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0" r:id="rId5"/>
    <p:sldId id="259" r:id="rId6"/>
    <p:sldId id="262" r:id="rId7"/>
    <p:sldId id="265" r:id="rId8"/>
    <p:sldId id="264" r:id="rId9"/>
    <p:sldId id="261" r:id="rId10"/>
    <p:sldId id="263" r:id="rId11"/>
    <p:sldId id="266" r:id="rId12"/>
  </p:sldIdLst>
  <p:sldSz cx="3657600" cy="2743200"/>
  <p:notesSz cx="3657600" cy="2743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9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14" autoAdjust="0"/>
    <p:restoredTop sz="94694"/>
  </p:normalViewPr>
  <p:slideViewPr>
    <p:cSldViewPr>
      <p:cViewPr varScale="1">
        <p:scale>
          <a:sx n="156" d="100"/>
          <a:sy n="156" d="100"/>
        </p:scale>
        <p:origin x="1484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1584325" cy="1381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2071688" y="0"/>
            <a:ext cx="1584325" cy="1381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4F874-8F7C-4005-A6FD-1AA54EE966CF}" type="datetimeFigureOut">
              <a:rPr lang="en-US" smtClean="0"/>
              <a:t>2/5/2025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11263" y="342900"/>
            <a:ext cx="1235075" cy="9255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365125" y="1320800"/>
            <a:ext cx="2927350" cy="1079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2605088"/>
            <a:ext cx="1584325" cy="1381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2071688" y="2605088"/>
            <a:ext cx="1584325" cy="1381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CA5B5D-8632-430A-BAA3-2F21C7D308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31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A5B5D-8632-430A-BAA3-2F21C7D308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941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A5B5D-8632-430A-BAA3-2F21C7D3081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1141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7CBD78-753D-356E-24FC-4E64A9830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9A2B136-16B3-FDDF-F636-42BBAAE464F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58B026D-7B73-E8C9-0AC7-580CF854E2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14DF01-34B4-4127-3ABD-754E2CB525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A5B5D-8632-430A-BAA3-2F21C7D3081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73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A5B5D-8632-430A-BAA3-2F21C7D308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17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A5B5D-8632-430A-BAA3-2F21C7D3081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4058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A5B5D-8632-430A-BAA3-2F21C7D3081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26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A5B5D-8632-430A-BAA3-2F21C7D3081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108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A5B5D-8632-430A-BAA3-2F21C7D3081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679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A5B5D-8632-430A-BAA3-2F21C7D3081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6923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A5B5D-8632-430A-BAA3-2F21C7D3081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8694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CA5B5D-8632-430A-BAA3-2F21C7D3081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128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57200" eaLnBrk="1" hangingPunct="1">
        <a:defRPr>
          <a:latin typeface="+mn-lt"/>
          <a:ea typeface="+mn-ea"/>
          <a:cs typeface="+mn-cs"/>
        </a:defRPr>
      </a:lvl2pPr>
      <a:lvl3pPr marL="914400" eaLnBrk="1" hangingPunct="1">
        <a:defRPr>
          <a:latin typeface="+mn-lt"/>
          <a:ea typeface="+mn-ea"/>
          <a:cs typeface="+mn-cs"/>
        </a:defRPr>
      </a:lvl3pPr>
      <a:lvl4pPr marL="1371600" eaLnBrk="1" hangingPunct="1">
        <a:defRPr>
          <a:latin typeface="+mn-lt"/>
          <a:ea typeface="+mn-ea"/>
          <a:cs typeface="+mn-cs"/>
        </a:defRPr>
      </a:lvl4pPr>
      <a:lvl5pPr marL="1828800" eaLnBrk="1" hangingPunct="1">
        <a:defRPr>
          <a:latin typeface="+mn-lt"/>
          <a:ea typeface="+mn-ea"/>
          <a:cs typeface="+mn-cs"/>
        </a:defRPr>
      </a:lvl5pPr>
      <a:lvl6pPr marL="2286000" eaLnBrk="1" hangingPunct="1">
        <a:defRPr>
          <a:latin typeface="+mn-lt"/>
          <a:ea typeface="+mn-ea"/>
          <a:cs typeface="+mn-cs"/>
        </a:defRPr>
      </a:lvl6pPr>
      <a:lvl7pPr marL="2743200" eaLnBrk="1" hangingPunct="1">
        <a:defRPr>
          <a:latin typeface="+mn-lt"/>
          <a:ea typeface="+mn-ea"/>
          <a:cs typeface="+mn-cs"/>
        </a:defRPr>
      </a:lvl7pPr>
      <a:lvl8pPr marL="3200400" eaLnBrk="1" hangingPunct="1">
        <a:defRPr>
          <a:latin typeface="+mn-lt"/>
          <a:ea typeface="+mn-ea"/>
          <a:cs typeface="+mn-cs"/>
        </a:defRPr>
      </a:lvl8pPr>
      <a:lvl9pPr marL="3657600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chapteroperations@deltagamma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5724FDC-51DC-4543-8D0B-44B8ABD80B7D}"/>
              </a:ext>
            </a:extLst>
          </p:cNvPr>
          <p:cNvSpPr/>
          <p:nvPr/>
        </p:nvSpPr>
        <p:spPr>
          <a:xfrm>
            <a:off x="1295400" y="1447800"/>
            <a:ext cx="198120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i="0" dirty="0">
                <a:solidFill>
                  <a:srgbClr val="002060"/>
                </a:solidFill>
                <a:effectLst/>
                <a:latin typeface="Georgia" panose="02040502050405020303" pitchFamily="18" charset="0"/>
              </a:rPr>
              <a:t>BLSR Process for 2025-26</a:t>
            </a:r>
          </a:p>
          <a:p>
            <a:pPr>
              <a:spcAft>
                <a:spcPts val="600"/>
              </a:spcAft>
            </a:pPr>
            <a:r>
              <a:rPr lang="en-US" sz="900" b="1" i="1" dirty="0">
                <a:solidFill>
                  <a:schemeClr val="bg1"/>
                </a:solidFill>
                <a:effectLst/>
                <a:latin typeface="Georgia" panose="02040502050405020303" pitchFamily="18" charset="0"/>
              </a:rPr>
              <a:t>Leslie Pedigo, Fraternity Director: Chapter Operations </a:t>
            </a:r>
          </a:p>
        </p:txBody>
      </p:sp>
    </p:spTree>
    <p:extLst>
      <p:ext uri="{BB962C8B-B14F-4D97-AF65-F5344CB8AC3E}">
        <p14:creationId xmlns:p14="http://schemas.microsoft.com/office/powerpoint/2010/main" val="3438280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0DED5E-3D24-0AD6-6B66-060E50FE25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0E82444-ECC4-5D9C-2B8A-2DE07D3170FF}"/>
              </a:ext>
            </a:extLst>
          </p:cNvPr>
          <p:cNvSpPr/>
          <p:nvPr/>
        </p:nvSpPr>
        <p:spPr>
          <a:xfrm>
            <a:off x="287899" y="304800"/>
            <a:ext cx="3081801" cy="1585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i="0" dirty="0">
                <a:solidFill>
                  <a:srgbClr val="002060"/>
                </a:solidFill>
                <a:effectLst/>
                <a:latin typeface="Georgia" panose="02040502050405020303" pitchFamily="18" charset="0"/>
              </a:rPr>
              <a:t>Sections Reviewed on Webinar </a:t>
            </a:r>
            <a:endParaRPr lang="en-US" sz="1400" b="1" i="0" dirty="0">
              <a:solidFill>
                <a:schemeClr val="bg1"/>
              </a:solidFill>
              <a:effectLst/>
              <a:latin typeface="Georgia" panose="02040502050405020303" pitchFamily="18" charset="0"/>
            </a:endParaRPr>
          </a:p>
          <a:p>
            <a:pPr>
              <a:spcAft>
                <a:spcPts val="600"/>
              </a:spcAft>
            </a:pP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Bylaws: 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Article IX. Directors/Committees, Section 1 </a:t>
            </a:r>
          </a:p>
          <a:p>
            <a:endParaRPr lang="en-US" sz="7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Standing Rules: 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Article 1. Attendance and Participation, Section 2, Section 8, Section 12 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Article IV. Election Procedures, Section 2, Section 3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Article VI. Housing, Section 2, Section 5, Section 6, Section 7, Section 11, Section 21 </a:t>
            </a:r>
          </a:p>
          <a:p>
            <a:pPr marL="171450" indent="-171450">
              <a:buFont typeface="Wingdings" pitchFamily="2" charset="2"/>
              <a:buChar char="§"/>
            </a:pPr>
            <a:endParaRPr lang="en-US" sz="7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3204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FAB28C-8DD8-64F8-526D-4EFF0FAD7E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11DDB58-8819-819D-EE6E-6D68167108D0}"/>
              </a:ext>
            </a:extLst>
          </p:cNvPr>
          <p:cNvSpPr/>
          <p:nvPr/>
        </p:nvSpPr>
        <p:spPr>
          <a:xfrm>
            <a:off x="287899" y="304800"/>
            <a:ext cx="3081801" cy="1392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i="0" dirty="0">
                <a:solidFill>
                  <a:srgbClr val="002060"/>
                </a:solidFill>
                <a:effectLst/>
                <a:latin typeface="Georgia" panose="02040502050405020303" pitchFamily="18" charset="0"/>
              </a:rPr>
              <a:t>Reminders </a:t>
            </a:r>
            <a:endParaRPr lang="en-US" sz="1400" b="1" i="0" dirty="0">
              <a:solidFill>
                <a:schemeClr val="bg1"/>
              </a:solidFill>
              <a:effectLst/>
              <a:latin typeface="Georgia" panose="02040502050405020303" pitchFamily="18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draft of your 2025-2026 Model BLSR is due </a:t>
            </a:r>
            <a:r>
              <a:rPr lang="en-US" sz="750" b="1" dirty="0">
                <a:latin typeface="Arial" panose="020B0604020202020204" pitchFamily="34" charset="0"/>
                <a:cs typeface="Arial" panose="020B0604020202020204" pitchFamily="34" charset="0"/>
              </a:rPr>
              <a:t>March 1 </a:t>
            </a: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your RCS/CAC/NCC! </a:t>
            </a:r>
          </a:p>
          <a:p>
            <a:endParaRPr lang="en-US" sz="7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goal should be to vote on the model BLSR prior to leaving for the summer. </a:t>
            </a:r>
          </a:p>
          <a:p>
            <a:endParaRPr lang="en-US" sz="75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any questions regarding BLSR, please contact your </a:t>
            </a:r>
            <a:r>
              <a:rPr lang="en-US" sz="7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RCS/CAC/NCC </a:t>
            </a: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and/or myself: Leslie Pedigo at </a:t>
            </a: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chapteroperations@deltagamma.org</a:t>
            </a: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30923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08BE427-E089-3642-B45B-64BC11B42AF7}"/>
              </a:ext>
            </a:extLst>
          </p:cNvPr>
          <p:cNvSpPr/>
          <p:nvPr/>
        </p:nvSpPr>
        <p:spPr>
          <a:xfrm>
            <a:off x="304800" y="344269"/>
            <a:ext cx="2057400" cy="195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i="0" dirty="0">
                <a:solidFill>
                  <a:srgbClr val="002060"/>
                </a:solidFill>
                <a:effectLst/>
                <a:latin typeface="Georgia" panose="02040502050405020303" pitchFamily="18" charset="0"/>
              </a:rPr>
              <a:t>What are BLSRs?</a:t>
            </a:r>
            <a:endParaRPr lang="en-US" sz="1400" b="1" i="0" dirty="0">
              <a:solidFill>
                <a:schemeClr val="bg1"/>
              </a:solidFill>
              <a:effectLst/>
              <a:latin typeface="Georgia" panose="02040502050405020303" pitchFamily="18" charset="0"/>
            </a:endParaRPr>
          </a:p>
          <a:p>
            <a:pPr marL="0" indent="0">
              <a:lnSpc>
                <a:spcPct val="100000"/>
              </a:lnSpc>
              <a:buFont typeface="Wingdings" pitchFamily="2" charset="2"/>
              <a:buNone/>
            </a:pPr>
            <a:r>
              <a:rPr lang="en-US" sz="8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Think about BLSRs as the “rulebook” for your chapter. It includes the following: </a:t>
            </a:r>
          </a:p>
          <a:p>
            <a:pPr marL="171450" indent="-171450">
              <a:lnSpc>
                <a:spcPct val="100000"/>
              </a:lnSpc>
              <a:buFont typeface="Wingdings" pitchFamily="2" charset="2"/>
              <a:buChar char="§"/>
            </a:pPr>
            <a:r>
              <a:rPr lang="en-US" sz="80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Fraternity-wide policies </a:t>
            </a:r>
            <a:r>
              <a:rPr lang="en-US" sz="8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such as finance &amp; housing due dates, GPA requirements, required officers. </a:t>
            </a:r>
          </a:p>
          <a:p>
            <a:pPr marL="171450" indent="-171450">
              <a:lnSpc>
                <a:spcPct val="100000"/>
              </a:lnSpc>
              <a:buFont typeface="Wingdings" pitchFamily="2" charset="2"/>
              <a:buChar char="§"/>
            </a:pPr>
            <a:r>
              <a:rPr lang="en-US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 for chapters to create their own policies 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such as points systems, social media policies/accountability, and house cleaning rules. </a:t>
            </a:r>
          </a:p>
          <a:p>
            <a:pPr marL="171450" indent="-171450">
              <a:lnSpc>
                <a:spcPct val="100000"/>
              </a:lnSpc>
              <a:buFont typeface="Wingdings" pitchFamily="2" charset="2"/>
              <a:buChar char="§"/>
            </a:pPr>
            <a:r>
              <a:rPr lang="en-US" sz="8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It also includes a space for 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chapters to </a:t>
            </a:r>
            <a:r>
              <a:rPr lang="en-US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amend their chapter's officers, fines, housing points system, etc. </a:t>
            </a:r>
            <a:endParaRPr lang="en-US" sz="800" b="1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20A619-3888-0741-8FD1-21C0ABC86890}"/>
              </a:ext>
            </a:extLst>
          </p:cNvPr>
          <p:cNvSpPr txBox="1"/>
          <p:nvPr/>
        </p:nvSpPr>
        <p:spPr>
          <a:xfrm>
            <a:off x="2362200" y="725269"/>
            <a:ext cx="91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rgbClr val="002060"/>
                </a:solidFill>
                <a:latin typeface="Impact" panose="020B0806030902050204" pitchFamily="34" charset="0"/>
              </a:rPr>
              <a:t>BLSRs should be carefully reviewed every spring.</a:t>
            </a:r>
          </a:p>
        </p:txBody>
      </p:sp>
    </p:spTree>
    <p:extLst>
      <p:ext uri="{BB962C8B-B14F-4D97-AF65-F5344CB8AC3E}">
        <p14:creationId xmlns:p14="http://schemas.microsoft.com/office/powerpoint/2010/main" val="1209319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C8CF2FA-B47A-3B49-7C93-04CCAFA660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A5050D6-C453-772A-F1FA-92D8E612A7C4}"/>
              </a:ext>
            </a:extLst>
          </p:cNvPr>
          <p:cNvSpPr/>
          <p:nvPr/>
        </p:nvSpPr>
        <p:spPr>
          <a:xfrm>
            <a:off x="304800" y="344269"/>
            <a:ext cx="2057400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i="0" dirty="0">
                <a:solidFill>
                  <a:srgbClr val="002060"/>
                </a:solidFill>
                <a:effectLst/>
                <a:latin typeface="Georgia" panose="02040502050405020303" pitchFamily="18" charset="0"/>
              </a:rPr>
              <a:t>What is my role? </a:t>
            </a:r>
            <a:endParaRPr lang="en-US" sz="1400" b="1" i="0" dirty="0">
              <a:solidFill>
                <a:schemeClr val="bg1"/>
              </a:solidFill>
              <a:effectLst/>
              <a:latin typeface="Georgia" panose="02040502050405020303" pitchFamily="18" charset="0"/>
            </a:endParaRPr>
          </a:p>
          <a:p>
            <a:pPr marL="171450" indent="-171450">
              <a:lnSpc>
                <a:spcPct val="100000"/>
              </a:lnSpc>
              <a:buFont typeface="Wingdings" pitchFamily="2" charset="2"/>
              <a:buChar char="§"/>
            </a:pPr>
            <a:r>
              <a:rPr lang="en-US" sz="80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Vp: communications serves as manager </a:t>
            </a:r>
            <a:r>
              <a:rPr lang="en-US" sz="8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of the document and makes changes that CMT deems.</a:t>
            </a:r>
          </a:p>
          <a:p>
            <a:pPr marL="171450" indent="-171450">
              <a:lnSpc>
                <a:spcPct val="100000"/>
              </a:lnSpc>
              <a:buFont typeface="Wingdings" pitchFamily="2" charset="2"/>
              <a:buChar char="§"/>
            </a:pP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Chapter president should partner with vp: communications to </a:t>
            </a:r>
            <a:r>
              <a:rPr lang="en-US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begin conversations in J/CMT 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around </a:t>
            </a:r>
            <a:r>
              <a:rPr lang="en-US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ideas 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want to implement and </a:t>
            </a:r>
            <a:r>
              <a:rPr lang="en-US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evaluate current processes within the BLSR </a:t>
            </a: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effectiveness. </a:t>
            </a:r>
          </a:p>
          <a:p>
            <a:pPr marL="171450" indent="-171450">
              <a:lnSpc>
                <a:spcPct val="100000"/>
              </a:lnSpc>
              <a:buFont typeface="Wingdings" pitchFamily="2" charset="2"/>
              <a:buChar char="§"/>
            </a:pP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ATC and communications adviser (if applicable) should be involved in these conversations and review/approve prior to going to the RCS/CAC/NCC for approval</a:t>
            </a:r>
            <a:endParaRPr lang="en-US" sz="800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D429AE-8F22-5E51-A398-EEDD1A56F3AC}"/>
              </a:ext>
            </a:extLst>
          </p:cNvPr>
          <p:cNvSpPr txBox="1"/>
          <p:nvPr/>
        </p:nvSpPr>
        <p:spPr>
          <a:xfrm>
            <a:off x="2362200" y="725269"/>
            <a:ext cx="914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rgbClr val="002060"/>
                </a:solidFill>
                <a:latin typeface="Impact" panose="020B0806030902050204" pitchFamily="34" charset="0"/>
              </a:rPr>
              <a:t>All of JCMT should have input on the chapter’s BLSR changes.</a:t>
            </a:r>
          </a:p>
        </p:txBody>
      </p:sp>
    </p:spTree>
    <p:extLst>
      <p:ext uri="{BB962C8B-B14F-4D97-AF65-F5344CB8AC3E}">
        <p14:creationId xmlns:p14="http://schemas.microsoft.com/office/powerpoint/2010/main" val="9778301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D887E3B-7498-86FE-6236-EF8EB04ADB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43828C0-34B0-25D6-AF91-CC3E867958F3}"/>
              </a:ext>
            </a:extLst>
          </p:cNvPr>
          <p:cNvSpPr/>
          <p:nvPr/>
        </p:nvSpPr>
        <p:spPr>
          <a:xfrm>
            <a:off x="304800" y="344269"/>
            <a:ext cx="2057400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dirty="0">
                <a:solidFill>
                  <a:srgbClr val="002060"/>
                </a:solidFill>
                <a:latin typeface="Georgia" panose="02040502050405020303" pitchFamily="18" charset="0"/>
              </a:rPr>
              <a:t>What should I pay attention to? </a:t>
            </a:r>
            <a:endParaRPr lang="en-US" sz="1400" b="1" i="0" dirty="0">
              <a:solidFill>
                <a:schemeClr val="bg1"/>
              </a:solidFill>
              <a:effectLst/>
              <a:latin typeface="Georgia" panose="02040502050405020303" pitchFamily="18" charset="0"/>
            </a:endParaRPr>
          </a:p>
          <a:p>
            <a:pPr marL="171450" indent="-171450">
              <a:lnSpc>
                <a:spcPct val="100000"/>
              </a:lnSpc>
              <a:buFont typeface="Wingdings" pitchFamily="2" charset="2"/>
              <a:buChar char="§"/>
            </a:pPr>
            <a:r>
              <a:rPr lang="en-US" sz="8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We will review the changes for 2025-26, however, also pay attention to: </a:t>
            </a:r>
          </a:p>
          <a:p>
            <a:pPr marL="628650" lvl="1" indent="-171450">
              <a:buFont typeface="Wingdings" pitchFamily="2" charset="2"/>
              <a:buChar char="§"/>
            </a:pP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Points systems (housing and participation) </a:t>
            </a:r>
          </a:p>
          <a:p>
            <a:pPr marL="628650" lvl="1" indent="-171450">
              <a:buFont typeface="Wingdings" pitchFamily="2" charset="2"/>
              <a:buChar char="§"/>
            </a:pPr>
            <a:r>
              <a:rPr lang="en-US" sz="80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Director positions + committees </a:t>
            </a:r>
          </a:p>
          <a:p>
            <a:pPr marL="628650" lvl="1" indent="-171450">
              <a:buFont typeface="Wingdings" pitchFamily="2" charset="2"/>
              <a:buChar char="§"/>
            </a:pP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Fine systems </a:t>
            </a:r>
          </a:p>
          <a:p>
            <a:pPr marL="628650" lvl="1" indent="-171450">
              <a:buFont typeface="Wingdings" pitchFamily="2" charset="2"/>
              <a:buChar char="§"/>
            </a:pP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chapter-specific rules such as social event requirements, recruitment attendance, house cleaning rules, chapter meeting dress code, etc. </a:t>
            </a:r>
          </a:p>
          <a:p>
            <a:pPr marL="628650" lvl="1" indent="-171450">
              <a:buFont typeface="Wingdings" pitchFamily="2" charset="2"/>
              <a:buChar char="§"/>
            </a:pPr>
            <a:endParaRPr lang="en-US" sz="800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0A707D-9092-B9DF-CC4F-A3E18B774EC1}"/>
              </a:ext>
            </a:extLst>
          </p:cNvPr>
          <p:cNvSpPr txBox="1"/>
          <p:nvPr/>
        </p:nvSpPr>
        <p:spPr>
          <a:xfrm>
            <a:off x="2362200" y="478322"/>
            <a:ext cx="990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rgbClr val="002060"/>
                </a:solidFill>
                <a:latin typeface="Impact" panose="020B0806030902050204" pitchFamily="34" charset="0"/>
              </a:rPr>
              <a:t>Now is your chance to implement changes for the next academic year! </a:t>
            </a:r>
          </a:p>
        </p:txBody>
      </p:sp>
    </p:spTree>
    <p:extLst>
      <p:ext uri="{BB962C8B-B14F-4D97-AF65-F5344CB8AC3E}">
        <p14:creationId xmlns:p14="http://schemas.microsoft.com/office/powerpoint/2010/main" val="997297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201DE36-7791-0EFE-3227-57C64B0600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ED01129-E845-D9BB-7F9B-2226BB3AF3E7}"/>
              </a:ext>
            </a:extLst>
          </p:cNvPr>
          <p:cNvSpPr/>
          <p:nvPr/>
        </p:nvSpPr>
        <p:spPr>
          <a:xfrm>
            <a:off x="270999" y="228600"/>
            <a:ext cx="2057400" cy="2039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dirty="0">
                <a:solidFill>
                  <a:srgbClr val="002060"/>
                </a:solidFill>
                <a:latin typeface="Georgia" panose="02040502050405020303" pitchFamily="18" charset="0"/>
              </a:rPr>
              <a:t>What are the major changes? </a:t>
            </a:r>
            <a:endParaRPr lang="en-US" sz="1400" b="1" i="0" dirty="0">
              <a:solidFill>
                <a:schemeClr val="bg1"/>
              </a:solidFill>
              <a:effectLst/>
              <a:latin typeface="Georgia" panose="02040502050405020303" pitchFamily="18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Flexibility around directors/committees for smaller chapters + name change to director: social media</a:t>
            </a:r>
            <a:endParaRPr lang="en-US" sz="750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en-US" sz="75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Foundation service hour accountability 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Poor standing – can vote in recruitment</a:t>
            </a:r>
            <a:endParaRPr lang="en-US" sz="750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Housing – Honor Board no longer responsible for holding members accountable to housing contracts, and points systems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75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Elections – changed last year but is stil</a:t>
            </a: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 a newer process 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Financially hold members accountable if any damage to property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3AD014-FFDA-E03F-2A01-2BABD2EE6FBA}"/>
              </a:ext>
            </a:extLst>
          </p:cNvPr>
          <p:cNvSpPr txBox="1"/>
          <p:nvPr/>
        </p:nvSpPr>
        <p:spPr>
          <a:xfrm>
            <a:off x="2362200" y="478322"/>
            <a:ext cx="99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rgbClr val="002060"/>
                </a:solidFill>
                <a:latin typeface="Impact" panose="020B0806030902050204" pitchFamily="34" charset="0"/>
              </a:rPr>
              <a:t>Every year, the Model BLSR template changes to include new Fraternity-wide policies.</a:t>
            </a:r>
          </a:p>
        </p:txBody>
      </p:sp>
    </p:spTree>
    <p:extLst>
      <p:ext uri="{BB962C8B-B14F-4D97-AF65-F5344CB8AC3E}">
        <p14:creationId xmlns:p14="http://schemas.microsoft.com/office/powerpoint/2010/main" val="770616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A265F51-C59A-ED54-368B-A01BF52C56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3189EC4-FF56-F5B7-7F36-46FF943DE332}"/>
              </a:ext>
            </a:extLst>
          </p:cNvPr>
          <p:cNvSpPr/>
          <p:nvPr/>
        </p:nvSpPr>
        <p:spPr>
          <a:xfrm>
            <a:off x="270998" y="228600"/>
            <a:ext cx="3081801" cy="241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50" b="1" i="0" dirty="0">
                <a:solidFill>
                  <a:srgbClr val="002060"/>
                </a:solidFill>
                <a:effectLst/>
                <a:latin typeface="Georgia" panose="02040502050405020303" pitchFamily="18" charset="0"/>
              </a:rPr>
              <a:t>Important Dates</a:t>
            </a:r>
            <a:endParaRPr lang="en-US" sz="1100" b="1" i="0" dirty="0">
              <a:solidFill>
                <a:schemeClr val="bg1"/>
              </a:solidFill>
              <a:effectLst/>
              <a:latin typeface="Georgia" panose="02040502050405020303" pitchFamily="18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The first draft </a:t>
            </a:r>
            <a:r>
              <a:rPr lang="en-US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your 2025-2026 Model BLSR is due 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March 1st</a:t>
            </a:r>
            <a:r>
              <a:rPr lang="en-US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to your RCS/CAC/NCC. 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should be approved by your adviser and CMT – chapter approval comes later, however it never hurts to get their input. 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month of March, your RCS/CAC/NCC will work with other regional specialist volunteers to review your chapter’s first draft – then will provide you with suggested changes/feedback. 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any revisions as necessary, and present to the chapter &amp; hold chapter vote to approve by the time you leave for summer. 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the Fraternity Standards</a:t>
            </a:r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, you MUST have an approved 2025-26 Model BLSR before July 1, 2025 </a:t>
            </a:r>
            <a:r>
              <a:rPr lang="en-US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order to not lose your chapter’s voting eligibility at the 2026 Convention. </a:t>
            </a:r>
          </a:p>
          <a:p>
            <a:pPr marL="171450" indent="-171450">
              <a:buFont typeface="Wingdings" pitchFamily="2" charset="2"/>
              <a:buChar char="§"/>
            </a:pPr>
            <a:endParaRPr lang="en-US" sz="7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100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9A1012-802F-1914-915B-FF1D9039A6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714DA12-EB01-E81F-1AE1-174440DAA351}"/>
              </a:ext>
            </a:extLst>
          </p:cNvPr>
          <p:cNvSpPr/>
          <p:nvPr/>
        </p:nvSpPr>
        <p:spPr>
          <a:xfrm>
            <a:off x="270998" y="228600"/>
            <a:ext cx="3081801" cy="2177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50" b="1" i="0" dirty="0">
                <a:solidFill>
                  <a:srgbClr val="002060"/>
                </a:solidFill>
                <a:effectLst/>
                <a:latin typeface="Georgia" panose="02040502050405020303" pitchFamily="18" charset="0"/>
              </a:rPr>
              <a:t>Tips for Managing this Process</a:t>
            </a:r>
            <a:endParaRPr lang="en-US" sz="1100" b="1" i="0" dirty="0">
              <a:solidFill>
                <a:schemeClr val="bg1"/>
              </a:solidFill>
              <a:effectLst/>
              <a:latin typeface="Georgia" panose="02040502050405020303" pitchFamily="18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en-US" sz="750" b="1" dirty="0">
                <a:latin typeface="Arial" panose="020B0604020202020204" pitchFamily="34" charset="0"/>
                <a:cs typeface="Arial" panose="020B0604020202020204" pitchFamily="34" charset="0"/>
              </a:rPr>
              <a:t>Step 1: Brainstorm changes </a:t>
            </a:r>
          </a:p>
          <a:p>
            <a:pPr marL="628650" lvl="1" indent="-171450">
              <a:buFont typeface="Wingdings" pitchFamily="2" charset="2"/>
              <a:buChar char="§"/>
            </a:pP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sure all J/CMT members have access to the current BLSR, review relevant sections to their office + standing rules. </a:t>
            </a:r>
          </a:p>
          <a:p>
            <a:pPr marL="628650" lvl="1" indent="-171450">
              <a:buFont typeface="Wingdings" pitchFamily="2" charset="2"/>
              <a:buChar char="§"/>
            </a:pP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 team, brainstorm any changes to the current BLSRs, or new ideas you may want to implement. 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750" b="1" dirty="0">
                <a:latin typeface="Arial" panose="020B0604020202020204" pitchFamily="34" charset="0"/>
                <a:cs typeface="Arial" panose="020B0604020202020204" pitchFamily="34" charset="0"/>
              </a:rPr>
              <a:t>Step 2: Begin to complete the document</a:t>
            </a:r>
          </a:p>
          <a:p>
            <a:pPr marL="628650" lvl="1" indent="-171450">
              <a:buFont typeface="Wingdings" pitchFamily="2" charset="2"/>
              <a:buChar char="§"/>
            </a:pPr>
            <a:r>
              <a:rPr lang="en-US" sz="750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Transfer (copy/paste) over all information from the current BLSRs into their respective blanks in the new version. </a:t>
            </a:r>
          </a:p>
          <a:p>
            <a:pPr marL="628650" lvl="1" indent="-171450">
              <a:buFont typeface="Wingdings" pitchFamily="2" charset="2"/>
              <a:buChar char="§"/>
            </a:pP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Incorporate any changes decided by CMT. </a:t>
            </a:r>
          </a:p>
          <a:p>
            <a:pPr marL="628650" lvl="1" indent="-171450">
              <a:buFont typeface="Wingdings" pitchFamily="2" charset="2"/>
              <a:buChar char="§"/>
            </a:pP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meeting individually with officers who have larger changes. </a:t>
            </a:r>
          </a:p>
          <a:p>
            <a:pPr marL="628650" lvl="1" indent="-171450">
              <a:buFont typeface="Wingdings" pitchFamily="2" charset="2"/>
              <a:buChar char="§"/>
            </a:pP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one final time as a CMT to ensure accuracy.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en-US" sz="750" b="1" dirty="0">
                <a:latin typeface="Arial" panose="020B0604020202020204" pitchFamily="34" charset="0"/>
                <a:cs typeface="Arial" panose="020B0604020202020204" pitchFamily="34" charset="0"/>
              </a:rPr>
              <a:t>Step 3: Obtain adviser approval &amp; send to RCS/CAC/NCC</a:t>
            </a:r>
          </a:p>
          <a:p>
            <a:pPr marL="628650" lvl="1" indent="-171450">
              <a:buFont typeface="Wingdings" pitchFamily="2" charset="2"/>
              <a:buChar char="§"/>
            </a:pPr>
            <a:r>
              <a:rPr lang="en-US" sz="7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Expect &amp; build in time for feedback! </a:t>
            </a:r>
          </a:p>
        </p:txBody>
      </p:sp>
    </p:spTree>
    <p:extLst>
      <p:ext uri="{BB962C8B-B14F-4D97-AF65-F5344CB8AC3E}">
        <p14:creationId xmlns:p14="http://schemas.microsoft.com/office/powerpoint/2010/main" val="3292178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39DAA-7731-03A7-A755-7DF213CDB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FD13E4C-1325-0A58-F9B7-433DB95272F9}"/>
              </a:ext>
            </a:extLst>
          </p:cNvPr>
          <p:cNvSpPr/>
          <p:nvPr/>
        </p:nvSpPr>
        <p:spPr>
          <a:xfrm>
            <a:off x="1295400" y="1447800"/>
            <a:ext cx="1981200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i="0" dirty="0">
                <a:solidFill>
                  <a:srgbClr val="002060"/>
                </a:solidFill>
                <a:effectLst/>
                <a:latin typeface="Georgia" panose="02040502050405020303" pitchFamily="18" charset="0"/>
              </a:rPr>
              <a:t>Questions? </a:t>
            </a:r>
          </a:p>
          <a:p>
            <a:pPr>
              <a:spcAft>
                <a:spcPts val="600"/>
              </a:spcAft>
            </a:pPr>
            <a:r>
              <a:rPr lang="en-US" sz="1100" b="1" i="1" dirty="0">
                <a:solidFill>
                  <a:srgbClr val="002060"/>
                </a:solidFill>
                <a:latin typeface="Georgia" panose="02040502050405020303" pitchFamily="18" charset="0"/>
              </a:rPr>
              <a:t>We will dive into the BLSR document next.</a:t>
            </a:r>
            <a:endParaRPr lang="en-US" sz="1100" b="1" i="1" dirty="0">
              <a:solidFill>
                <a:srgbClr val="002060"/>
              </a:solidFill>
              <a:effectLst/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789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12BA03-763E-3DAD-92A3-4AF402FEC7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0444FC3-C501-3716-B282-D4AB2C82CD26}"/>
              </a:ext>
            </a:extLst>
          </p:cNvPr>
          <p:cNvSpPr/>
          <p:nvPr/>
        </p:nvSpPr>
        <p:spPr>
          <a:xfrm>
            <a:off x="1295400" y="1447800"/>
            <a:ext cx="1981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i="0" dirty="0">
                <a:solidFill>
                  <a:srgbClr val="002060"/>
                </a:solidFill>
                <a:effectLst/>
                <a:latin typeface="Georgia" panose="02040502050405020303" pitchFamily="18" charset="0"/>
              </a:rPr>
              <a:t>Let’s review the document…</a:t>
            </a:r>
          </a:p>
        </p:txBody>
      </p:sp>
    </p:spTree>
    <p:extLst>
      <p:ext uri="{BB962C8B-B14F-4D97-AF65-F5344CB8AC3E}">
        <p14:creationId xmlns:p14="http://schemas.microsoft.com/office/powerpoint/2010/main" val="3073854153"/>
      </p:ext>
    </p:extLst>
  </p:cSld>
  <p:clrMapOvr>
    <a:masterClrMapping/>
  </p:clrMapOvr>
</p:sld>
</file>

<file path=ppt/theme/theme1.xml><?xml version="1.0" encoding="utf-8"?>
<a:theme xmlns:a="http://schemas.openxmlformats.org/drawingml/2006/main" name="Flower Pattern">
  <a:themeElements>
    <a:clrScheme name="Delta Gamma Brand">
      <a:dk1>
        <a:srgbClr val="00205B"/>
      </a:dk1>
      <a:lt1>
        <a:sysClr val="window" lastClr="FFFFFF"/>
      </a:lt1>
      <a:dk2>
        <a:srgbClr val="E69B93"/>
      </a:dk2>
      <a:lt2>
        <a:srgbClr val="FDE4DF"/>
      </a:lt2>
      <a:accent1>
        <a:srgbClr val="B88F52"/>
      </a:accent1>
      <a:accent2>
        <a:srgbClr val="436E60"/>
      </a:accent2>
      <a:accent3>
        <a:srgbClr val="0A718D"/>
      </a:accent3>
      <a:accent4>
        <a:srgbClr val="954764"/>
      </a:accent4>
      <a:accent5>
        <a:srgbClr val="FABBCB"/>
      </a:accent5>
      <a:accent6>
        <a:srgbClr val="DCB073"/>
      </a:accent6>
      <a:hlink>
        <a:srgbClr val="0056A3"/>
      </a:hlink>
      <a:folHlink>
        <a:srgbClr val="954764"/>
      </a:folHlink>
    </a:clrScheme>
    <a:fontScheme name="Custom 2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FD6C42C-CB75-48E4-9E21-F6E2CA0A3646}" vid="{8450879E-8F56-4A46-BABE-B86BEEE467B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DG Brand PowerPoint Template 1</Template>
  <TotalTime>2583</TotalTime>
  <Words>784</Words>
  <Application>Microsoft Office PowerPoint</Application>
  <PresentationFormat>Custom</PresentationFormat>
  <Paragraphs>73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Aptos</vt:lpstr>
      <vt:lpstr>Arial</vt:lpstr>
      <vt:lpstr>Georgia</vt:lpstr>
      <vt:lpstr>Impact</vt:lpstr>
      <vt:lpstr>Wingdings</vt:lpstr>
      <vt:lpstr>Flower Pattern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Leslie Pedigo</dc:creator>
  <cp:lastModifiedBy>Leslie Pedigo</cp:lastModifiedBy>
  <cp:revision>6</cp:revision>
  <dcterms:created xsi:type="dcterms:W3CDTF">2025-02-02T16:21:46Z</dcterms:created>
  <dcterms:modified xsi:type="dcterms:W3CDTF">2025-02-06T02:15:46Z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2020-03-26T00:00:00Z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2020-03-26T00:00:00Z</vt:filetime>
  </property>
</Properties>
</file>