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2"/>
    <p:sldId id="257" r:id="rId3"/>
    <p:sldId id="258" r:id="rId4"/>
    <p:sldId id="266" r:id="rId5"/>
    <p:sldId id="259" r:id="rId6"/>
    <p:sldId id="260" r:id="rId7"/>
    <p:sldId id="267" r:id="rId8"/>
    <p:sldId id="261" r:id="rId9"/>
    <p:sldId id="262" r:id="rId10"/>
    <p:sldId id="268" r:id="rId11"/>
    <p:sldId id="263" r:id="rId12"/>
    <p:sldId id="264" r:id="rId13"/>
    <p:sldId id="265" r:id="rId14"/>
  </p:sldIdLst>
  <p:sldSz cx="36576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380C79-2BFC-AF59-C84A-337CE33220DA}" v="135" dt="2023-07-31T14:49:06.838"/>
    <p1510:client id="{6D32507B-EBE4-4135-BC6C-1863C579E42C}" v="38" dt="2023-07-21T16:29:51.392"/>
    <p1510:client id="{86C43738-F8FD-A8FB-243E-5F63A60EBC72}" v="52" dt="2023-08-07T13:59:36.861"/>
    <p1510:client id="{A6F01CE6-92DF-0FDD-E750-B04A4D068514}" v="14" dt="2023-08-07T14:03:53.324"/>
    <p1510:client id="{D1552D8C-C024-0DAC-A1B4-A6D9925CCD2D}" v="4" dt="2023-08-07T14:07:00.065"/>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15" autoAdjust="0"/>
    <p:restoredTop sz="66667" autoAdjust="0"/>
  </p:normalViewPr>
  <p:slideViewPr>
    <p:cSldViewPr>
      <p:cViewPr varScale="1">
        <p:scale>
          <a:sx n="176" d="100"/>
          <a:sy n="176" d="100"/>
        </p:scale>
        <p:origin x="2202" y="144"/>
      </p:cViewPr>
      <p:guideLst>
        <p:guide orient="horz" pos="2880"/>
        <p:guide pos="216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B2862227-6A20-461A-831C-D919B403BBB3}" type="datetimeFigureOut">
              <a:rPr lang="en-US" smtClean="0"/>
              <a:t>8/7/2023</a:t>
            </a:fld>
            <a:endParaRPr lang="en-US"/>
          </a:p>
        </p:txBody>
      </p:sp>
      <p:sp>
        <p:nvSpPr>
          <p:cNvPr id="4" name="Slide Image Placeholder 3"/>
          <p:cNvSpPr>
            <a:spLocks noGrp="1" noRot="1" noChangeAspect="1"/>
          </p:cNvSpPr>
          <p:nvPr>
            <p:ph type="sldImg" idx="2"/>
          </p:nvPr>
        </p:nvSpPr>
        <p:spPr>
          <a:xfrm>
            <a:off x="1211263" y="342900"/>
            <a:ext cx="1235075"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F6C26850-AF1D-4EFD-8739-F927AB4F763E}" type="slidenum">
              <a:rPr lang="en-US" smtClean="0"/>
              <a:t>‹#›</a:t>
            </a:fld>
            <a:endParaRPr lang="en-US"/>
          </a:p>
        </p:txBody>
      </p:sp>
    </p:spTree>
    <p:extLst>
      <p:ext uri="{BB962C8B-B14F-4D97-AF65-F5344CB8AC3E}">
        <p14:creationId xmlns:p14="http://schemas.microsoft.com/office/powerpoint/2010/main" val="2064988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7483" marR="39827" indent="5017" rtl="0">
              <a:spcBef>
                <a:spcPts val="0"/>
              </a:spcBef>
              <a:spcAft>
                <a:spcPts val="0"/>
              </a:spcAft>
            </a:pPr>
            <a:r>
              <a:rPr lang="en-US" sz="1800" b="0" i="1" u="none" strike="noStrike" dirty="0">
                <a:solidFill>
                  <a:srgbClr val="000000"/>
                </a:solidFill>
                <a:effectLst/>
                <a:latin typeface="Montserrat" panose="00000500000000000000" pitchFamily="2" charset="0"/>
              </a:rPr>
              <a:t>Think back to when we discussed Delta Gamma’s brand. What were some  of the takeaways from that workshop? </a:t>
            </a:r>
            <a:endParaRPr lang="en-US" b="0" dirty="0">
              <a:effectLst/>
            </a:endParaRPr>
          </a:p>
          <a:p>
            <a:pPr marL="87516" rtl="0">
              <a:spcBef>
                <a:spcPts val="46"/>
              </a:spcBef>
              <a:spcAft>
                <a:spcPts val="0"/>
              </a:spcAft>
            </a:pPr>
            <a:r>
              <a:rPr lang="en-US" sz="1800" b="0" i="0" u="none" strike="noStrike" dirty="0">
                <a:solidFill>
                  <a:srgbClr val="000000"/>
                </a:solidFill>
                <a:effectLst/>
                <a:latin typeface="Montserrat" panose="00000500000000000000" pitchFamily="2" charset="0"/>
              </a:rPr>
              <a:t>Hear from 2-3 participants about their takeaways.  </a:t>
            </a:r>
            <a:endParaRPr lang="en-US" b="0" dirty="0">
              <a:effectLst/>
            </a:endParaRPr>
          </a:p>
          <a:p>
            <a:pPr marL="77483" marR="71425" indent="5017" rtl="0">
              <a:spcBef>
                <a:spcPts val="1401"/>
              </a:spcBef>
              <a:spcAft>
                <a:spcPts val="0"/>
              </a:spcAft>
            </a:pPr>
            <a:r>
              <a:rPr lang="en-US" sz="1800" b="0" i="1" u="none" strike="noStrike" dirty="0">
                <a:solidFill>
                  <a:srgbClr val="000000"/>
                </a:solidFill>
                <a:effectLst/>
                <a:latin typeface="Montserrat" panose="00000500000000000000" pitchFamily="2" charset="0"/>
              </a:rPr>
              <a:t>This week, we will be using what we learned and practiced in previous  RPWs to tell our Delta Gamma stories. Recruitment is about storytelling.  It’s conveying how our experiences in Delta Gamma, how it’s impacted us, and communicating those to potential new members so they can better understand what our experiences have been like.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F6C26850-AF1D-4EFD-8739-F927AB4F763E}" type="slidenum">
              <a:rPr lang="en-US" smtClean="0"/>
              <a:t>1</a:t>
            </a:fld>
            <a:endParaRPr lang="en-US"/>
          </a:p>
        </p:txBody>
      </p:sp>
    </p:spTree>
    <p:extLst>
      <p:ext uri="{BB962C8B-B14F-4D97-AF65-F5344CB8AC3E}">
        <p14:creationId xmlns:p14="http://schemas.microsoft.com/office/powerpoint/2010/main" val="25285592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200"/>
              </a:spcAft>
            </a:pPr>
            <a:r>
              <a:rPr lang="en-US" sz="1200" b="0" i="0" u="none" strike="noStrike" dirty="0">
                <a:solidFill>
                  <a:srgbClr val="000000"/>
                </a:solidFill>
                <a:effectLst/>
                <a:latin typeface="Montserrat" panose="00000500000000000000" pitchFamily="2" charset="0"/>
              </a:rPr>
              <a:t>Choose Your Next Section–Either </a:t>
            </a:r>
            <a:r>
              <a:rPr lang="en-US" sz="1200" b="1" i="0" dirty="0">
                <a:solidFill>
                  <a:schemeClr val="bg1"/>
                </a:solidFill>
                <a:effectLst/>
                <a:latin typeface="Arial" panose="020B0604020202020204" pitchFamily="34" charset="0"/>
                <a:cs typeface="Arial" panose="020B0604020202020204" pitchFamily="34" charset="0"/>
              </a:rPr>
              <a:t>Storytelling Practice DG Story </a:t>
            </a:r>
            <a:r>
              <a:rPr lang="en-US" sz="1200" b="0" i="0" u="sng" dirty="0">
                <a:solidFill>
                  <a:schemeClr val="bg1"/>
                </a:solidFill>
                <a:effectLst/>
                <a:latin typeface="Arial" panose="020B0604020202020204" pitchFamily="34" charset="0"/>
                <a:cs typeface="Arial" panose="020B0604020202020204" pitchFamily="34" charset="0"/>
              </a:rPr>
              <a:t>OR</a:t>
            </a:r>
            <a:r>
              <a:rPr lang="en-US" sz="1200" b="0" i="0" dirty="0">
                <a:solidFill>
                  <a:schemeClr val="bg1"/>
                </a:solidFill>
                <a:effectLst/>
                <a:latin typeface="Arial" panose="020B0604020202020204" pitchFamily="34" charset="0"/>
                <a:cs typeface="Arial" panose="020B0604020202020204" pitchFamily="34" charset="0"/>
              </a:rPr>
              <a:t> </a:t>
            </a:r>
            <a:r>
              <a:rPr lang="en-US" sz="1200" b="1" i="0" dirty="0">
                <a:solidFill>
                  <a:schemeClr val="bg1"/>
                </a:solidFill>
                <a:effectLst/>
                <a:latin typeface="Arial" panose="020B0604020202020204" pitchFamily="34" charset="0"/>
                <a:cs typeface="Arial" panose="020B0604020202020204" pitchFamily="34" charset="0"/>
              </a:rPr>
              <a:t>Long Story</a:t>
            </a:r>
            <a:endParaRPr lang="en-US" sz="1200" b="1" dirty="0">
              <a:solidFill>
                <a:schemeClr val="bg1"/>
              </a:solidFill>
              <a:effectLst/>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Montserrat" panose="00000500000000000000" pitchFamily="2" charset="0"/>
              </a:rPr>
              <a:t>Depending on which section EVC wants to cover, you can “hide” the slides of the activities you do not want to cover. To hide slides, left click the slides you do not want to show and select “hide slide”. Those slides will not show on the presentation. We recommend hiding this slide in your presentation as well. </a:t>
            </a:r>
            <a:endParaRPr lang="en-US" dirty="0"/>
          </a:p>
          <a:p>
            <a:endParaRPr lang="en-US" dirty="0"/>
          </a:p>
        </p:txBody>
      </p:sp>
      <p:sp>
        <p:nvSpPr>
          <p:cNvPr id="4" name="Slide Number Placeholder 3"/>
          <p:cNvSpPr>
            <a:spLocks noGrp="1"/>
          </p:cNvSpPr>
          <p:nvPr>
            <p:ph type="sldNum" sz="quarter" idx="5"/>
          </p:nvPr>
        </p:nvSpPr>
        <p:spPr/>
        <p:txBody>
          <a:bodyPr/>
          <a:lstStyle/>
          <a:p>
            <a:fld id="{F6C26850-AF1D-4EFD-8739-F927AB4F763E}" type="slidenum">
              <a:rPr lang="en-US" smtClean="0"/>
              <a:t>10</a:t>
            </a:fld>
            <a:endParaRPr lang="en-US"/>
          </a:p>
        </p:txBody>
      </p:sp>
    </p:spTree>
    <p:extLst>
      <p:ext uri="{BB962C8B-B14F-4D97-AF65-F5344CB8AC3E}">
        <p14:creationId xmlns:p14="http://schemas.microsoft.com/office/powerpoint/2010/main" val="2511224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1" u="none" strike="noStrike" dirty="0">
                <a:solidFill>
                  <a:srgbClr val="000000"/>
                </a:solidFill>
                <a:effectLst/>
                <a:latin typeface="Montserrat" panose="00000500000000000000" pitchFamily="2" charset="0"/>
              </a:rPr>
              <a:t>Our DG sisters are with us to share both life’s joys and the challenges.  Every sorority offers some variation of this, so it is important to remember that a PNM will care about Delta Gamma when she cares about us as  members. This can be seen in the “why” of each of us, and how our  members interact with and treat one another. Think of a Delta Gamma  experience when another member impacted you positively. As a  leadership team, we have identified that we want to practice our [</a:t>
            </a:r>
            <a:r>
              <a:rPr lang="en-US" sz="1800" b="1" i="1" u="none" strike="noStrike" dirty="0">
                <a:solidFill>
                  <a:srgbClr val="000000"/>
                </a:solidFill>
                <a:effectLst/>
                <a:latin typeface="Montserrat" panose="00000500000000000000" pitchFamily="2" charset="0"/>
              </a:rPr>
              <a:t>TOPIC HERE] </a:t>
            </a:r>
            <a:r>
              <a:rPr lang="en-US" sz="1800" b="0" i="1" u="none" strike="noStrike" dirty="0">
                <a:solidFill>
                  <a:srgbClr val="000000"/>
                </a:solidFill>
                <a:effectLst/>
                <a:latin typeface="Montserrat" panose="00000500000000000000" pitchFamily="2" charset="0"/>
              </a:rPr>
              <a:t>stories today to better prepare for recruitment. Using the story  framework, complete the “DG Story practice side” of the worksheet.</a:t>
            </a:r>
          </a:p>
          <a:p>
            <a:endParaRPr lang="en-US" sz="1800" b="0" i="1" u="none" strike="noStrike" dirty="0">
              <a:solidFill>
                <a:srgbClr val="000000"/>
              </a:solidFill>
              <a:effectLst/>
              <a:latin typeface="Montserrat" panose="00000500000000000000" pitchFamily="2" charset="0"/>
            </a:endParaRPr>
          </a:p>
          <a:p>
            <a:pPr marL="72733" marR="113411" indent="7518" rtl="0">
              <a:spcBef>
                <a:spcPts val="0"/>
              </a:spcBef>
              <a:spcAft>
                <a:spcPts val="0"/>
              </a:spcAft>
            </a:pPr>
            <a:r>
              <a:rPr lang="en-US" sz="1800" b="0" i="1" u="none" strike="noStrike" dirty="0">
                <a:solidFill>
                  <a:srgbClr val="000000"/>
                </a:solidFill>
                <a:effectLst/>
                <a:latin typeface="Montserrat" panose="00000500000000000000" pitchFamily="2" charset="0"/>
              </a:rPr>
              <a:t>For the next ten minutes write out your DG story. Then, find a partner and  practice telling your stories to one another. After you’ve each shared,  rewrite your stories, help each other identify where your story needs work.  </a:t>
            </a:r>
            <a:endParaRPr lang="en-US" b="0" dirty="0">
              <a:effectLst/>
            </a:endParaRPr>
          </a:p>
          <a:p>
            <a:pPr marL="71895" marR="119380" indent="-2083" rtl="0">
              <a:spcBef>
                <a:spcPts val="1381"/>
              </a:spcBef>
              <a:spcAft>
                <a:spcPts val="0"/>
              </a:spcAft>
            </a:pPr>
            <a:r>
              <a:rPr lang="en-US" sz="1800" b="0" i="0" u="none" strike="noStrike" dirty="0">
                <a:solidFill>
                  <a:srgbClr val="000000"/>
                </a:solidFill>
                <a:effectLst/>
                <a:latin typeface="Montserrat" panose="00000500000000000000" pitchFamily="2" charset="0"/>
              </a:rPr>
              <a:t>After ten minutes of writing, let the group know it’s now time for partner  one to share their story. After 5 minutes of sharing, let them know it’s time  to switch to partner two to share. After both partners have shared, tell the  group they have 10 minutes to make revisions and practice once more.</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F6C26850-AF1D-4EFD-8739-F927AB4F763E}" type="slidenum">
              <a:rPr lang="en-US" smtClean="0"/>
              <a:t>11</a:t>
            </a:fld>
            <a:endParaRPr lang="en-US"/>
          </a:p>
        </p:txBody>
      </p:sp>
    </p:spTree>
    <p:extLst>
      <p:ext uri="{BB962C8B-B14F-4D97-AF65-F5344CB8AC3E}">
        <p14:creationId xmlns:p14="http://schemas.microsoft.com/office/powerpoint/2010/main" val="36186805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1" u="none" strike="noStrike" dirty="0">
                <a:solidFill>
                  <a:srgbClr val="000000"/>
                </a:solidFill>
                <a:effectLst/>
                <a:latin typeface="Montserrat" panose="00000500000000000000" pitchFamily="2" charset="0"/>
              </a:rPr>
              <a:t>In this activity, we are focusing on active listening. Can anyone tell me what active listening is or what it means? </a:t>
            </a:r>
            <a:r>
              <a:rPr lang="en-US" sz="1800" b="0" i="0" u="none" strike="noStrike" dirty="0">
                <a:solidFill>
                  <a:srgbClr val="000000"/>
                </a:solidFill>
                <a:effectLst/>
                <a:latin typeface="Montserrat" panose="00000500000000000000" pitchFamily="2" charset="0"/>
              </a:rPr>
              <a:t>Have 2-4 volunteers share. </a:t>
            </a:r>
            <a:endParaRPr lang="en-US" b="0" dirty="0">
              <a:effectLst/>
            </a:endParaRPr>
          </a:p>
          <a:p>
            <a:pPr rtl="0">
              <a:spcBef>
                <a:spcPts val="0"/>
              </a:spcBef>
              <a:spcAft>
                <a:spcPts val="0"/>
              </a:spcAft>
            </a:pPr>
            <a:r>
              <a:rPr lang="en-US" sz="1800" b="0" i="0" u="none" strike="noStrike" dirty="0">
                <a:solidFill>
                  <a:srgbClr val="000000"/>
                </a:solidFill>
                <a:effectLst/>
                <a:latin typeface="Montserrat" panose="00000500000000000000" pitchFamily="2" charset="0"/>
              </a:rPr>
              <a:t>If not mentioned share: </a:t>
            </a:r>
            <a:r>
              <a:rPr lang="en-US" sz="1800" b="0" i="1" u="none" strike="noStrike" dirty="0">
                <a:solidFill>
                  <a:srgbClr val="000000"/>
                </a:solidFill>
                <a:effectLst/>
                <a:latin typeface="Montserrat" panose="00000500000000000000" pitchFamily="2" charset="0"/>
              </a:rPr>
              <a:t>Active listening is a way of listening that improves mutual understanding. It can consist of body language, asking appropriate questions, and paying attention. In this activity, we are opening to help each other understand active listening and its role in recruitment. </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Montserrat" panose="00000500000000000000" pitchFamily="2" charset="0"/>
              </a:rPr>
              <a:t>Please read the story below to the chapter, afterward turn on the Kahoot link.</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Montserrat" panose="00000500000000000000" pitchFamily="2" charset="0"/>
              </a:rPr>
              <a:t>Long Story: </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Montserrat" panose="00000500000000000000" pitchFamily="2" charset="0"/>
              </a:rPr>
              <a:t>Anna Mary is attending North South University as a freshman in the fall. She is living with another potential new member, Eva. Anna Mary is from out of state and is excited and nervous to go through primary recruitment. She is keeping her options open. On their first day, Anna Mary went to Apple Kappa and Delta </a:t>
            </a:r>
            <a:r>
              <a:rPr lang="en-US" sz="1800" b="0" i="0" u="none" strike="noStrike" dirty="0" err="1">
                <a:solidFill>
                  <a:srgbClr val="000000"/>
                </a:solidFill>
                <a:effectLst/>
                <a:latin typeface="Montserrat" panose="00000500000000000000" pitchFamily="2" charset="0"/>
              </a:rPr>
              <a:t>Delta</a:t>
            </a:r>
            <a:r>
              <a:rPr lang="en-US" sz="1800" b="0" i="0" u="none" strike="noStrike" dirty="0">
                <a:solidFill>
                  <a:srgbClr val="000000"/>
                </a:solidFill>
                <a:effectLst/>
                <a:latin typeface="Montserrat" panose="00000500000000000000" pitchFamily="2" charset="0"/>
              </a:rPr>
              <a:t> Gamma. Eva went to Phi Alpha </a:t>
            </a:r>
            <a:r>
              <a:rPr lang="en-US" sz="1800" b="0" i="0" u="none" strike="noStrike" dirty="0" err="1">
                <a:solidFill>
                  <a:srgbClr val="000000"/>
                </a:solidFill>
                <a:effectLst/>
                <a:latin typeface="Montserrat" panose="00000500000000000000" pitchFamily="2" charset="0"/>
              </a:rPr>
              <a:t>Alpha</a:t>
            </a:r>
            <a:r>
              <a:rPr lang="en-US" sz="1800" b="0" i="0" u="none" strike="noStrike" dirty="0">
                <a:solidFill>
                  <a:srgbClr val="000000"/>
                </a:solidFill>
                <a:effectLst/>
                <a:latin typeface="Montserrat" panose="00000500000000000000" pitchFamily="2" charset="0"/>
              </a:rPr>
              <a:t> and Zeta </a:t>
            </a:r>
            <a:r>
              <a:rPr lang="en-US" sz="1800" b="0" i="0" u="none" strike="noStrike" dirty="0" err="1">
                <a:solidFill>
                  <a:srgbClr val="000000"/>
                </a:solidFill>
                <a:effectLst/>
                <a:latin typeface="Montserrat" panose="00000500000000000000" pitchFamily="2" charset="0"/>
              </a:rPr>
              <a:t>Zeta</a:t>
            </a:r>
            <a:r>
              <a:rPr lang="en-US" sz="1800" b="0" i="0" u="none" strike="noStrike" dirty="0">
                <a:solidFill>
                  <a:srgbClr val="000000"/>
                </a:solidFill>
                <a:effectLst/>
                <a:latin typeface="Montserrat" panose="00000500000000000000" pitchFamily="2" charset="0"/>
              </a:rPr>
              <a:t> </a:t>
            </a:r>
            <a:r>
              <a:rPr lang="en-US" sz="1800" b="0" i="0" u="none" strike="noStrike" dirty="0" err="1">
                <a:solidFill>
                  <a:srgbClr val="000000"/>
                </a:solidFill>
                <a:effectLst/>
                <a:latin typeface="Montserrat" panose="00000500000000000000" pitchFamily="2" charset="0"/>
              </a:rPr>
              <a:t>Zeta</a:t>
            </a:r>
            <a:r>
              <a:rPr lang="en-US" sz="1800" b="0" i="0" u="none" strike="noStrike" dirty="0">
                <a:solidFill>
                  <a:srgbClr val="000000"/>
                </a:solidFill>
                <a:effectLst/>
                <a:latin typeface="Montserrat" panose="00000500000000000000" pitchFamily="2" charset="0"/>
              </a:rPr>
              <a:t>. The next day, they switched. Anna Mary loves the color pink so she was wearing a pink dress and white shoes and Eva is wearing a blue two piece set. The rounds at North South University go in this order: water party, philanthropy, Sisterhood, Preference. Anna Mary and Eva loved all their experiences with each chapter. By preference, Anna Mary loved Phi Alpha </a:t>
            </a:r>
            <a:r>
              <a:rPr lang="en-US" sz="1800" b="0" i="0" u="none" strike="noStrike" dirty="0" err="1">
                <a:solidFill>
                  <a:srgbClr val="000000"/>
                </a:solidFill>
                <a:effectLst/>
                <a:latin typeface="Montserrat" panose="00000500000000000000" pitchFamily="2" charset="0"/>
              </a:rPr>
              <a:t>Alpha</a:t>
            </a:r>
            <a:r>
              <a:rPr lang="en-US" sz="1800" b="0" i="0" u="none" strike="noStrike" dirty="0">
                <a:solidFill>
                  <a:srgbClr val="000000"/>
                </a:solidFill>
                <a:effectLst/>
                <a:latin typeface="Montserrat" panose="00000500000000000000" pitchFamily="2" charset="0"/>
              </a:rPr>
              <a:t> and Delta </a:t>
            </a:r>
            <a:r>
              <a:rPr lang="en-US" sz="1800" b="0" i="0" u="none" strike="noStrike" dirty="0" err="1">
                <a:solidFill>
                  <a:srgbClr val="000000"/>
                </a:solidFill>
                <a:effectLst/>
                <a:latin typeface="Montserrat" panose="00000500000000000000" pitchFamily="2" charset="0"/>
              </a:rPr>
              <a:t>Delta</a:t>
            </a:r>
            <a:r>
              <a:rPr lang="en-US" sz="1800" b="0" i="0" u="none" strike="noStrike" dirty="0">
                <a:solidFill>
                  <a:srgbClr val="000000"/>
                </a:solidFill>
                <a:effectLst/>
                <a:latin typeface="Montserrat" panose="00000500000000000000" pitchFamily="2" charset="0"/>
              </a:rPr>
              <a:t> Gamma and Eva loved Delta </a:t>
            </a:r>
            <a:r>
              <a:rPr lang="en-US" sz="1800" b="0" i="0" u="none" strike="noStrike" dirty="0" err="1">
                <a:solidFill>
                  <a:srgbClr val="000000"/>
                </a:solidFill>
                <a:effectLst/>
                <a:latin typeface="Montserrat" panose="00000500000000000000" pitchFamily="2" charset="0"/>
              </a:rPr>
              <a:t>Delta</a:t>
            </a:r>
            <a:r>
              <a:rPr lang="en-US" sz="1800" b="0" i="0" u="none" strike="noStrike" dirty="0">
                <a:solidFill>
                  <a:srgbClr val="000000"/>
                </a:solidFill>
                <a:effectLst/>
                <a:latin typeface="Montserrat" panose="00000500000000000000" pitchFamily="2" charset="0"/>
              </a:rPr>
              <a:t> Gamma and Zeta </a:t>
            </a:r>
            <a:r>
              <a:rPr lang="en-US" sz="1800" b="0" i="0" u="none" strike="noStrike" dirty="0" err="1">
                <a:solidFill>
                  <a:srgbClr val="000000"/>
                </a:solidFill>
                <a:effectLst/>
                <a:latin typeface="Montserrat" panose="00000500000000000000" pitchFamily="2" charset="0"/>
              </a:rPr>
              <a:t>Zeta</a:t>
            </a:r>
            <a:r>
              <a:rPr lang="en-US" sz="1800" b="0" i="0" u="none" strike="noStrike" dirty="0">
                <a:solidFill>
                  <a:srgbClr val="000000"/>
                </a:solidFill>
                <a:effectLst/>
                <a:latin typeface="Montserrat" panose="00000500000000000000" pitchFamily="2" charset="0"/>
              </a:rPr>
              <a:t> </a:t>
            </a:r>
            <a:r>
              <a:rPr lang="en-US" sz="1800" b="0" i="0" u="none" strike="noStrike" dirty="0" err="1">
                <a:solidFill>
                  <a:srgbClr val="000000"/>
                </a:solidFill>
                <a:effectLst/>
                <a:latin typeface="Montserrat" panose="00000500000000000000" pitchFamily="2" charset="0"/>
              </a:rPr>
              <a:t>Zeta</a:t>
            </a:r>
            <a:r>
              <a:rPr lang="en-US" sz="1800" b="0" i="0" u="none" strike="noStrike" dirty="0">
                <a:solidFill>
                  <a:srgbClr val="000000"/>
                </a:solidFill>
                <a:effectLst/>
                <a:latin typeface="Montserrat" panose="00000500000000000000" pitchFamily="2" charset="0"/>
              </a:rPr>
              <a:t>. Both of the preferences were emotional and they both loved the conversations they had at each chapter. On Bid day, Anna Mary and Eva went to the student center and opened their bid day cards. Anna Mary was a new member of Delta </a:t>
            </a:r>
            <a:r>
              <a:rPr lang="en-US" sz="1800" b="0" i="0" u="none" strike="noStrike" dirty="0" err="1">
                <a:solidFill>
                  <a:srgbClr val="000000"/>
                </a:solidFill>
                <a:effectLst/>
                <a:latin typeface="Montserrat" panose="00000500000000000000" pitchFamily="2" charset="0"/>
              </a:rPr>
              <a:t>Delta</a:t>
            </a:r>
            <a:r>
              <a:rPr lang="en-US" sz="1800" b="0" i="0" u="none" strike="noStrike" dirty="0">
                <a:solidFill>
                  <a:srgbClr val="000000"/>
                </a:solidFill>
                <a:effectLst/>
                <a:latin typeface="Montserrat" panose="00000500000000000000" pitchFamily="2" charset="0"/>
              </a:rPr>
              <a:t> Gamma and Eva was a new member of Delta </a:t>
            </a:r>
            <a:r>
              <a:rPr lang="en-US" sz="1800" b="0" i="0" u="none" strike="noStrike" dirty="0" err="1">
                <a:solidFill>
                  <a:srgbClr val="000000"/>
                </a:solidFill>
                <a:effectLst/>
                <a:latin typeface="Montserrat" panose="00000500000000000000" pitchFamily="2" charset="0"/>
              </a:rPr>
              <a:t>Delta</a:t>
            </a:r>
            <a:r>
              <a:rPr lang="en-US" sz="1800" b="0" i="0" u="none" strike="noStrike" dirty="0">
                <a:solidFill>
                  <a:srgbClr val="000000"/>
                </a:solidFill>
                <a:effectLst/>
                <a:latin typeface="Montserrat" panose="00000500000000000000" pitchFamily="2" charset="0"/>
              </a:rPr>
              <a:t> Gamma! They traveled to the chapter facility for the bid day celebration! The theme was Happy Bid Day, a birthday theme! They went roller skating and ate ice cream. Both girls were happy with their experience and so excited to be new members in the same member class. </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Montserrat" panose="00000500000000000000" pitchFamily="2" charset="0"/>
              </a:rPr>
              <a:t>Ask the chapter members these questions to see their comprehension. You are able to use the Kahoot link or ask these questions and ask the chapter. Please click the slide to review the questions AFTER the story is read. </a:t>
            </a:r>
            <a:endParaRPr lang="en-US" b="0" dirty="0">
              <a:effectLst/>
            </a:endParaRPr>
          </a:p>
          <a:p>
            <a:pPr rtl="0" fontAlgn="base">
              <a:spcBef>
                <a:spcPts val="0"/>
              </a:spcBef>
              <a:spcAft>
                <a:spcPts val="0"/>
              </a:spcAft>
              <a:buFont typeface="Arial" panose="020B0604020202020204" pitchFamily="34" charset="0"/>
              <a:buChar char="•"/>
            </a:pPr>
            <a:br>
              <a:rPr lang="en-US" b="0" dirty="0">
                <a:effectLst/>
              </a:rPr>
            </a:br>
            <a:r>
              <a:rPr lang="en-US" sz="1800" b="0" i="1" u="none" strike="noStrike" dirty="0">
                <a:solidFill>
                  <a:srgbClr val="000000"/>
                </a:solidFill>
                <a:effectLst/>
                <a:latin typeface="Montserrat" panose="00000500000000000000" pitchFamily="2" charset="0"/>
              </a:rPr>
              <a:t>What chapter did Eva join?</a:t>
            </a:r>
          </a:p>
          <a:p>
            <a:pPr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Montserrat" panose="00000500000000000000" pitchFamily="2" charset="0"/>
              </a:rPr>
              <a:t>What was the bid day theme?</a:t>
            </a:r>
          </a:p>
          <a:p>
            <a:pPr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Montserrat" panose="00000500000000000000" pitchFamily="2" charset="0"/>
              </a:rPr>
              <a:t>What did Anna Mary wear to the rounds?</a:t>
            </a:r>
          </a:p>
          <a:p>
            <a:pPr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Montserrat" panose="00000500000000000000" pitchFamily="2" charset="0"/>
              </a:rPr>
              <a:t>What was the order of the rounds?</a:t>
            </a:r>
          </a:p>
          <a:p>
            <a:pPr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Montserrat" panose="00000500000000000000" pitchFamily="2" charset="0"/>
              </a:rPr>
              <a:t>What university do they go to?</a:t>
            </a:r>
          </a:p>
          <a:p>
            <a:pPr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Montserrat" panose="00000500000000000000" pitchFamily="2" charset="0"/>
              </a:rPr>
              <a:t>Can you name two of the chapters they went to?</a:t>
            </a:r>
          </a:p>
          <a:p>
            <a:pPr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Montserrat" panose="00000500000000000000" pitchFamily="2" charset="0"/>
              </a:rPr>
              <a:t>What chapters did Eva return to for Preference?</a:t>
            </a:r>
          </a:p>
          <a:p>
            <a:pPr rtl="0">
              <a:spcBef>
                <a:spcPts val="0"/>
              </a:spcBef>
              <a:spcAft>
                <a:spcPts val="0"/>
              </a:spcAft>
            </a:pPr>
            <a:br>
              <a:rPr lang="en-US" b="0" dirty="0">
                <a:effectLst/>
              </a:rPr>
            </a:br>
            <a:r>
              <a:rPr lang="en-US" sz="1800" b="0" i="1" u="none" strike="noStrike" dirty="0">
                <a:solidFill>
                  <a:srgbClr val="000000"/>
                </a:solidFill>
                <a:effectLst/>
                <a:latin typeface="Montserrat" panose="00000500000000000000" pitchFamily="2" charset="0"/>
              </a:rPr>
              <a:t>How difficult was answering questions about the story? </a:t>
            </a:r>
            <a:r>
              <a:rPr lang="en-US" sz="1800" b="0" i="0" u="none" strike="noStrike" dirty="0">
                <a:solidFill>
                  <a:srgbClr val="000000"/>
                </a:solidFill>
                <a:effectLst/>
                <a:latin typeface="Montserrat" panose="00000500000000000000" pitchFamily="2" charset="0"/>
              </a:rPr>
              <a:t>Have 2-4 volunteers share. </a:t>
            </a:r>
            <a:r>
              <a:rPr lang="en-US" sz="1800" b="0" i="1" u="none" strike="noStrike" dirty="0">
                <a:solidFill>
                  <a:srgbClr val="000000"/>
                </a:solidFill>
                <a:effectLst/>
                <a:latin typeface="Montserrat" panose="00000500000000000000" pitchFamily="2" charset="0"/>
              </a:rPr>
              <a:t>How does this activity relate to recruitment?</a:t>
            </a:r>
            <a:r>
              <a:rPr lang="en-US" sz="1800" b="0" i="0" u="none" strike="noStrike" dirty="0">
                <a:solidFill>
                  <a:srgbClr val="000000"/>
                </a:solidFill>
                <a:effectLst/>
                <a:latin typeface="Montserrat" panose="00000500000000000000" pitchFamily="2" charset="0"/>
              </a:rPr>
              <a:t> Have 2-4 volunteers </a:t>
            </a:r>
            <a:r>
              <a:rPr lang="en-US" sz="1800" b="0" i="0" u="none" strike="noStrike" dirty="0" err="1">
                <a:solidFill>
                  <a:srgbClr val="000000"/>
                </a:solidFill>
                <a:effectLst/>
                <a:latin typeface="Montserrat" panose="00000500000000000000" pitchFamily="2" charset="0"/>
              </a:rPr>
              <a:t>share.If</a:t>
            </a:r>
            <a:r>
              <a:rPr lang="en-US" sz="1800" b="0" i="0" u="none" strike="noStrike" dirty="0">
                <a:solidFill>
                  <a:srgbClr val="000000"/>
                </a:solidFill>
                <a:effectLst/>
                <a:latin typeface="Montserrat" panose="00000500000000000000" pitchFamily="2" charset="0"/>
              </a:rPr>
              <a:t> not mentioned share: </a:t>
            </a:r>
            <a:r>
              <a:rPr lang="en-US" sz="1800" b="0" i="1" u="none" strike="noStrike" dirty="0">
                <a:solidFill>
                  <a:srgbClr val="000000"/>
                </a:solidFill>
                <a:effectLst/>
                <a:latin typeface="Montserrat" panose="00000500000000000000" pitchFamily="2" charset="0"/>
              </a:rPr>
              <a:t>It is important to understand the context of stories and how it relates to the values and questions that we use to evaluate PNMs. By active listening, we are coming to a mutual understanding with the pnm and learning vital information about them.</a:t>
            </a:r>
            <a:endParaRPr lang="en-US" b="0" dirty="0">
              <a:effectLst/>
            </a:endParaRPr>
          </a:p>
          <a:p>
            <a:pPr rtl="0">
              <a:spcBef>
                <a:spcPts val="0"/>
              </a:spcBef>
              <a:spcAft>
                <a:spcPts val="0"/>
              </a:spcAft>
            </a:pPr>
            <a:br>
              <a:rPr lang="en-US" b="0" dirty="0">
                <a:effectLst/>
              </a:rPr>
            </a:br>
            <a:r>
              <a:rPr lang="en-US" sz="1800" b="0" i="1" u="none" strike="noStrike" dirty="0">
                <a:solidFill>
                  <a:srgbClr val="000000"/>
                </a:solidFill>
                <a:effectLst/>
                <a:latin typeface="Montserrat" panose="00000500000000000000" pitchFamily="2" charset="0"/>
              </a:rPr>
              <a:t>This activity emphasizes the importance of active listening. Sometimes it can be hard to listen to long paragraphs and long stories, but it is important to understand the contexts and the details that can be important.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F6C26850-AF1D-4EFD-8739-F927AB4F763E}" type="slidenum">
              <a:rPr lang="en-US" smtClean="0"/>
              <a:t>12</a:t>
            </a:fld>
            <a:endParaRPr lang="en-US"/>
          </a:p>
        </p:txBody>
      </p:sp>
    </p:spTree>
    <p:extLst>
      <p:ext uri="{BB962C8B-B14F-4D97-AF65-F5344CB8AC3E}">
        <p14:creationId xmlns:p14="http://schemas.microsoft.com/office/powerpoint/2010/main" val="419126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2733" marR="69406" indent="7518" rtl="0">
              <a:spcBef>
                <a:spcPts val="0"/>
              </a:spcBef>
              <a:spcAft>
                <a:spcPts val="0"/>
              </a:spcAft>
            </a:pPr>
            <a:r>
              <a:rPr lang="en-US" sz="1800" b="0" i="1" u="none" strike="noStrike" dirty="0">
                <a:solidFill>
                  <a:srgbClr val="000000"/>
                </a:solidFill>
                <a:effectLst/>
                <a:latin typeface="Montserrat" panose="00000500000000000000" pitchFamily="2" charset="0"/>
              </a:rPr>
              <a:t>I hope each of you now feels more confident in telling your stories. Does  anyone feel strongly about their story, or feel strongly about the story their  partner told? </a:t>
            </a:r>
            <a:endParaRPr lang="en-US" b="0" dirty="0">
              <a:effectLst/>
            </a:endParaRPr>
          </a:p>
          <a:p>
            <a:pPr marL="87516" rtl="0">
              <a:spcBef>
                <a:spcPts val="1381"/>
              </a:spcBef>
              <a:spcAft>
                <a:spcPts val="0"/>
              </a:spcAft>
            </a:pPr>
            <a:r>
              <a:rPr lang="en-US" sz="1800" b="0" i="0" u="none" strike="noStrike" dirty="0">
                <a:solidFill>
                  <a:srgbClr val="000000"/>
                </a:solidFill>
                <a:effectLst/>
                <a:latin typeface="Montserrat" panose="00000500000000000000" pitchFamily="2" charset="0"/>
              </a:rPr>
              <a:t>Hear from 3-5 women. Then ask the group: </a:t>
            </a:r>
            <a:endParaRPr lang="en-US" b="0" dirty="0">
              <a:effectLst/>
            </a:endParaRPr>
          </a:p>
          <a:p>
            <a:pPr rtl="0" fontAlgn="base">
              <a:spcBef>
                <a:spcPts val="1443"/>
              </a:spcBef>
              <a:spcAft>
                <a:spcPts val="0"/>
              </a:spcAft>
              <a:buFont typeface="Arial" panose="020B0604020202020204" pitchFamily="34" charset="0"/>
              <a:buChar char="•"/>
            </a:pPr>
            <a:r>
              <a:rPr lang="en-US" sz="1800" b="0" i="1" u="none" strike="noStrike" dirty="0">
                <a:solidFill>
                  <a:srgbClr val="000000"/>
                </a:solidFill>
                <a:effectLst/>
                <a:latin typeface="Montserrat" panose="00000500000000000000" pitchFamily="2" charset="0"/>
              </a:rPr>
              <a:t>In one word, how did it feel to hear those stories? </a:t>
            </a:r>
            <a:endParaRPr lang="en-US" sz="1800" b="0" i="0" u="none" strike="noStrike" dirty="0">
              <a:solidFill>
                <a:srgbClr val="000000"/>
              </a:solidFill>
              <a:effectLst/>
              <a:latin typeface="Montserrat" panose="00000500000000000000" pitchFamily="2" charset="0"/>
            </a:endParaRPr>
          </a:p>
          <a:p>
            <a:pPr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Montserrat" panose="00000500000000000000" pitchFamily="2" charset="0"/>
              </a:rPr>
              <a:t>What themes did you hear? </a:t>
            </a:r>
            <a:endParaRPr lang="en-US" sz="1800" b="0" i="0" u="none" strike="noStrike" dirty="0">
              <a:solidFill>
                <a:srgbClr val="000000"/>
              </a:solidFill>
              <a:effectLst/>
              <a:latin typeface="Montserrat" panose="00000500000000000000" pitchFamily="2" charset="0"/>
            </a:endParaRPr>
          </a:p>
          <a:p>
            <a:pPr marR="59766" algn="just"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Montserrat" panose="00000500000000000000" pitchFamily="2" charset="0"/>
              </a:rPr>
              <a:t>If we put these storytelling practices into place, what impact do you think that would have on the sisterhood and how we talk about our  experience? </a:t>
            </a:r>
            <a:endParaRPr lang="en-US" sz="1800" b="0" i="0" u="none" strike="noStrike" dirty="0">
              <a:solidFill>
                <a:srgbClr val="000000"/>
              </a:solidFill>
              <a:effectLst/>
              <a:latin typeface="Montserrat" panose="00000500000000000000" pitchFamily="2" charset="0"/>
            </a:endParaRPr>
          </a:p>
          <a:p>
            <a:pPr marL="72733" marR="186792" indent="9754" rtl="0">
              <a:spcBef>
                <a:spcPts val="1381"/>
              </a:spcBef>
              <a:spcAft>
                <a:spcPts val="0"/>
              </a:spcAft>
            </a:pPr>
            <a:r>
              <a:rPr lang="en-US" sz="1800" b="0" i="1" u="none" strike="noStrike" dirty="0">
                <a:solidFill>
                  <a:srgbClr val="000000"/>
                </a:solidFill>
                <a:effectLst/>
                <a:latin typeface="Montserrat" panose="00000500000000000000" pitchFamily="2" charset="0"/>
              </a:rPr>
              <a:t>This practice allows us to better convey why we believe in the Delta  Gamma experience and will hopefully allow the potential new members  participating in recruitment to feel the same way we do about Delta  Gamma.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F6C26850-AF1D-4EFD-8739-F927AB4F763E}" type="slidenum">
              <a:rPr lang="en-US" smtClean="0"/>
              <a:t>13</a:t>
            </a:fld>
            <a:endParaRPr lang="en-US"/>
          </a:p>
        </p:txBody>
      </p:sp>
    </p:spTree>
    <p:extLst>
      <p:ext uri="{BB962C8B-B14F-4D97-AF65-F5344CB8AC3E}">
        <p14:creationId xmlns:p14="http://schemas.microsoft.com/office/powerpoint/2010/main" val="4243176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C26850-AF1D-4EFD-8739-F927AB4F763E}" type="slidenum">
              <a:rPr lang="en-US" smtClean="0"/>
              <a:t>2</a:t>
            </a:fld>
            <a:endParaRPr lang="en-US"/>
          </a:p>
        </p:txBody>
      </p:sp>
    </p:spTree>
    <p:extLst>
      <p:ext uri="{BB962C8B-B14F-4D97-AF65-F5344CB8AC3E}">
        <p14:creationId xmlns:p14="http://schemas.microsoft.com/office/powerpoint/2010/main" val="1992928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1" u="none" strike="noStrike" dirty="0">
                <a:solidFill>
                  <a:srgbClr val="000000"/>
                </a:solidFill>
                <a:effectLst/>
                <a:latin typeface="Calibri" panose="020F0502020204030204" pitchFamily="34" charset="0"/>
              </a:rPr>
              <a:t>Here are some expectations for each member to make the RPW more efficient and effective. Can we have a volunteer read one of the expectations out loud ? </a:t>
            </a:r>
            <a:r>
              <a:rPr lang="en-US" b="0" i="0" u="none" strike="noStrike" dirty="0">
                <a:solidFill>
                  <a:srgbClr val="000000"/>
                </a:solidFill>
                <a:effectLst/>
                <a:latin typeface="Calibri" panose="020F0502020204030204" pitchFamily="34" charset="0"/>
              </a:rPr>
              <a:t>After a volunteer reads one of the expectations, have a facilitator expand on that one section with the below information. Once a facilitator is done explaining that one bullet point, ask for another volunteer to read the next expectation and have a facilitator expand on that new bullet point. Repeat this until all expectations have been shared and explained. </a:t>
            </a:r>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Listen Respectfully and Intentionally </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1" u="none" strike="noStrike" dirty="0">
                <a:solidFill>
                  <a:srgbClr val="000000"/>
                </a:solidFill>
                <a:effectLst/>
                <a:latin typeface="Calibri" panose="020F0502020204030204" pitchFamily="34" charset="0"/>
              </a:rPr>
              <a:t>There will be a lot of discussions and group work as well as PowerPoint slides, so please listen respectfully and do not hold side conversations. </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Ask questions</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1" u="none" strike="noStrike" dirty="0">
                <a:solidFill>
                  <a:srgbClr val="000000"/>
                </a:solidFill>
                <a:effectLst/>
                <a:latin typeface="Calibri" panose="020F0502020204030204" pitchFamily="34" charset="0"/>
              </a:rPr>
              <a:t>This is not an evaluation time, this is a learning and practice time. If you are confused or need clarification, ask questions! We want you to feel confident in the material!</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Be respectful and participate </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1" u="none" strike="noStrike" dirty="0">
                <a:solidFill>
                  <a:srgbClr val="000000"/>
                </a:solidFill>
                <a:effectLst/>
                <a:latin typeface="Calibri" panose="020F0502020204030204" pitchFamily="34" charset="0"/>
              </a:rPr>
              <a:t>We will be asking questions and wanting member participation. Raise your hand and be quiet so the whole chapter can hear each chapter members' answers. </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This is a space for you to add any chapter specific expectations. We suggest doing something along the lines of your watch word.</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F6C26850-AF1D-4EFD-8739-F927AB4F763E}" type="slidenum">
              <a:rPr lang="en-US" smtClean="0"/>
              <a:t>3</a:t>
            </a:fld>
            <a:endParaRPr lang="en-US"/>
          </a:p>
        </p:txBody>
      </p:sp>
    </p:spTree>
    <p:extLst>
      <p:ext uri="{BB962C8B-B14F-4D97-AF65-F5344CB8AC3E}">
        <p14:creationId xmlns:p14="http://schemas.microsoft.com/office/powerpoint/2010/main" val="15403895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Montserrat" panose="00000500000000000000" pitchFamily="2" charset="0"/>
              </a:rPr>
              <a:t>Choose Your Next Section–Either </a:t>
            </a:r>
            <a:r>
              <a:rPr lang="en-US" sz="1200" b="1" i="0" dirty="0">
                <a:solidFill>
                  <a:schemeClr val="bg1"/>
                </a:solidFill>
                <a:effectLst/>
                <a:latin typeface="Arial" panose="020B0604020202020204" pitchFamily="34" charset="0"/>
                <a:cs typeface="Arial" panose="020B0604020202020204" pitchFamily="34" charset="0"/>
              </a:rPr>
              <a:t>Components of a Story </a:t>
            </a:r>
            <a:r>
              <a:rPr lang="en-US" sz="1200" b="0" i="0" u="sng" dirty="0">
                <a:solidFill>
                  <a:schemeClr val="bg1"/>
                </a:solidFill>
                <a:effectLst/>
                <a:latin typeface="Arial" panose="020B0604020202020204" pitchFamily="34" charset="0"/>
                <a:cs typeface="Arial" panose="020B0604020202020204" pitchFamily="34" charset="0"/>
              </a:rPr>
              <a:t>OR</a:t>
            </a:r>
            <a:r>
              <a:rPr lang="en-US" sz="1200" b="0" i="0" dirty="0">
                <a:solidFill>
                  <a:schemeClr val="bg1"/>
                </a:solidFill>
                <a:effectLst/>
                <a:latin typeface="Arial" panose="020B0604020202020204" pitchFamily="34" charset="0"/>
                <a:cs typeface="Arial" panose="020B0604020202020204" pitchFamily="34" charset="0"/>
              </a:rPr>
              <a:t> </a:t>
            </a:r>
            <a:r>
              <a:rPr lang="en-US" sz="1200" b="1" i="0" dirty="0">
                <a:solidFill>
                  <a:schemeClr val="bg1"/>
                </a:solidFill>
                <a:effectLst/>
                <a:latin typeface="Arial" panose="020B0604020202020204" pitchFamily="34" charset="0"/>
                <a:cs typeface="Arial" panose="020B0604020202020204" pitchFamily="34" charset="0"/>
              </a:rPr>
              <a:t>PUB/Storytelling Practice. </a:t>
            </a:r>
            <a:endParaRPr lang="en-US" sz="1200" b="1" dirty="0">
              <a:solidFill>
                <a:schemeClr val="bg1"/>
              </a:solidFill>
              <a:effectLst/>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Montserrat" panose="00000500000000000000" pitchFamily="2" charset="0"/>
              </a:rPr>
              <a:t>Depending on which section EVC wants to cover, you can “hide” the slides of the activities you do not want to cover. To hide slides, left click the slides you do not want to show and select “hide slide”. Those slides will not show on the presentation. We recommend hiding this slide in your presentation as well. </a:t>
            </a:r>
            <a:endParaRPr lang="en-US" dirty="0"/>
          </a:p>
          <a:p>
            <a:endParaRPr lang="en-US" dirty="0"/>
          </a:p>
        </p:txBody>
      </p:sp>
      <p:sp>
        <p:nvSpPr>
          <p:cNvPr id="4" name="Slide Number Placeholder 3"/>
          <p:cNvSpPr>
            <a:spLocks noGrp="1"/>
          </p:cNvSpPr>
          <p:nvPr>
            <p:ph type="sldNum" sz="quarter" idx="5"/>
          </p:nvPr>
        </p:nvSpPr>
        <p:spPr/>
        <p:txBody>
          <a:bodyPr/>
          <a:lstStyle/>
          <a:p>
            <a:fld id="{F6C26850-AF1D-4EFD-8739-F927AB4F763E}" type="slidenum">
              <a:rPr lang="en-US" smtClean="0"/>
              <a:t>4</a:t>
            </a:fld>
            <a:endParaRPr lang="en-US"/>
          </a:p>
        </p:txBody>
      </p:sp>
    </p:spTree>
    <p:extLst>
      <p:ext uri="{BB962C8B-B14F-4D97-AF65-F5344CB8AC3E}">
        <p14:creationId xmlns:p14="http://schemas.microsoft.com/office/powerpoint/2010/main" val="761898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9705" marR="520713" indent="2781" rtl="0">
              <a:spcBef>
                <a:spcPts val="0"/>
              </a:spcBef>
              <a:spcAft>
                <a:spcPts val="0"/>
              </a:spcAft>
            </a:pPr>
            <a:r>
              <a:rPr lang="en-US" sz="1800" b="0" i="1" u="none" strike="noStrike" dirty="0">
                <a:solidFill>
                  <a:srgbClr val="000000"/>
                </a:solidFill>
                <a:effectLst/>
                <a:latin typeface="Montserrat" panose="00000500000000000000" pitchFamily="2" charset="0"/>
              </a:rPr>
              <a:t>There are several components to telling a good story. Today we’ll be focusing on five.  </a:t>
            </a:r>
            <a:endParaRPr lang="en-US" b="0" dirty="0">
              <a:effectLst/>
            </a:endParaRPr>
          </a:p>
          <a:p>
            <a:pPr marL="311798" rtl="0">
              <a:spcBef>
                <a:spcPts val="35"/>
              </a:spcBef>
              <a:spcAft>
                <a:spcPts val="0"/>
              </a:spcAft>
            </a:pPr>
            <a:r>
              <a:rPr lang="en-US" sz="1800" b="0" i="1" u="none" strike="noStrike" dirty="0">
                <a:solidFill>
                  <a:srgbClr val="000000"/>
                </a:solidFill>
                <a:effectLst/>
                <a:latin typeface="Montserrat" panose="00000500000000000000" pitchFamily="2" charset="0"/>
              </a:rPr>
              <a:t>1. The main character – that’s each of you! </a:t>
            </a:r>
            <a:endParaRPr lang="en-US" b="0" dirty="0">
              <a:effectLst/>
            </a:endParaRPr>
          </a:p>
          <a:p>
            <a:pPr marL="763283" marR="402692" indent="-230683" rtl="0">
              <a:spcBef>
                <a:spcPts val="63"/>
              </a:spcBef>
              <a:spcAft>
                <a:spcPts val="0"/>
              </a:spcAft>
            </a:pPr>
            <a:r>
              <a:rPr lang="en-US" sz="1800" b="0" i="1" u="none" strike="noStrike" dirty="0">
                <a:solidFill>
                  <a:srgbClr val="000000"/>
                </a:solidFill>
                <a:effectLst/>
                <a:latin typeface="Montserrat" panose="00000500000000000000" pitchFamily="2" charset="0"/>
              </a:rPr>
              <a:t>a. This includes your emotions and perspective on how you were experiencing the situation.</a:t>
            </a:r>
            <a:endParaRPr lang="en-US" b="0" dirty="0">
              <a:effectLst/>
            </a:endParaRPr>
          </a:p>
          <a:p>
            <a:pPr marL="298412" rtl="0">
              <a:spcBef>
                <a:spcPts val="0"/>
              </a:spcBef>
              <a:spcAft>
                <a:spcPts val="0"/>
              </a:spcAft>
            </a:pPr>
            <a:br>
              <a:rPr lang="en-US" dirty="0"/>
            </a:br>
            <a:r>
              <a:rPr lang="en-US" sz="1800" b="0" i="1" u="none" strike="noStrike" dirty="0">
                <a:solidFill>
                  <a:srgbClr val="000000"/>
                </a:solidFill>
                <a:effectLst/>
                <a:latin typeface="Montserrat" panose="00000500000000000000" pitchFamily="2" charset="0"/>
              </a:rPr>
              <a:t>2. Paint the picture – use visual language! </a:t>
            </a:r>
            <a:endParaRPr lang="en-US" b="0" dirty="0">
              <a:effectLst/>
            </a:endParaRPr>
          </a:p>
          <a:p>
            <a:pPr marL="763283" marR="75743" indent="-229387" rtl="0">
              <a:spcBef>
                <a:spcPts val="63"/>
              </a:spcBef>
              <a:spcAft>
                <a:spcPts val="0"/>
              </a:spcAft>
            </a:pPr>
            <a:r>
              <a:rPr lang="en-US" sz="1800" b="0" i="1" u="none" strike="noStrike" dirty="0">
                <a:solidFill>
                  <a:srgbClr val="000000"/>
                </a:solidFill>
                <a:effectLst/>
                <a:latin typeface="Montserrat" panose="00000500000000000000" pitchFamily="2" charset="0"/>
              </a:rPr>
              <a:t>a. Make the PNM feel as if she is a part of the story and can see, hear, and feel everything you saw, heard, and felt. </a:t>
            </a:r>
            <a:endParaRPr lang="en-US" b="0" dirty="0">
              <a:effectLst/>
            </a:endParaRPr>
          </a:p>
          <a:p>
            <a:pPr marL="297383" rtl="0">
              <a:spcBef>
                <a:spcPts val="46"/>
              </a:spcBef>
              <a:spcAft>
                <a:spcPts val="0"/>
              </a:spcAft>
            </a:pPr>
            <a:r>
              <a:rPr lang="en-US" sz="1800" b="0" i="1" u="none" strike="noStrike" dirty="0">
                <a:solidFill>
                  <a:srgbClr val="000000"/>
                </a:solidFill>
                <a:effectLst/>
                <a:latin typeface="Montserrat" panose="00000500000000000000" pitchFamily="2" charset="0"/>
              </a:rPr>
              <a:t>3. Bring the story back – full circle! </a:t>
            </a:r>
            <a:endParaRPr lang="en-US" b="0" dirty="0">
              <a:effectLst/>
            </a:endParaRPr>
          </a:p>
          <a:p>
            <a:pPr marL="763283" marR="323558" indent="-221717" algn="just" rtl="0">
              <a:spcBef>
                <a:spcPts val="57"/>
              </a:spcBef>
              <a:spcAft>
                <a:spcPts val="0"/>
              </a:spcAft>
            </a:pPr>
            <a:r>
              <a:rPr lang="en-US" sz="1800" b="0" i="1" u="none" strike="noStrike" dirty="0">
                <a:solidFill>
                  <a:srgbClr val="000000"/>
                </a:solidFill>
                <a:effectLst/>
                <a:latin typeface="Montserrat" panose="00000500000000000000" pitchFamily="2" charset="0"/>
              </a:rPr>
              <a:t>a. Tie the story back to the purpose of telling it. Did the PNM state she wanted to join a sorority for the sisterhood, tie it back to that! Did the PNM express interest in living in the  house, highlight that experience in your story! </a:t>
            </a:r>
            <a:endParaRPr lang="en-US" b="0" dirty="0">
              <a:effectLst/>
            </a:endParaRPr>
          </a:p>
          <a:p>
            <a:pPr marL="303809" marR="643547" indent="-459473" rtl="0">
              <a:spcBef>
                <a:spcPts val="57"/>
              </a:spcBef>
              <a:spcAft>
                <a:spcPts val="0"/>
              </a:spcAft>
            </a:pPr>
            <a:r>
              <a:rPr lang="en-US" sz="1800" b="0" i="1" u="none" strike="noStrike" dirty="0">
                <a:solidFill>
                  <a:srgbClr val="000000"/>
                </a:solidFill>
                <a:effectLst/>
                <a:latin typeface="Montserrat" panose="00000500000000000000" pitchFamily="2" charset="0"/>
              </a:rPr>
              <a:t>	4. Stay simple and focused – remember, they weren’t there! </a:t>
            </a:r>
          </a:p>
          <a:p>
            <a:pPr marL="303809" marR="643547" indent="-459473" rtl="0">
              <a:spcBef>
                <a:spcPts val="57"/>
              </a:spcBef>
              <a:spcAft>
                <a:spcPts val="0"/>
              </a:spcAft>
            </a:pPr>
            <a:r>
              <a:rPr lang="en-US" sz="1800" b="0" i="1" u="none" strike="noStrike" dirty="0">
                <a:solidFill>
                  <a:srgbClr val="000000"/>
                </a:solidFill>
                <a:effectLst/>
                <a:latin typeface="Montserrat" panose="00000500000000000000" pitchFamily="2" charset="0"/>
              </a:rPr>
              <a:t>		a. Don’t jump around or include inside jokes. Make sure someone who doesn’t know you or the situation can understand what you’re trying to convey. </a:t>
            </a:r>
            <a:endParaRPr lang="en-US" sz="1200" b="0" i="0" u="none" strike="noStrike" dirty="0">
              <a:solidFill>
                <a:schemeClr val="tx1"/>
              </a:solidFill>
              <a:effectLst/>
              <a:latin typeface="+mn-lt"/>
            </a:endParaRPr>
          </a:p>
          <a:p>
            <a:pPr marL="303809" marR="643547" indent="-459473" rtl="0">
              <a:spcBef>
                <a:spcPts val="57"/>
              </a:spcBef>
              <a:spcAft>
                <a:spcPts val="0"/>
              </a:spcAft>
            </a:pPr>
            <a:r>
              <a:rPr lang="en-US" sz="1800" b="0" i="1" u="none" strike="noStrike" dirty="0">
                <a:solidFill>
                  <a:srgbClr val="000000"/>
                </a:solidFill>
                <a:effectLst/>
                <a:latin typeface="Montserrat" panose="00000500000000000000" pitchFamily="2" charset="0"/>
              </a:rPr>
              <a:t>	5. Wrap it up with a question! </a:t>
            </a:r>
            <a:endParaRPr lang="en-US" sz="1200" b="0" i="0" u="none" strike="noStrike" dirty="0">
              <a:solidFill>
                <a:schemeClr val="tx1"/>
              </a:solidFill>
              <a:effectLst/>
              <a:latin typeface="+mn-lt"/>
            </a:endParaRPr>
          </a:p>
          <a:p>
            <a:pPr marL="303809" marR="643547" indent="-459473" rtl="0">
              <a:spcBef>
                <a:spcPts val="57"/>
              </a:spcBef>
              <a:spcAft>
                <a:spcPts val="0"/>
              </a:spcAft>
            </a:pPr>
            <a:r>
              <a:rPr lang="en-US" sz="1200" b="0" i="0" u="none" strike="noStrike" dirty="0">
                <a:solidFill>
                  <a:schemeClr val="tx1"/>
                </a:solidFill>
                <a:effectLst/>
                <a:latin typeface="+mn-lt"/>
              </a:rPr>
              <a:t>		</a:t>
            </a:r>
            <a:r>
              <a:rPr lang="en-US" sz="1800" b="0" i="1" u="none" strike="noStrike" dirty="0">
                <a:solidFill>
                  <a:srgbClr val="000000"/>
                </a:solidFill>
                <a:effectLst/>
                <a:latin typeface="Montserrat" panose="00000500000000000000" pitchFamily="2" charset="0"/>
              </a:rPr>
              <a:t>a. After you’re done telling your story, ask the PNM a question  related to the story to keep the conversation engaging.</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F6C26850-AF1D-4EFD-8739-F927AB4F763E}" type="slidenum">
              <a:rPr lang="en-US" smtClean="0"/>
              <a:t>5</a:t>
            </a:fld>
            <a:endParaRPr lang="en-US"/>
          </a:p>
        </p:txBody>
      </p:sp>
    </p:spTree>
    <p:extLst>
      <p:ext uri="{BB962C8B-B14F-4D97-AF65-F5344CB8AC3E}">
        <p14:creationId xmlns:p14="http://schemas.microsoft.com/office/powerpoint/2010/main" val="4152304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1" u="none" strike="noStrike" dirty="0">
                <a:solidFill>
                  <a:srgbClr val="000000"/>
                </a:solidFill>
                <a:effectLst/>
                <a:latin typeface="Montserrat" panose="00000500000000000000" pitchFamily="2" charset="0"/>
              </a:rPr>
              <a:t>Who can tell me what the PUB method is? </a:t>
            </a:r>
            <a:r>
              <a:rPr lang="en-US" sz="1800" b="0" i="0" u="none" strike="noStrike" dirty="0">
                <a:solidFill>
                  <a:srgbClr val="000000"/>
                </a:solidFill>
                <a:effectLst/>
                <a:latin typeface="Montserrat" panose="00000500000000000000" pitchFamily="2" charset="0"/>
              </a:rPr>
              <a:t>Allow participants to share what it is if they know. If no one knows, share that </a:t>
            </a:r>
            <a:r>
              <a:rPr lang="en-US" sz="1800" b="0" i="1" u="none" strike="noStrike" dirty="0">
                <a:solidFill>
                  <a:srgbClr val="000000"/>
                </a:solidFill>
                <a:effectLst/>
                <a:latin typeface="Montserrat" panose="00000500000000000000" pitchFamily="2" charset="0"/>
              </a:rPr>
              <a:t>PUB stands for, personal, useful, and brief. Why do you think we are learning about this?</a:t>
            </a:r>
            <a:r>
              <a:rPr lang="en-US" sz="1800" b="0" i="0" u="none" strike="noStrike" dirty="0">
                <a:solidFill>
                  <a:srgbClr val="000000"/>
                </a:solidFill>
                <a:effectLst/>
                <a:latin typeface="Montserrat" panose="00000500000000000000" pitchFamily="2" charset="0"/>
              </a:rPr>
              <a:t> Take 2 to 4 answers.</a:t>
            </a:r>
            <a:endParaRPr lang="en-US" sz="2800" b="0" dirty="0">
              <a:effectLst/>
            </a:endParaRPr>
          </a:p>
          <a:p>
            <a:pPr rtl="0">
              <a:spcBef>
                <a:spcPts val="0"/>
              </a:spcBef>
              <a:spcAft>
                <a:spcPts val="0"/>
              </a:spcAft>
            </a:pPr>
            <a:br>
              <a:rPr lang="en-US" sz="2800" b="0" dirty="0">
                <a:effectLst/>
              </a:rPr>
            </a:br>
            <a:r>
              <a:rPr lang="en-US" sz="1800" b="0" i="1" u="none" strike="noStrike" dirty="0">
                <a:solidFill>
                  <a:srgbClr val="000000"/>
                </a:solidFill>
                <a:effectLst/>
                <a:latin typeface="Montserrat" panose="00000500000000000000" pitchFamily="2" charset="0"/>
              </a:rPr>
              <a:t>That’s right! We are learning about PUB for storytelling purposes. Potential new members are going to ask you about your experiences within Delta Gamma and your college experiences. During recruitment, we want to learn about the PNM. We want to supply them with enough information to satisfy their questions while also not overwhelming the conversation. The key to this is PUB. Creating a story that is personal, useful, and brief. </a:t>
            </a:r>
            <a:endParaRPr lang="en-US" sz="2800" b="0" dirty="0">
              <a:effectLst/>
            </a:endParaRPr>
          </a:p>
          <a:p>
            <a:pPr rtl="0">
              <a:spcBef>
                <a:spcPts val="0"/>
              </a:spcBef>
              <a:spcAft>
                <a:spcPts val="0"/>
              </a:spcAft>
            </a:pPr>
            <a:br>
              <a:rPr lang="en-US" sz="2800" b="0" dirty="0">
                <a:effectLst/>
              </a:rPr>
            </a:br>
            <a:r>
              <a:rPr lang="en-US" sz="1800" b="0" i="1" u="none" strike="noStrike" dirty="0">
                <a:solidFill>
                  <a:srgbClr val="000000"/>
                </a:solidFill>
                <a:effectLst/>
                <a:latin typeface="Montserrat" panose="00000500000000000000" pitchFamily="2" charset="0"/>
              </a:rPr>
              <a:t>We want the story to be personal, especially because it is your own. We have talked a lot about personal experiences, this is the time to bring it up</a:t>
            </a:r>
            <a:r>
              <a:rPr lang="en-US" sz="1800" b="0" i="0" u="none" strike="noStrike" dirty="0">
                <a:solidFill>
                  <a:srgbClr val="000000"/>
                </a:solidFill>
                <a:effectLst/>
                <a:latin typeface="Montserrat" panose="00000500000000000000" pitchFamily="2" charset="0"/>
              </a:rPr>
              <a:t>! </a:t>
            </a:r>
            <a:endParaRPr lang="en-US" sz="2800" b="0" dirty="0">
              <a:effectLst/>
            </a:endParaRPr>
          </a:p>
          <a:p>
            <a:pPr rtl="0">
              <a:spcBef>
                <a:spcPts val="0"/>
              </a:spcBef>
              <a:spcAft>
                <a:spcPts val="0"/>
              </a:spcAft>
            </a:pPr>
            <a:br>
              <a:rPr lang="en-US" sz="2800" b="0" dirty="0">
                <a:effectLst/>
              </a:rPr>
            </a:br>
            <a:r>
              <a:rPr lang="en-US" sz="1800" b="0" i="1" u="none" strike="noStrike" dirty="0">
                <a:solidFill>
                  <a:srgbClr val="000000"/>
                </a:solidFill>
                <a:effectLst/>
                <a:latin typeface="Montserrat" panose="00000500000000000000" pitchFamily="2" charset="0"/>
              </a:rPr>
              <a:t>When thinking about useful, What do we mean by that? </a:t>
            </a:r>
            <a:r>
              <a:rPr lang="en-US" sz="1800" b="0" i="0" u="none" strike="noStrike" dirty="0">
                <a:solidFill>
                  <a:srgbClr val="000000"/>
                </a:solidFill>
                <a:effectLst/>
                <a:latin typeface="Montserrat" panose="00000500000000000000" pitchFamily="2" charset="0"/>
              </a:rPr>
              <a:t>Take 2 to 4 answers. </a:t>
            </a:r>
            <a:endParaRPr lang="en-US" sz="2800" b="0" dirty="0">
              <a:effectLst/>
            </a:endParaRPr>
          </a:p>
          <a:p>
            <a:pPr rtl="0">
              <a:spcBef>
                <a:spcPts val="0"/>
              </a:spcBef>
              <a:spcAft>
                <a:spcPts val="0"/>
              </a:spcAft>
            </a:pPr>
            <a:br>
              <a:rPr lang="en-US" sz="2800" b="0" dirty="0">
                <a:effectLst/>
              </a:rPr>
            </a:br>
            <a:r>
              <a:rPr lang="en-US" sz="1800" b="0" i="0" u="none" strike="noStrike" dirty="0">
                <a:solidFill>
                  <a:srgbClr val="000000"/>
                </a:solidFill>
                <a:effectLst/>
                <a:latin typeface="Montserrat" panose="00000500000000000000" pitchFamily="2" charset="0"/>
              </a:rPr>
              <a:t>If not mentioned, </a:t>
            </a:r>
            <a:r>
              <a:rPr lang="en-US" sz="1800" b="0" i="1" u="none" strike="noStrike" dirty="0">
                <a:solidFill>
                  <a:srgbClr val="000000"/>
                </a:solidFill>
                <a:effectLst/>
                <a:latin typeface="Montserrat" panose="00000500000000000000" pitchFamily="2" charset="0"/>
              </a:rPr>
              <a:t>we want the information to be useful. We want to answer their question and their curiosity with a story that corresponds well. If a PNM asks about the volunteering that she may experience, tell her about your favorite service for sight hour experience! </a:t>
            </a:r>
            <a:endParaRPr lang="en-US" sz="2800" b="0" dirty="0">
              <a:effectLst/>
            </a:endParaRPr>
          </a:p>
          <a:p>
            <a:pPr rtl="0">
              <a:spcBef>
                <a:spcPts val="0"/>
              </a:spcBef>
              <a:spcAft>
                <a:spcPts val="0"/>
              </a:spcAft>
            </a:pPr>
            <a:br>
              <a:rPr lang="en-US" sz="2800" b="0" dirty="0">
                <a:effectLst/>
              </a:rPr>
            </a:br>
            <a:r>
              <a:rPr lang="en-US" sz="1800" b="0" i="1" u="none" strike="noStrike" dirty="0">
                <a:solidFill>
                  <a:srgbClr val="000000"/>
                </a:solidFill>
                <a:effectLst/>
                <a:latin typeface="Montserrat" panose="00000500000000000000" pitchFamily="2" charset="0"/>
              </a:rPr>
              <a:t>When talking about Brief, we mean we want the story to have depth, but not be a long-winded answer. Give all the information necessary without much fluff. We want to learn more about her and how her experiences relate and how she feels about your story. </a:t>
            </a:r>
            <a:endParaRPr lang="en-US" sz="2800" b="0" dirty="0">
              <a:effectLst/>
            </a:endParaRPr>
          </a:p>
          <a:p>
            <a:pPr rtl="0">
              <a:spcBef>
                <a:spcPts val="0"/>
              </a:spcBef>
              <a:spcAft>
                <a:spcPts val="0"/>
              </a:spcAft>
            </a:pPr>
            <a:br>
              <a:rPr lang="en-US" sz="2800" b="0" dirty="0">
                <a:effectLst/>
              </a:rPr>
            </a:br>
            <a:r>
              <a:rPr lang="en-US" sz="1800" b="0" i="1" u="none" strike="noStrike" dirty="0">
                <a:solidFill>
                  <a:srgbClr val="000000"/>
                </a:solidFill>
                <a:effectLst/>
                <a:latin typeface="Montserrat" panose="00000500000000000000" pitchFamily="2" charset="0"/>
              </a:rPr>
              <a:t>Now, we are going to work on these stories. Please get into your groups. Find a partner within your group. One of you will ask a question a PNM might ask you and the other will share their story within one minute. Some questions may need a shorter answer or longer, and that's okay, we want to work on the substance of the answer. </a:t>
            </a:r>
            <a:endParaRPr lang="en-US" sz="2800" b="0" dirty="0">
              <a:effectLst/>
            </a:endParaRPr>
          </a:p>
          <a:p>
            <a:endParaRPr lang="en-US" dirty="0"/>
          </a:p>
        </p:txBody>
      </p:sp>
      <p:sp>
        <p:nvSpPr>
          <p:cNvPr id="4" name="Slide Number Placeholder 3"/>
          <p:cNvSpPr>
            <a:spLocks noGrp="1"/>
          </p:cNvSpPr>
          <p:nvPr>
            <p:ph type="sldNum" sz="quarter" idx="5"/>
          </p:nvPr>
        </p:nvSpPr>
        <p:spPr/>
        <p:txBody>
          <a:bodyPr/>
          <a:lstStyle/>
          <a:p>
            <a:fld id="{F6C26850-AF1D-4EFD-8739-F927AB4F763E}" type="slidenum">
              <a:rPr lang="en-US" smtClean="0"/>
              <a:t>6</a:t>
            </a:fld>
            <a:endParaRPr lang="en-US"/>
          </a:p>
        </p:txBody>
      </p:sp>
    </p:spTree>
    <p:extLst>
      <p:ext uri="{BB962C8B-B14F-4D97-AF65-F5344CB8AC3E}">
        <p14:creationId xmlns:p14="http://schemas.microsoft.com/office/powerpoint/2010/main" val="26084545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200"/>
              </a:spcAft>
            </a:pPr>
            <a:r>
              <a:rPr lang="en-US" sz="1200" b="0" i="0" u="none" strike="noStrike" dirty="0">
                <a:solidFill>
                  <a:srgbClr val="000000"/>
                </a:solidFill>
                <a:effectLst/>
                <a:latin typeface="Montserrat" panose="00000500000000000000" pitchFamily="2" charset="0"/>
              </a:rPr>
              <a:t>Choose Your Next Section–Either </a:t>
            </a:r>
            <a:r>
              <a:rPr lang="en-US" sz="1200" b="1" i="0" dirty="0">
                <a:solidFill>
                  <a:schemeClr val="bg1"/>
                </a:solidFill>
                <a:effectLst/>
                <a:latin typeface="Arial" panose="020B0604020202020204" pitchFamily="34" charset="0"/>
                <a:cs typeface="Arial" panose="020B0604020202020204" pitchFamily="34" charset="0"/>
              </a:rPr>
              <a:t>Storytelling Practice Non-DG Story </a:t>
            </a:r>
            <a:r>
              <a:rPr lang="en-US" sz="1200" b="0" i="0" u="sng" dirty="0">
                <a:solidFill>
                  <a:schemeClr val="bg1"/>
                </a:solidFill>
                <a:effectLst/>
                <a:latin typeface="Arial" panose="020B0604020202020204" pitchFamily="34" charset="0"/>
                <a:cs typeface="Arial" panose="020B0604020202020204" pitchFamily="34" charset="0"/>
              </a:rPr>
              <a:t>OR</a:t>
            </a:r>
            <a:r>
              <a:rPr lang="en-US" sz="1200" b="0" i="0" dirty="0">
                <a:solidFill>
                  <a:schemeClr val="bg1"/>
                </a:solidFill>
                <a:effectLst/>
                <a:latin typeface="Arial" panose="020B0604020202020204" pitchFamily="34" charset="0"/>
                <a:cs typeface="Arial" panose="020B0604020202020204" pitchFamily="34" charset="0"/>
              </a:rPr>
              <a:t> </a:t>
            </a:r>
            <a:r>
              <a:rPr lang="en-US" sz="1200" b="1" i="0" dirty="0">
                <a:solidFill>
                  <a:schemeClr val="bg1"/>
                </a:solidFill>
                <a:effectLst/>
                <a:latin typeface="Arial" panose="020B0604020202020204" pitchFamily="34" charset="0"/>
                <a:cs typeface="Arial" panose="020B0604020202020204" pitchFamily="34" charset="0"/>
              </a:rPr>
              <a:t>Note-Taker and Speaker</a:t>
            </a:r>
            <a:endParaRPr lang="en-US" sz="1200" b="1" dirty="0">
              <a:solidFill>
                <a:schemeClr val="bg1"/>
              </a:solidFill>
              <a:effectLst/>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Montserrat" panose="00000500000000000000" pitchFamily="2" charset="0"/>
              </a:rPr>
              <a:t>Depending on which section EVC wants to cover, you can “hide” the slides of the activities you do not want to cover. To hide slides, left click the slides you do not want to show and select “hide slide”. Those slides will not show on the presentation. We recommend hiding this slide in your presentation as well. </a:t>
            </a:r>
            <a:endParaRPr lang="en-US" dirty="0"/>
          </a:p>
          <a:p>
            <a:endParaRPr lang="en-US" dirty="0"/>
          </a:p>
        </p:txBody>
      </p:sp>
      <p:sp>
        <p:nvSpPr>
          <p:cNvPr id="4" name="Slide Number Placeholder 3"/>
          <p:cNvSpPr>
            <a:spLocks noGrp="1"/>
          </p:cNvSpPr>
          <p:nvPr>
            <p:ph type="sldNum" sz="quarter" idx="5"/>
          </p:nvPr>
        </p:nvSpPr>
        <p:spPr/>
        <p:txBody>
          <a:bodyPr/>
          <a:lstStyle/>
          <a:p>
            <a:fld id="{F6C26850-AF1D-4EFD-8739-F927AB4F763E}" type="slidenum">
              <a:rPr lang="en-US" smtClean="0"/>
              <a:t>7</a:t>
            </a:fld>
            <a:endParaRPr lang="en-US"/>
          </a:p>
        </p:txBody>
      </p:sp>
    </p:spTree>
    <p:extLst>
      <p:ext uri="{BB962C8B-B14F-4D97-AF65-F5344CB8AC3E}">
        <p14:creationId xmlns:p14="http://schemas.microsoft.com/office/powerpoint/2010/main" val="1652249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87516" algn="l" rtl="0" fontAlgn="t">
              <a:spcBef>
                <a:spcPts val="0"/>
              </a:spcBef>
              <a:spcAft>
                <a:spcPts val="0"/>
              </a:spcAft>
            </a:pPr>
            <a:r>
              <a:rPr lang="en-US" sz="1800" b="0" i="0" u="none" strike="noStrike" dirty="0">
                <a:solidFill>
                  <a:srgbClr val="000000"/>
                </a:solidFill>
                <a:effectLst/>
                <a:latin typeface="Montserrat" panose="00000500000000000000" pitchFamily="2" charset="0"/>
              </a:rPr>
              <a:t>Pass out storytelling handout. </a:t>
            </a:r>
            <a:endParaRPr lang="en-US" b="0" dirty="0">
              <a:effectLst/>
            </a:endParaRPr>
          </a:p>
          <a:p>
            <a:pPr marL="70510" marR="63576" indent="11989" algn="l" rtl="0" fontAlgn="t">
              <a:spcBef>
                <a:spcPts val="1401"/>
              </a:spcBef>
              <a:spcAft>
                <a:spcPts val="0"/>
              </a:spcAft>
            </a:pPr>
            <a:r>
              <a:rPr lang="en-US" sz="1800" b="0" i="1" u="none" strike="noStrike" dirty="0">
                <a:solidFill>
                  <a:srgbClr val="000000"/>
                </a:solidFill>
                <a:effectLst/>
                <a:latin typeface="Montserrat" panose="00000500000000000000" pitchFamily="2" charset="0"/>
              </a:rPr>
              <a:t>The handout you just received has two sides. For the next 30 minutes we  are going to focus on the side that says “non-DG story”. Take 10 minutes to  complete this side of the handout with your story. You should select an  experience that is important to you. Then, find a partner and practice  telling your stories to one another. After you’ve each shared, rewrite your  stories, help each other identify where your story needs work.  </a:t>
            </a:r>
            <a:endParaRPr lang="en-US" b="0" dirty="0">
              <a:effectLst/>
            </a:endParaRPr>
          </a:p>
          <a:p>
            <a:pPr marL="71895" marR="119367" indent="-2083" algn="l" rtl="0" fontAlgn="t">
              <a:spcBef>
                <a:spcPts val="1381"/>
              </a:spcBef>
              <a:spcAft>
                <a:spcPts val="0"/>
              </a:spcAft>
            </a:pPr>
            <a:r>
              <a:rPr lang="en-US" sz="1800" b="0" i="0" u="none" strike="noStrike" dirty="0">
                <a:solidFill>
                  <a:srgbClr val="000000"/>
                </a:solidFill>
                <a:effectLst/>
                <a:latin typeface="Montserrat" panose="00000500000000000000" pitchFamily="2" charset="0"/>
              </a:rPr>
              <a:t>After ten minutes of writing, let the group know it’s now time for partner  one to share their story. After 5 minutes of sharing, let them know it’s time  to switch to partner two to share. After both partners have shared, tell the group they have 10 minutes to make revisions and practice once more. </a:t>
            </a:r>
            <a:endParaRPr lang="en-US" b="0" dirty="0">
              <a:effectLst/>
            </a:endParaRPr>
          </a:p>
          <a:p>
            <a:endParaRPr lang="en-US" dirty="0"/>
          </a:p>
        </p:txBody>
      </p:sp>
      <p:sp>
        <p:nvSpPr>
          <p:cNvPr id="4" name="Slide Number Placeholder 3"/>
          <p:cNvSpPr>
            <a:spLocks noGrp="1"/>
          </p:cNvSpPr>
          <p:nvPr>
            <p:ph type="sldNum" sz="quarter" idx="5"/>
          </p:nvPr>
        </p:nvSpPr>
        <p:spPr/>
        <p:txBody>
          <a:bodyPr/>
          <a:lstStyle/>
          <a:p>
            <a:fld id="{F6C26850-AF1D-4EFD-8739-F927AB4F763E}" type="slidenum">
              <a:rPr lang="en-US" smtClean="0"/>
              <a:t>8</a:t>
            </a:fld>
            <a:endParaRPr lang="en-US"/>
          </a:p>
        </p:txBody>
      </p:sp>
    </p:spTree>
    <p:extLst>
      <p:ext uri="{BB962C8B-B14F-4D97-AF65-F5344CB8AC3E}">
        <p14:creationId xmlns:p14="http://schemas.microsoft.com/office/powerpoint/2010/main" val="28463155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0" u="none" strike="noStrike" dirty="0">
                <a:solidFill>
                  <a:srgbClr val="000000"/>
                </a:solidFill>
                <a:effectLst/>
                <a:latin typeface="Montserrat" panose="00000500000000000000" pitchFamily="2" charset="0"/>
              </a:rPr>
              <a:t>Prompt members to pull out a piece of paper and writing utensil. </a:t>
            </a:r>
            <a:endParaRPr lang="en-US" b="0" dirty="0">
              <a:effectLst/>
            </a:endParaRPr>
          </a:p>
          <a:p>
            <a:pPr rtl="0">
              <a:spcBef>
                <a:spcPts val="0"/>
              </a:spcBef>
              <a:spcAft>
                <a:spcPts val="0"/>
              </a:spcAft>
            </a:pPr>
            <a:br>
              <a:rPr lang="en-US" b="0" dirty="0">
                <a:effectLst/>
              </a:rPr>
            </a:br>
            <a:r>
              <a:rPr lang="en-US" sz="1800" b="0" i="1" u="none" strike="noStrike" dirty="0">
                <a:solidFill>
                  <a:srgbClr val="000000"/>
                </a:solidFill>
                <a:effectLst/>
                <a:latin typeface="Montserrat" panose="00000500000000000000" pitchFamily="2" charset="0"/>
              </a:rPr>
              <a:t>In this activity, we are focusing on active listening. Can anyone tell me what active listening is or what it means?</a:t>
            </a:r>
            <a:r>
              <a:rPr lang="en-US" sz="1800" b="0" i="0" u="none" strike="noStrike" dirty="0">
                <a:solidFill>
                  <a:srgbClr val="000000"/>
                </a:solidFill>
                <a:effectLst/>
                <a:latin typeface="Montserrat" panose="00000500000000000000" pitchFamily="2" charset="0"/>
              </a:rPr>
              <a:t> Have 2-4 volunteers share. </a:t>
            </a:r>
            <a:endParaRPr lang="en-US" b="0" dirty="0">
              <a:effectLst/>
            </a:endParaRPr>
          </a:p>
          <a:p>
            <a:pPr rtl="0">
              <a:spcBef>
                <a:spcPts val="0"/>
              </a:spcBef>
              <a:spcAft>
                <a:spcPts val="0"/>
              </a:spcAft>
            </a:pPr>
            <a:r>
              <a:rPr lang="en-US" sz="1800" b="0" i="0" u="none" strike="noStrike" dirty="0">
                <a:solidFill>
                  <a:srgbClr val="000000"/>
                </a:solidFill>
                <a:effectLst/>
                <a:latin typeface="Montserrat" panose="00000500000000000000" pitchFamily="2" charset="0"/>
              </a:rPr>
              <a:t>If not mentioned: </a:t>
            </a:r>
            <a:r>
              <a:rPr lang="en-US" sz="1800" b="0" i="1" u="none" strike="noStrike" dirty="0">
                <a:solidFill>
                  <a:srgbClr val="000000"/>
                </a:solidFill>
                <a:effectLst/>
                <a:latin typeface="Montserrat" panose="00000500000000000000" pitchFamily="2" charset="0"/>
              </a:rPr>
              <a:t>Active listening is a way of listening that improves mutual understanding. It can consist of body language, asking appropriate questions, and paying attention. In this activity, we are opening to help each other understand active listening and its role in recruitment</a:t>
            </a:r>
            <a:r>
              <a:rPr lang="en-US" sz="1800" b="0" i="0" u="none" strike="noStrike" dirty="0">
                <a:solidFill>
                  <a:srgbClr val="000000"/>
                </a:solidFill>
                <a:effectLst/>
                <a:latin typeface="Montserrat" panose="00000500000000000000" pitchFamily="2" charset="0"/>
              </a:rPr>
              <a:t>. </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Montserrat" panose="00000500000000000000" pitchFamily="2" charset="0"/>
              </a:rPr>
              <a:t>Have all members pair up with another member, it is recommended that they pair up with someone they may not know well. If there is an odd number, have a member of EVC step in. You can also randomly assign pairs if needed. Assign each of the pairs to one of the following categories:</a:t>
            </a:r>
            <a:endParaRPr lang="en-US" b="0" dirty="0">
              <a:effectLst/>
            </a:endParaRPr>
          </a:p>
          <a:p>
            <a:pPr marL="457200"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Your Sisterhood Experience </a:t>
            </a:r>
          </a:p>
          <a:p>
            <a:pPr marL="457200"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Major/Classes</a:t>
            </a:r>
          </a:p>
          <a:p>
            <a:pPr marL="457200"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Childhood Friendships </a:t>
            </a:r>
          </a:p>
          <a:p>
            <a:pPr marL="457200"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Favorite College Experience </a:t>
            </a:r>
          </a:p>
          <a:p>
            <a:pPr marL="457200"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Freshman Year </a:t>
            </a:r>
          </a:p>
          <a:p>
            <a:pPr marL="457200"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Other common PNM topics that members may not know  about each other </a:t>
            </a:r>
          </a:p>
          <a:p>
            <a:pPr rtl="0">
              <a:spcBef>
                <a:spcPts val="0"/>
              </a:spcBef>
              <a:spcAft>
                <a:spcPts val="0"/>
              </a:spcAft>
            </a:pPr>
            <a:br>
              <a:rPr lang="en-US" b="0" dirty="0">
                <a:effectLst/>
              </a:rPr>
            </a:br>
            <a:r>
              <a:rPr lang="en-US" sz="1800" b="0" i="1" u="none" strike="noStrike" dirty="0">
                <a:solidFill>
                  <a:srgbClr val="000000"/>
                </a:solidFill>
                <a:effectLst/>
                <a:latin typeface="Montserrat" panose="00000500000000000000" pitchFamily="2" charset="0"/>
              </a:rPr>
              <a:t>Pick one person to be the note-taker and the other to be the speaker. The speaker will speak about the topic assigned for 3 minutes. The note-taker is not allowed to talk during those three minutes. The note taker needs to take notes about the important parts of the story and come up with at least two open ended questions based on the topic. After 3 minutes, the note-taker must ask the questions to the speaker. </a:t>
            </a:r>
            <a:r>
              <a:rPr lang="en-US" sz="1800" b="0" i="0" u="none" strike="noStrike" dirty="0">
                <a:solidFill>
                  <a:srgbClr val="000000"/>
                </a:solidFill>
                <a:effectLst/>
                <a:latin typeface="Montserrat" panose="00000500000000000000" pitchFamily="2" charset="0"/>
              </a:rPr>
              <a:t>Spend 2 minutes having them ask the questions and reciting back the most important parts. After, give each partner a new topic, or let them pick, and then go through the activity one more time. </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Montserrat" panose="00000500000000000000" pitchFamily="2" charset="0"/>
              </a:rPr>
              <a:t>Fac Note: This can be an attendance opportunity by having each member submit the questions they came up with. </a:t>
            </a:r>
            <a:endParaRPr lang="en-US" b="0" dirty="0">
              <a:effectLst/>
            </a:endParaRPr>
          </a:p>
          <a:p>
            <a:br>
              <a:rPr lang="en-US" b="0" dirty="0">
                <a:effectLst/>
              </a:rPr>
            </a:br>
            <a:r>
              <a:rPr lang="en-US" sz="1800" b="0" i="0" u="none" strike="noStrike" dirty="0">
                <a:solidFill>
                  <a:srgbClr val="000000"/>
                </a:solidFill>
                <a:effectLst/>
                <a:latin typeface="Montserrat" panose="00000500000000000000" pitchFamily="2" charset="0"/>
              </a:rPr>
              <a:t>Once members have wrapped up this activity ask:</a:t>
            </a:r>
            <a:r>
              <a:rPr lang="en-US" sz="1800" b="0" i="1" u="none" strike="noStrike" dirty="0">
                <a:solidFill>
                  <a:srgbClr val="000000"/>
                </a:solidFill>
                <a:effectLst/>
                <a:latin typeface="Montserrat" panose="00000500000000000000" pitchFamily="2" charset="0"/>
              </a:rPr>
              <a:t> How was that activity? What did you learn? </a:t>
            </a:r>
            <a:r>
              <a:rPr lang="en-US" sz="1800" b="0" i="0" u="none" strike="noStrike" dirty="0">
                <a:solidFill>
                  <a:srgbClr val="000000"/>
                </a:solidFill>
                <a:effectLst/>
                <a:latin typeface="Montserrat" panose="00000500000000000000" pitchFamily="2" charset="0"/>
              </a:rPr>
              <a:t>Allow 2 to 4 responses. </a:t>
            </a:r>
            <a:r>
              <a:rPr lang="en-US" sz="1800" b="0" i="1" u="none" strike="noStrike" dirty="0">
                <a:solidFill>
                  <a:srgbClr val="000000"/>
                </a:solidFill>
                <a:effectLst/>
                <a:latin typeface="Montserrat" panose="00000500000000000000" pitchFamily="2" charset="0"/>
              </a:rPr>
              <a:t>How do you think that relates to recruitment? </a:t>
            </a:r>
            <a:r>
              <a:rPr lang="en-US" sz="1800" b="0" i="0" u="none" strike="noStrike" dirty="0">
                <a:solidFill>
                  <a:srgbClr val="000000"/>
                </a:solidFill>
                <a:effectLst/>
                <a:latin typeface="Montserrat" panose="00000500000000000000" pitchFamily="2" charset="0"/>
              </a:rPr>
              <a:t>Allow 2 to 4 responses. If not mentioned share,</a:t>
            </a:r>
            <a:r>
              <a:rPr lang="en-US" sz="1800" b="0" i="1" u="none" strike="noStrike" dirty="0">
                <a:solidFill>
                  <a:srgbClr val="000000"/>
                </a:solidFill>
                <a:effectLst/>
                <a:latin typeface="Montserrat" panose="00000500000000000000" pitchFamily="2" charset="0"/>
              </a:rPr>
              <a:t> we have multiple rounds of recruitment so details may become muddled. It is important to continually actively listen to the pnm because it makes them feel valued and respected as well as allow us to get valuable information about them. </a:t>
            </a:r>
            <a:endParaRPr lang="en-US" dirty="0"/>
          </a:p>
        </p:txBody>
      </p:sp>
      <p:sp>
        <p:nvSpPr>
          <p:cNvPr id="4" name="Slide Number Placeholder 3"/>
          <p:cNvSpPr>
            <a:spLocks noGrp="1"/>
          </p:cNvSpPr>
          <p:nvPr>
            <p:ph type="sldNum" sz="quarter" idx="5"/>
          </p:nvPr>
        </p:nvSpPr>
        <p:spPr/>
        <p:txBody>
          <a:bodyPr/>
          <a:lstStyle/>
          <a:p>
            <a:fld id="{F6C26850-AF1D-4EFD-8739-F927AB4F763E}" type="slidenum">
              <a:rPr lang="en-US" smtClean="0"/>
              <a:t>9</a:t>
            </a:fld>
            <a:endParaRPr lang="en-US"/>
          </a:p>
        </p:txBody>
      </p:sp>
    </p:spTree>
    <p:extLst>
      <p:ext uri="{BB962C8B-B14F-4D97-AF65-F5344CB8AC3E}">
        <p14:creationId xmlns:p14="http://schemas.microsoft.com/office/powerpoint/2010/main" val="15608396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5724FDC-51DC-4543-8D0B-44B8ABD80B7D}"/>
              </a:ext>
            </a:extLst>
          </p:cNvPr>
          <p:cNvSpPr/>
          <p:nvPr/>
        </p:nvSpPr>
        <p:spPr>
          <a:xfrm>
            <a:off x="1295400" y="1447800"/>
            <a:ext cx="1981200" cy="584775"/>
          </a:xfrm>
          <a:prstGeom prst="rect">
            <a:avLst/>
          </a:prstGeom>
        </p:spPr>
        <p:txBody>
          <a:bodyPr wrap="square" lIns="91440" tIns="45720" rIns="91440" bIns="45720" anchor="t">
            <a:spAutoFit/>
          </a:bodyPr>
          <a:lstStyle/>
          <a:p>
            <a:pPr>
              <a:spcAft>
                <a:spcPts val="600"/>
              </a:spcAft>
            </a:pPr>
            <a:r>
              <a:rPr lang="en-US" sz="1600" b="1" dirty="0">
                <a:solidFill>
                  <a:srgbClr val="002060"/>
                </a:solidFill>
                <a:latin typeface="Georgia"/>
              </a:rPr>
              <a:t>RPW #4: </a:t>
            </a:r>
            <a:br>
              <a:rPr lang="en-US" sz="1600" b="1" dirty="0">
                <a:solidFill>
                  <a:srgbClr val="002060"/>
                </a:solidFill>
                <a:latin typeface="Georgia"/>
              </a:rPr>
            </a:br>
            <a:r>
              <a:rPr lang="en-US" sz="1600" b="1" dirty="0">
                <a:solidFill>
                  <a:srgbClr val="002060"/>
                </a:solidFill>
                <a:latin typeface="Georgia"/>
              </a:rPr>
              <a:t>Storytelling</a:t>
            </a:r>
            <a:endParaRPr lang="en-US" sz="1600" b="1" i="0" dirty="0">
              <a:solidFill>
                <a:srgbClr val="002060"/>
              </a:solidFill>
              <a:effectLst/>
              <a:latin typeface="Georgia"/>
            </a:endParaRPr>
          </a:p>
        </p:txBody>
      </p:sp>
      <p:sp>
        <p:nvSpPr>
          <p:cNvPr id="7" name="Rectangle 6">
            <a:extLst>
              <a:ext uri="{FF2B5EF4-FFF2-40B4-BE49-F238E27FC236}">
                <a16:creationId xmlns:a16="http://schemas.microsoft.com/office/drawing/2014/main" id="{20C37751-AD7C-9448-B640-F15174AAC4DF}"/>
              </a:ext>
            </a:extLst>
          </p:cNvPr>
          <p:cNvSpPr/>
          <p:nvPr/>
        </p:nvSpPr>
        <p:spPr>
          <a:xfrm>
            <a:off x="381000" y="381000"/>
            <a:ext cx="1295400" cy="215444"/>
          </a:xfrm>
          <a:prstGeom prst="rect">
            <a:avLst/>
          </a:prstGeom>
        </p:spPr>
        <p:txBody>
          <a:bodyPr wrap="square" lIns="91440" tIns="45720" rIns="91440" bIns="45720" anchor="t">
            <a:spAutoFit/>
          </a:bodyPr>
          <a:lstStyle/>
          <a:p>
            <a:pPr>
              <a:spcAft>
                <a:spcPts val="200"/>
              </a:spcAft>
            </a:pPr>
            <a:r>
              <a:rPr lang="en-US" sz="800" dirty="0">
                <a:solidFill>
                  <a:schemeClr val="bg1"/>
                </a:solidFill>
                <a:highlight>
                  <a:srgbClr val="C0C0C0"/>
                </a:highlight>
                <a:latin typeface="Arial"/>
                <a:cs typeface="Arial"/>
              </a:rPr>
              <a:t>Chapter-School</a:t>
            </a:r>
            <a:endParaRPr lang="en-US" sz="800" dirty="0">
              <a:solidFill>
                <a:schemeClr val="bg1"/>
              </a:solidFill>
              <a:effectLst/>
              <a:latin typeface="Arial" panose="020B0604020202020204" pitchFamily="34" charset="0"/>
              <a:cs typeface="Arial" panose="020B0604020202020204" pitchFamily="34" charset="0"/>
            </a:endParaRPr>
          </a:p>
        </p:txBody>
      </p:sp>
      <p:pic>
        <p:nvPicPr>
          <p:cNvPr id="3" name="Picture 2" descr="A group of women posing for a picture&#10;&#10;Description automatically generated">
            <a:extLst>
              <a:ext uri="{FF2B5EF4-FFF2-40B4-BE49-F238E27FC236}">
                <a16:creationId xmlns:a16="http://schemas.microsoft.com/office/drawing/2014/main" id="{5E1F510A-148F-6FE3-4C3A-4637DA64DC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316" y="1062644"/>
            <a:ext cx="1210084" cy="1299556"/>
          </a:xfrm>
          <a:prstGeom prst="rect">
            <a:avLst/>
          </a:prstGeom>
        </p:spPr>
      </p:pic>
      <p:pic>
        <p:nvPicPr>
          <p:cNvPr id="9" name="Picture 8" descr="A group of women posing for a photo&#10;&#10;Description automatically generated">
            <a:extLst>
              <a:ext uri="{FF2B5EF4-FFF2-40B4-BE49-F238E27FC236}">
                <a16:creationId xmlns:a16="http://schemas.microsoft.com/office/drawing/2014/main" id="{5197DFA0-E398-19D6-6894-4031CCB16D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95884" y="171733"/>
            <a:ext cx="1676400" cy="1199867"/>
          </a:xfrm>
          <a:prstGeom prst="rect">
            <a:avLst/>
          </a:prstGeom>
        </p:spPr>
      </p:pic>
    </p:spTree>
    <p:extLst>
      <p:ext uri="{BB962C8B-B14F-4D97-AF65-F5344CB8AC3E}">
        <p14:creationId xmlns:p14="http://schemas.microsoft.com/office/powerpoint/2010/main" val="34382800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5724FDC-51DC-4543-8D0B-44B8ABD80B7D}"/>
              </a:ext>
            </a:extLst>
          </p:cNvPr>
          <p:cNvSpPr/>
          <p:nvPr/>
        </p:nvSpPr>
        <p:spPr>
          <a:xfrm>
            <a:off x="1295400" y="1447800"/>
            <a:ext cx="1981200" cy="584775"/>
          </a:xfrm>
          <a:prstGeom prst="rect">
            <a:avLst/>
          </a:prstGeom>
        </p:spPr>
        <p:txBody>
          <a:bodyPr wrap="square">
            <a:spAutoFit/>
          </a:bodyPr>
          <a:lstStyle/>
          <a:p>
            <a:pPr>
              <a:spcAft>
                <a:spcPts val="600"/>
              </a:spcAft>
            </a:pPr>
            <a:r>
              <a:rPr lang="en-US" sz="1600" b="1" dirty="0">
                <a:solidFill>
                  <a:srgbClr val="002060"/>
                </a:solidFill>
                <a:latin typeface="Georgia" panose="02040502050405020303" pitchFamily="18" charset="0"/>
              </a:rPr>
              <a:t>Choose  Your Next Section</a:t>
            </a:r>
            <a:endParaRPr lang="en-US" sz="1600" b="1" i="0" dirty="0">
              <a:solidFill>
                <a:srgbClr val="002060"/>
              </a:solidFill>
              <a:effectLst/>
              <a:latin typeface="Georgia" panose="02040502050405020303" pitchFamily="18" charset="0"/>
            </a:endParaRPr>
          </a:p>
        </p:txBody>
      </p:sp>
      <p:sp>
        <p:nvSpPr>
          <p:cNvPr id="7" name="Rectangle 6">
            <a:extLst>
              <a:ext uri="{FF2B5EF4-FFF2-40B4-BE49-F238E27FC236}">
                <a16:creationId xmlns:a16="http://schemas.microsoft.com/office/drawing/2014/main" id="{20C37751-AD7C-9448-B640-F15174AAC4DF}"/>
              </a:ext>
            </a:extLst>
          </p:cNvPr>
          <p:cNvSpPr/>
          <p:nvPr/>
        </p:nvSpPr>
        <p:spPr>
          <a:xfrm>
            <a:off x="381000" y="381000"/>
            <a:ext cx="1295400" cy="215444"/>
          </a:xfrm>
          <a:prstGeom prst="rect">
            <a:avLst/>
          </a:prstGeom>
        </p:spPr>
        <p:txBody>
          <a:bodyPr wrap="square">
            <a:spAutoFit/>
          </a:bodyPr>
          <a:lstStyle/>
          <a:p>
            <a:pPr>
              <a:spcAft>
                <a:spcPts val="200"/>
              </a:spcAft>
            </a:pPr>
            <a:r>
              <a:rPr lang="en-US" sz="800" b="0" i="0" dirty="0">
                <a:solidFill>
                  <a:schemeClr val="bg1"/>
                </a:solidFill>
                <a:effectLst/>
                <a:latin typeface="Arial" panose="020B0604020202020204" pitchFamily="34" charset="0"/>
                <a:cs typeface="Arial" panose="020B0604020202020204" pitchFamily="34" charset="0"/>
              </a:rPr>
              <a:t>RPW #4</a:t>
            </a:r>
            <a:endParaRPr lang="en-US" sz="800" dirty="0">
              <a:solidFill>
                <a:schemeClr val="bg1"/>
              </a:solidFill>
              <a:effectLst/>
              <a:latin typeface="Arial" panose="020B0604020202020204" pitchFamily="34" charset="0"/>
              <a:cs typeface="Arial" panose="020B0604020202020204" pitchFamily="34" charset="0"/>
            </a:endParaRPr>
          </a:p>
        </p:txBody>
      </p:sp>
      <p:pic>
        <p:nvPicPr>
          <p:cNvPr id="3" name="Picture 2" descr="A group of women posing for a picture&#10;&#10;Description automatically generated">
            <a:extLst>
              <a:ext uri="{FF2B5EF4-FFF2-40B4-BE49-F238E27FC236}">
                <a16:creationId xmlns:a16="http://schemas.microsoft.com/office/drawing/2014/main" id="{5E1F510A-148F-6FE3-4C3A-4637DA64DC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316" y="1062644"/>
            <a:ext cx="1210084" cy="1299556"/>
          </a:xfrm>
          <a:prstGeom prst="rect">
            <a:avLst/>
          </a:prstGeom>
        </p:spPr>
      </p:pic>
      <p:pic>
        <p:nvPicPr>
          <p:cNvPr id="9" name="Picture 8" descr="A group of women posing for a photo&#10;&#10;Description automatically generated">
            <a:extLst>
              <a:ext uri="{FF2B5EF4-FFF2-40B4-BE49-F238E27FC236}">
                <a16:creationId xmlns:a16="http://schemas.microsoft.com/office/drawing/2014/main" id="{5197DFA0-E398-19D6-6894-4031CCB16D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95884" y="171733"/>
            <a:ext cx="1676400" cy="1199867"/>
          </a:xfrm>
          <a:prstGeom prst="rect">
            <a:avLst/>
          </a:prstGeom>
        </p:spPr>
      </p:pic>
      <p:sp>
        <p:nvSpPr>
          <p:cNvPr id="4" name="TextBox 3">
            <a:extLst>
              <a:ext uri="{FF2B5EF4-FFF2-40B4-BE49-F238E27FC236}">
                <a16:creationId xmlns:a16="http://schemas.microsoft.com/office/drawing/2014/main" id="{0F56FD4E-9081-7586-0155-FE9AE73B6F29}"/>
              </a:ext>
            </a:extLst>
          </p:cNvPr>
          <p:cNvSpPr txBox="1"/>
          <p:nvPr/>
        </p:nvSpPr>
        <p:spPr>
          <a:xfrm>
            <a:off x="1371600" y="1987491"/>
            <a:ext cx="1828800" cy="338554"/>
          </a:xfrm>
          <a:prstGeom prst="rect">
            <a:avLst/>
          </a:prstGeom>
          <a:noFill/>
        </p:spPr>
        <p:txBody>
          <a:bodyPr wrap="square">
            <a:spAutoFit/>
          </a:bodyPr>
          <a:lstStyle/>
          <a:p>
            <a:pPr>
              <a:spcAft>
                <a:spcPts val="200"/>
              </a:spcAft>
            </a:pPr>
            <a:r>
              <a:rPr lang="en-US" sz="800" b="1" i="0" dirty="0">
                <a:solidFill>
                  <a:schemeClr val="bg1"/>
                </a:solidFill>
                <a:effectLst/>
                <a:latin typeface="Arial" panose="020B0604020202020204" pitchFamily="34" charset="0"/>
                <a:cs typeface="Arial" panose="020B0604020202020204" pitchFamily="34" charset="0"/>
              </a:rPr>
              <a:t>Storytelling Practice DG Story </a:t>
            </a:r>
            <a:r>
              <a:rPr lang="en-US" sz="800" b="0" i="0" u="sng" dirty="0">
                <a:solidFill>
                  <a:schemeClr val="bg1"/>
                </a:solidFill>
                <a:effectLst/>
                <a:latin typeface="Arial" panose="020B0604020202020204" pitchFamily="34" charset="0"/>
                <a:cs typeface="Arial" panose="020B0604020202020204" pitchFamily="34" charset="0"/>
              </a:rPr>
              <a:t>OR</a:t>
            </a:r>
            <a:r>
              <a:rPr lang="en-US" sz="800" b="0" i="0" dirty="0">
                <a:solidFill>
                  <a:schemeClr val="bg1"/>
                </a:solidFill>
                <a:effectLst/>
                <a:latin typeface="Arial" panose="020B0604020202020204" pitchFamily="34" charset="0"/>
                <a:cs typeface="Arial" panose="020B0604020202020204" pitchFamily="34" charset="0"/>
              </a:rPr>
              <a:t> </a:t>
            </a:r>
            <a:r>
              <a:rPr lang="en-US" sz="800" b="1" i="0" dirty="0">
                <a:solidFill>
                  <a:schemeClr val="bg1"/>
                </a:solidFill>
                <a:effectLst/>
                <a:latin typeface="Arial" panose="020B0604020202020204" pitchFamily="34" charset="0"/>
                <a:cs typeface="Arial" panose="020B0604020202020204" pitchFamily="34" charset="0"/>
              </a:rPr>
              <a:t>Long Story</a:t>
            </a:r>
            <a:endParaRPr lang="en-US" sz="800" b="1" dirty="0">
              <a:solidFill>
                <a:schemeClr val="bg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955898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304800" y="344269"/>
            <a:ext cx="1823937" cy="1374735"/>
          </a:xfrm>
          <a:prstGeom prst="rect">
            <a:avLst/>
          </a:prstGeom>
        </p:spPr>
        <p:txBody>
          <a:bodyPr wrap="square" lIns="91440" tIns="45720" rIns="91440" bIns="45720" anchor="t">
            <a:spAutoFit/>
          </a:bodyPr>
          <a:lstStyle/>
          <a:p>
            <a:pPr>
              <a:spcAft>
                <a:spcPts val="600"/>
              </a:spcAft>
            </a:pPr>
            <a:r>
              <a:rPr lang="en-US" sz="1400" b="1" dirty="0">
                <a:solidFill>
                  <a:srgbClr val="002060"/>
                </a:solidFill>
                <a:latin typeface="Georgia"/>
              </a:rPr>
              <a:t>Storytelling Practice DG Story </a:t>
            </a:r>
            <a:endParaRPr lang="en-US" sz="1400" b="1" i="0" dirty="0">
              <a:solidFill>
                <a:srgbClr val="002060"/>
              </a:solidFill>
              <a:effectLst/>
              <a:latin typeface="Georgia"/>
            </a:endParaRPr>
          </a:p>
          <a:p>
            <a:pPr>
              <a:spcAft>
                <a:spcPts val="200"/>
              </a:spcAft>
            </a:pPr>
            <a:r>
              <a:rPr lang="en-US" sz="800" dirty="0">
                <a:solidFill>
                  <a:schemeClr val="bg1"/>
                </a:solidFill>
                <a:latin typeface="Arial"/>
                <a:cs typeface="Arial"/>
              </a:rPr>
              <a:t>Complete with the DG Story Telling Worksheet.</a:t>
            </a:r>
            <a:endParaRPr lang="en-US" sz="600" dirty="0">
              <a:solidFill>
                <a:schemeClr val="bg1"/>
              </a:solidFill>
              <a:cs typeface="Arial"/>
            </a:endParaRPr>
          </a:p>
          <a:p>
            <a:pPr>
              <a:spcAft>
                <a:spcPts val="200"/>
              </a:spcAft>
            </a:pPr>
            <a:endParaRPr lang="en-US" sz="700" b="1" i="0" dirty="0">
              <a:solidFill>
                <a:schemeClr val="bg1"/>
              </a:solidFill>
              <a:effectLst/>
              <a:latin typeface="Georgia" panose="02040502050405020303" pitchFamily="18" charset="0"/>
            </a:endParaRPr>
          </a:p>
          <a:p>
            <a:pPr>
              <a:spcAft>
                <a:spcPts val="200"/>
              </a:spcAft>
            </a:pPr>
            <a:r>
              <a:rPr lang="en-US" sz="800" dirty="0">
                <a:solidFill>
                  <a:schemeClr val="bg1"/>
                </a:solidFill>
                <a:latin typeface="Arial"/>
                <a:cs typeface="Arial"/>
              </a:rPr>
              <a:t>Think about a Delta Gamma experience when another member impacted your positively. </a:t>
            </a:r>
            <a:endParaRPr lang="en-US" sz="800" i="0" dirty="0">
              <a:solidFill>
                <a:schemeClr val="bg1"/>
              </a:solidFill>
              <a:effectLst/>
              <a:latin typeface="Arial"/>
              <a:cs typeface="Arial"/>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362200" y="725269"/>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5" name="Picture 4" descr="A person saluting in front of a wall of post it notes&#10;&#10;Description automatically generated">
            <a:extLst>
              <a:ext uri="{FF2B5EF4-FFF2-40B4-BE49-F238E27FC236}">
                <a16:creationId xmlns:a16="http://schemas.microsoft.com/office/drawing/2014/main" id="{F027529B-2A65-F0E6-A960-C5963663D8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5056" y="609600"/>
            <a:ext cx="1068650" cy="1335812"/>
          </a:xfrm>
          <a:prstGeom prst="rect">
            <a:avLst/>
          </a:prstGeom>
        </p:spPr>
      </p:pic>
    </p:spTree>
    <p:extLst>
      <p:ext uri="{BB962C8B-B14F-4D97-AF65-F5344CB8AC3E}">
        <p14:creationId xmlns:p14="http://schemas.microsoft.com/office/powerpoint/2010/main" val="17544300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304800" y="344269"/>
            <a:ext cx="2057400" cy="1954381"/>
          </a:xfrm>
          <a:prstGeom prst="rect">
            <a:avLst/>
          </a:prstGeom>
        </p:spPr>
        <p:txBody>
          <a:bodyPr wrap="square" lIns="91440" tIns="45720" rIns="91440" bIns="45720" anchor="t">
            <a:spAutoFit/>
          </a:bodyPr>
          <a:lstStyle/>
          <a:p>
            <a:pPr>
              <a:spcAft>
                <a:spcPts val="600"/>
              </a:spcAft>
            </a:pPr>
            <a:r>
              <a:rPr lang="en-US" sz="1400" b="1" dirty="0">
                <a:solidFill>
                  <a:srgbClr val="002060"/>
                </a:solidFill>
                <a:latin typeface="Georgia"/>
              </a:rPr>
              <a:t>Long Story</a:t>
            </a:r>
            <a:r>
              <a:rPr lang="en-US" sz="1200" b="1" dirty="0">
                <a:solidFill>
                  <a:srgbClr val="002060"/>
                </a:solidFill>
                <a:latin typeface="Georgia"/>
              </a:rPr>
              <a:t> </a:t>
            </a:r>
            <a:r>
              <a:rPr lang="en-US" sz="1200" b="1" i="0" dirty="0">
                <a:solidFill>
                  <a:srgbClr val="002060"/>
                </a:solidFill>
                <a:effectLst/>
                <a:latin typeface="Georgia"/>
              </a:rPr>
              <a:t> </a:t>
            </a:r>
          </a:p>
          <a:p>
            <a:pPr marL="285750" indent="-285750">
              <a:spcAft>
                <a:spcPts val="200"/>
              </a:spcAft>
              <a:buFont typeface="Arial" panose="020B0604020202020204" pitchFamily="34" charset="0"/>
              <a:buChar char="•"/>
            </a:pPr>
            <a:r>
              <a:rPr lang="en-US" sz="800" dirty="0">
                <a:solidFill>
                  <a:schemeClr val="bg1"/>
                </a:solidFill>
                <a:latin typeface="Arial"/>
                <a:cs typeface="Arial"/>
              </a:rPr>
              <a:t>What chapter did Eva join?</a:t>
            </a:r>
            <a:endParaRPr lang="en-US" sz="800" dirty="0">
              <a:solidFill>
                <a:schemeClr val="bg1"/>
              </a:solidFill>
              <a:cs typeface="Arial"/>
            </a:endParaRPr>
          </a:p>
          <a:p>
            <a:pPr marL="285750" indent="-285750">
              <a:lnSpc>
                <a:spcPct val="150000"/>
              </a:lnSpc>
              <a:spcAft>
                <a:spcPts val="200"/>
              </a:spcAft>
              <a:buFont typeface="Arial" panose="020B0604020202020204" pitchFamily="34" charset="0"/>
              <a:buChar char="•"/>
            </a:pPr>
            <a:r>
              <a:rPr lang="en-US" sz="800" i="0" dirty="0">
                <a:solidFill>
                  <a:schemeClr val="bg1"/>
                </a:solidFill>
                <a:effectLst/>
                <a:latin typeface="Arial"/>
                <a:cs typeface="Arial"/>
              </a:rPr>
              <a:t>What was the bid day theme?</a:t>
            </a:r>
            <a:r>
              <a:rPr lang="en-US" sz="800" dirty="0">
                <a:solidFill>
                  <a:schemeClr val="bg1"/>
                </a:solidFill>
                <a:latin typeface="Arial"/>
                <a:cs typeface="Arial"/>
              </a:rPr>
              <a:t> </a:t>
            </a:r>
            <a:endParaRPr lang="en-US" sz="800" i="0" dirty="0">
              <a:solidFill>
                <a:schemeClr val="bg1"/>
              </a:solidFill>
              <a:effectLst/>
              <a:latin typeface="Arial"/>
              <a:cs typeface="Arial"/>
            </a:endParaRPr>
          </a:p>
          <a:p>
            <a:pPr marL="285750" indent="-285750">
              <a:spcAft>
                <a:spcPts val="200"/>
              </a:spcAft>
              <a:buFont typeface="Arial" panose="020B0604020202020204" pitchFamily="34" charset="0"/>
              <a:buChar char="•"/>
            </a:pPr>
            <a:r>
              <a:rPr lang="en-US" sz="800" dirty="0">
                <a:solidFill>
                  <a:schemeClr val="bg1"/>
                </a:solidFill>
                <a:latin typeface="Arial"/>
                <a:cs typeface="Arial"/>
              </a:rPr>
              <a:t>What did Anna Mary wear to the rounds?</a:t>
            </a:r>
          </a:p>
          <a:p>
            <a:pPr marL="285750" indent="-285750">
              <a:lnSpc>
                <a:spcPct val="150000"/>
              </a:lnSpc>
              <a:spcAft>
                <a:spcPts val="200"/>
              </a:spcAft>
              <a:buFont typeface="Arial" panose="020B0604020202020204" pitchFamily="34" charset="0"/>
              <a:buChar char="•"/>
            </a:pPr>
            <a:r>
              <a:rPr lang="en-US" sz="800" i="0" dirty="0">
                <a:solidFill>
                  <a:schemeClr val="bg1"/>
                </a:solidFill>
                <a:effectLst/>
                <a:latin typeface="Arial"/>
                <a:cs typeface="Arial"/>
              </a:rPr>
              <a:t>What was the order of the rounds?</a:t>
            </a:r>
          </a:p>
          <a:p>
            <a:pPr marL="285750" indent="-285750">
              <a:lnSpc>
                <a:spcPct val="150000"/>
              </a:lnSpc>
              <a:spcAft>
                <a:spcPts val="200"/>
              </a:spcAft>
              <a:buFont typeface="Arial" panose="020B0604020202020204" pitchFamily="34" charset="0"/>
              <a:buChar char="•"/>
            </a:pPr>
            <a:r>
              <a:rPr lang="en-US" sz="800" dirty="0">
                <a:solidFill>
                  <a:schemeClr val="bg1"/>
                </a:solidFill>
                <a:latin typeface="Arial"/>
                <a:cs typeface="Arial"/>
              </a:rPr>
              <a:t>What university do they go to?</a:t>
            </a:r>
          </a:p>
          <a:p>
            <a:pPr marL="285750" indent="-285750">
              <a:spcAft>
                <a:spcPts val="200"/>
              </a:spcAft>
              <a:buFont typeface="Arial" panose="020B0604020202020204" pitchFamily="34" charset="0"/>
              <a:buChar char="•"/>
            </a:pPr>
            <a:r>
              <a:rPr lang="en-US" sz="800" i="0" dirty="0">
                <a:solidFill>
                  <a:schemeClr val="bg1"/>
                </a:solidFill>
                <a:effectLst/>
                <a:latin typeface="Arial"/>
                <a:cs typeface="Arial"/>
              </a:rPr>
              <a:t>Can you name two of the chapters they went to?</a:t>
            </a:r>
          </a:p>
          <a:p>
            <a:pPr marL="285750" indent="-285750">
              <a:spcAft>
                <a:spcPts val="200"/>
              </a:spcAft>
              <a:buFont typeface="Arial" panose="020B0604020202020204" pitchFamily="34" charset="0"/>
              <a:buChar char="•"/>
            </a:pPr>
            <a:r>
              <a:rPr lang="en-US" sz="800" dirty="0">
                <a:solidFill>
                  <a:schemeClr val="bg1"/>
                </a:solidFill>
                <a:latin typeface="Arial"/>
                <a:cs typeface="Arial"/>
              </a:rPr>
              <a:t>What chapters did Eva return to for Preference?</a:t>
            </a:r>
            <a:endParaRPr lang="en-US" sz="800" i="0" dirty="0">
              <a:solidFill>
                <a:schemeClr val="bg1"/>
              </a:solidFill>
              <a:effectLst/>
              <a:latin typeface="Arial"/>
              <a:cs typeface="Arial"/>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362200" y="725269"/>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7" name="Picture 6" descr="A group of women standing on stairs&#10;&#10;Description automatically generated">
            <a:extLst>
              <a:ext uri="{FF2B5EF4-FFF2-40B4-BE49-F238E27FC236}">
                <a16:creationId xmlns:a16="http://schemas.microsoft.com/office/drawing/2014/main" id="{09C5311C-9FC6-7A36-D503-1A948F7F323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7148" y="533400"/>
            <a:ext cx="939452" cy="1143000"/>
          </a:xfrm>
          <a:prstGeom prst="rect">
            <a:avLst/>
          </a:prstGeom>
        </p:spPr>
      </p:pic>
    </p:spTree>
    <p:extLst>
      <p:ext uri="{BB962C8B-B14F-4D97-AF65-F5344CB8AC3E}">
        <p14:creationId xmlns:p14="http://schemas.microsoft.com/office/powerpoint/2010/main" val="3603885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304800" y="344269"/>
            <a:ext cx="2057400" cy="1579920"/>
          </a:xfrm>
          <a:prstGeom prst="rect">
            <a:avLst/>
          </a:prstGeom>
        </p:spPr>
        <p:txBody>
          <a:bodyPr wrap="square" lIns="91440" tIns="45720" rIns="91440" bIns="45720" anchor="t">
            <a:spAutoFit/>
          </a:bodyPr>
          <a:lstStyle/>
          <a:p>
            <a:pPr>
              <a:spcAft>
                <a:spcPts val="600"/>
              </a:spcAft>
            </a:pPr>
            <a:r>
              <a:rPr lang="en-US" sz="1400" b="1" dirty="0">
                <a:solidFill>
                  <a:srgbClr val="002060"/>
                </a:solidFill>
                <a:latin typeface="Georgia"/>
              </a:rPr>
              <a:t>Debrief </a:t>
            </a:r>
            <a:endParaRPr lang="en-US" sz="1400" b="1" i="0" dirty="0">
              <a:solidFill>
                <a:srgbClr val="002060"/>
              </a:solidFill>
              <a:effectLst/>
              <a:latin typeface="Georgia" panose="02040502050405020303" pitchFamily="18" charset="0"/>
            </a:endParaRPr>
          </a:p>
          <a:p>
            <a:pPr>
              <a:spcAft>
                <a:spcPts val="200"/>
              </a:spcAft>
            </a:pPr>
            <a:r>
              <a:rPr lang="en-US" sz="800" b="1" dirty="0">
                <a:solidFill>
                  <a:schemeClr val="bg1"/>
                </a:solidFill>
                <a:latin typeface="Arial"/>
                <a:cs typeface="Arial"/>
              </a:rPr>
              <a:t>Reflection</a:t>
            </a:r>
            <a:endParaRPr lang="en-US" sz="800" b="1" i="0" dirty="0">
              <a:solidFill>
                <a:schemeClr val="bg1"/>
              </a:solidFill>
              <a:effectLst/>
              <a:latin typeface="Arial"/>
              <a:cs typeface="Arial"/>
            </a:endParaRPr>
          </a:p>
          <a:p>
            <a:pPr marL="171450" indent="-171450">
              <a:buFont typeface="Arial" panose="020B0604020202020204" pitchFamily="34" charset="0"/>
              <a:buChar char="•"/>
            </a:pPr>
            <a:r>
              <a:rPr lang="en-US" sz="800" dirty="0">
                <a:solidFill>
                  <a:schemeClr val="bg1"/>
                </a:solidFill>
                <a:latin typeface="Arial" panose="020B0604020202020204" pitchFamily="34" charset="0"/>
                <a:cs typeface="Arial" panose="020B0604020202020204" pitchFamily="34" charset="0"/>
              </a:rPr>
              <a:t>In one word, how did it feel to hear those stories?</a:t>
            </a:r>
            <a:endParaRPr lang="en-US" sz="800">
              <a:solidFill>
                <a:schemeClr val="bg1"/>
              </a:solidFill>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r>
              <a:rPr lang="en-US" sz="800" dirty="0">
                <a:solidFill>
                  <a:schemeClr val="bg1"/>
                </a:solidFill>
                <a:effectLst/>
                <a:latin typeface="Arial" panose="020B0604020202020204" pitchFamily="34" charset="0"/>
                <a:cs typeface="Arial" panose="020B0604020202020204" pitchFamily="34" charset="0"/>
              </a:rPr>
              <a:t>What themes did you hear?</a:t>
            </a:r>
            <a:endParaRPr lang="en-US" sz="800">
              <a:solidFill>
                <a:schemeClr val="bg1"/>
              </a:solidFill>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800" dirty="0">
                <a:solidFill>
                  <a:schemeClr val="bg1"/>
                </a:solidFill>
                <a:effectLst/>
                <a:latin typeface="Arial" panose="020B0604020202020204" pitchFamily="34" charset="0"/>
                <a:cs typeface="Arial" panose="020B0604020202020204" pitchFamily="34" charset="0"/>
              </a:rPr>
              <a:t>If we put these storytelling practices into place, what impact do you think that would have on the sisterhood and how we talk about our experiences?</a:t>
            </a:r>
            <a:endParaRPr lang="en-US" sz="800">
              <a:solidFill>
                <a:schemeClr val="bg1"/>
              </a:solidFill>
              <a:effectLst/>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362200" y="725269"/>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9" name="Picture 8" descr="A group of women posing for a photo&#10;&#10;Description automatically generated">
            <a:extLst>
              <a:ext uri="{FF2B5EF4-FFF2-40B4-BE49-F238E27FC236}">
                <a16:creationId xmlns:a16="http://schemas.microsoft.com/office/drawing/2014/main" id="{98DE09CD-C541-059B-4EF3-4FA1C02894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28733" y="609600"/>
            <a:ext cx="947867" cy="1178689"/>
          </a:xfrm>
          <a:prstGeom prst="rect">
            <a:avLst/>
          </a:prstGeom>
        </p:spPr>
      </p:pic>
    </p:spTree>
    <p:extLst>
      <p:ext uri="{BB962C8B-B14F-4D97-AF65-F5344CB8AC3E}">
        <p14:creationId xmlns:p14="http://schemas.microsoft.com/office/powerpoint/2010/main" val="4171631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304800" y="344269"/>
            <a:ext cx="2057400" cy="1839221"/>
          </a:xfrm>
          <a:prstGeom prst="rect">
            <a:avLst/>
          </a:prstGeom>
        </p:spPr>
        <p:txBody>
          <a:bodyPr wrap="square" lIns="91440" tIns="45720" rIns="91440" bIns="45720" anchor="t">
            <a:spAutoFit/>
          </a:bodyPr>
          <a:lstStyle/>
          <a:p>
            <a:pPr>
              <a:spcAft>
                <a:spcPts val="600"/>
              </a:spcAft>
            </a:pPr>
            <a:r>
              <a:rPr lang="en-US" sz="1400" b="1" dirty="0">
                <a:solidFill>
                  <a:srgbClr val="002060"/>
                </a:solidFill>
                <a:latin typeface="Georgia"/>
              </a:rPr>
              <a:t>Agenda</a:t>
            </a:r>
            <a:r>
              <a:rPr lang="en-US" sz="1200" b="1" i="0" dirty="0">
                <a:solidFill>
                  <a:srgbClr val="002060"/>
                </a:solidFill>
                <a:effectLst/>
                <a:latin typeface="Georgia"/>
              </a:rPr>
              <a:t> </a:t>
            </a:r>
          </a:p>
          <a:p>
            <a:pPr marL="171450" indent="-171450">
              <a:lnSpc>
                <a:spcPct val="150000"/>
              </a:lnSpc>
              <a:buFont typeface="Arial" panose="020B0604020202020204" pitchFamily="34" charset="0"/>
              <a:buChar char="•"/>
            </a:pPr>
            <a:r>
              <a:rPr lang="en-US" sz="800" dirty="0">
                <a:solidFill>
                  <a:schemeClr val="bg1"/>
                </a:solidFill>
                <a:effectLst/>
                <a:latin typeface="Arial"/>
                <a:cs typeface="Arial"/>
              </a:rPr>
              <a:t>Review</a:t>
            </a:r>
            <a:r>
              <a:rPr lang="en-US" sz="800" dirty="0">
                <a:solidFill>
                  <a:schemeClr val="bg1"/>
                </a:solidFill>
                <a:latin typeface="Arial"/>
                <a:cs typeface="Arial"/>
              </a:rPr>
              <a:t> </a:t>
            </a:r>
            <a:endParaRPr lang="en-US" dirty="0"/>
          </a:p>
          <a:p>
            <a:pPr marL="171450" indent="-171450">
              <a:lnSpc>
                <a:spcPct val="150000"/>
              </a:lnSpc>
              <a:buFont typeface="Arial" panose="020B0604020202020204" pitchFamily="34" charset="0"/>
              <a:buChar char="•"/>
            </a:pPr>
            <a:r>
              <a:rPr lang="en-US" sz="800" dirty="0">
                <a:solidFill>
                  <a:schemeClr val="bg1"/>
                </a:solidFill>
                <a:latin typeface="Arial" panose="020B0604020202020204" pitchFamily="34" charset="0"/>
                <a:cs typeface="Arial" panose="020B0604020202020204" pitchFamily="34" charset="0"/>
              </a:rPr>
              <a:t>Components of a Story </a:t>
            </a:r>
            <a:r>
              <a:rPr lang="en-US" sz="800" u="sng" dirty="0">
                <a:solidFill>
                  <a:schemeClr val="bg1"/>
                </a:solidFill>
                <a:latin typeface="Arial" panose="020B0604020202020204" pitchFamily="34" charset="0"/>
                <a:cs typeface="Arial" panose="020B0604020202020204" pitchFamily="34" charset="0"/>
              </a:rPr>
              <a:t>OR</a:t>
            </a:r>
            <a:r>
              <a:rPr lang="en-US" sz="800" dirty="0">
                <a:solidFill>
                  <a:schemeClr val="bg1"/>
                </a:solidFill>
                <a:latin typeface="Arial" panose="020B0604020202020204" pitchFamily="34" charset="0"/>
                <a:cs typeface="Arial" panose="020B0604020202020204" pitchFamily="34" charset="0"/>
              </a:rPr>
              <a:t> PUB/Story Telling Practice </a:t>
            </a:r>
          </a:p>
          <a:p>
            <a:pPr marL="171450" indent="-171450">
              <a:lnSpc>
                <a:spcPct val="150000"/>
              </a:lnSpc>
              <a:buFont typeface="Arial" panose="020B0604020202020204" pitchFamily="34" charset="0"/>
              <a:buChar char="•"/>
            </a:pPr>
            <a:r>
              <a:rPr lang="en-US" sz="800" dirty="0">
                <a:solidFill>
                  <a:schemeClr val="bg1"/>
                </a:solidFill>
                <a:effectLst/>
                <a:latin typeface="Arial" panose="020B0604020202020204" pitchFamily="34" charset="0"/>
                <a:cs typeface="Arial" panose="020B0604020202020204" pitchFamily="34" charset="0"/>
              </a:rPr>
              <a:t>Story Telling Non-DG Story </a:t>
            </a:r>
            <a:r>
              <a:rPr lang="en-US" sz="800" u="sng" dirty="0">
                <a:solidFill>
                  <a:schemeClr val="bg1"/>
                </a:solidFill>
                <a:effectLst/>
                <a:latin typeface="Arial" panose="020B0604020202020204" pitchFamily="34" charset="0"/>
                <a:cs typeface="Arial" panose="020B0604020202020204" pitchFamily="34" charset="0"/>
              </a:rPr>
              <a:t>OR</a:t>
            </a:r>
            <a:r>
              <a:rPr lang="en-US" sz="800" dirty="0">
                <a:solidFill>
                  <a:schemeClr val="bg1"/>
                </a:solidFill>
                <a:effectLst/>
                <a:latin typeface="Arial" panose="020B0604020202020204" pitchFamily="34" charset="0"/>
                <a:cs typeface="Arial" panose="020B0604020202020204" pitchFamily="34" charset="0"/>
              </a:rPr>
              <a:t> Note-Taker and Speaker </a:t>
            </a:r>
          </a:p>
          <a:p>
            <a:pPr marL="171450" indent="-171450">
              <a:lnSpc>
                <a:spcPct val="150000"/>
              </a:lnSpc>
              <a:buFont typeface="Arial" panose="020B0604020202020204" pitchFamily="34" charset="0"/>
              <a:buChar char="•"/>
            </a:pPr>
            <a:r>
              <a:rPr lang="en-US" sz="800" dirty="0">
                <a:solidFill>
                  <a:schemeClr val="bg1"/>
                </a:solidFill>
                <a:latin typeface="Arial" panose="020B0604020202020204" pitchFamily="34" charset="0"/>
                <a:cs typeface="Arial" panose="020B0604020202020204" pitchFamily="34" charset="0"/>
              </a:rPr>
              <a:t>Story Telling Practice DG Story </a:t>
            </a:r>
            <a:r>
              <a:rPr lang="en-US" sz="800" u="sng" dirty="0">
                <a:solidFill>
                  <a:schemeClr val="bg1"/>
                </a:solidFill>
                <a:latin typeface="Arial" panose="020B0604020202020204" pitchFamily="34" charset="0"/>
                <a:cs typeface="Arial" panose="020B0604020202020204" pitchFamily="34" charset="0"/>
              </a:rPr>
              <a:t>OR</a:t>
            </a:r>
            <a:r>
              <a:rPr lang="en-US" sz="800" dirty="0">
                <a:solidFill>
                  <a:schemeClr val="bg1"/>
                </a:solidFill>
                <a:latin typeface="Arial" panose="020B0604020202020204" pitchFamily="34" charset="0"/>
                <a:cs typeface="Arial" panose="020B0604020202020204" pitchFamily="34" charset="0"/>
              </a:rPr>
              <a:t> The Long Story </a:t>
            </a:r>
          </a:p>
          <a:p>
            <a:pPr marL="171450" indent="-171450">
              <a:lnSpc>
                <a:spcPct val="150000"/>
              </a:lnSpc>
              <a:buFont typeface="Arial" panose="020B0604020202020204" pitchFamily="34" charset="0"/>
              <a:buChar char="•"/>
            </a:pPr>
            <a:r>
              <a:rPr lang="en-US" sz="800" dirty="0">
                <a:solidFill>
                  <a:schemeClr val="bg1"/>
                </a:solidFill>
                <a:effectLst/>
                <a:latin typeface="Arial" panose="020B0604020202020204" pitchFamily="34" charset="0"/>
                <a:cs typeface="Arial" panose="020B0604020202020204" pitchFamily="34" charset="0"/>
              </a:rPr>
              <a:t>Debrief/Reflection</a:t>
            </a:r>
          </a:p>
        </p:txBody>
      </p:sp>
      <p:sp>
        <p:nvSpPr>
          <p:cNvPr id="3" name="TextBox 2">
            <a:extLst>
              <a:ext uri="{FF2B5EF4-FFF2-40B4-BE49-F238E27FC236}">
                <a16:creationId xmlns:a16="http://schemas.microsoft.com/office/drawing/2014/main" id="{B920A619-3888-0741-8FD1-21C0ABC86890}"/>
              </a:ext>
            </a:extLst>
          </p:cNvPr>
          <p:cNvSpPr txBox="1"/>
          <p:nvPr/>
        </p:nvSpPr>
        <p:spPr>
          <a:xfrm>
            <a:off x="2362200" y="725269"/>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7" name="Picture 6" descr="A group of women standing in water&#10;&#10;Description automatically generated">
            <a:extLst>
              <a:ext uri="{FF2B5EF4-FFF2-40B4-BE49-F238E27FC236}">
                <a16:creationId xmlns:a16="http://schemas.microsoft.com/office/drawing/2014/main" id="{CE32F3E8-0D9B-38F3-C74D-9C44B9EBF99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62200" y="704850"/>
            <a:ext cx="914400" cy="1143000"/>
          </a:xfrm>
          <a:prstGeom prst="rect">
            <a:avLst/>
          </a:prstGeom>
        </p:spPr>
      </p:pic>
    </p:spTree>
    <p:extLst>
      <p:ext uri="{BB962C8B-B14F-4D97-AF65-F5344CB8AC3E}">
        <p14:creationId xmlns:p14="http://schemas.microsoft.com/office/powerpoint/2010/main" val="1209319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304800" y="344269"/>
            <a:ext cx="2057400" cy="1549142"/>
          </a:xfrm>
          <a:prstGeom prst="rect">
            <a:avLst/>
          </a:prstGeom>
        </p:spPr>
        <p:txBody>
          <a:bodyPr wrap="square" lIns="91440" tIns="45720" rIns="91440" bIns="45720" anchor="t">
            <a:spAutoFit/>
          </a:bodyPr>
          <a:lstStyle/>
          <a:p>
            <a:pPr>
              <a:spcAft>
                <a:spcPts val="600"/>
              </a:spcAft>
            </a:pPr>
            <a:r>
              <a:rPr lang="en-US" sz="1400" b="1" i="0" dirty="0">
                <a:solidFill>
                  <a:srgbClr val="002060"/>
                </a:solidFill>
                <a:effectLst/>
                <a:latin typeface="Georgia"/>
              </a:rPr>
              <a:t>Expectations </a:t>
            </a:r>
          </a:p>
          <a:p>
            <a:pPr>
              <a:spcAft>
                <a:spcPts val="200"/>
              </a:spcAft>
            </a:pPr>
            <a:endParaRPr lang="en-US" sz="1400" b="1" i="0" dirty="0">
              <a:solidFill>
                <a:schemeClr val="bg1"/>
              </a:solidFill>
              <a:effectLst/>
              <a:latin typeface="Georgia" panose="02040502050405020303" pitchFamily="18" charset="0"/>
            </a:endParaRPr>
          </a:p>
          <a:p>
            <a:pPr marL="171450" indent="-171450">
              <a:spcAft>
                <a:spcPts val="600"/>
              </a:spcAft>
              <a:buFont typeface="Arial" panose="020B0604020202020204" pitchFamily="34" charset="0"/>
              <a:buChar char="•"/>
            </a:pPr>
            <a:r>
              <a:rPr lang="en-US" sz="800" dirty="0">
                <a:solidFill>
                  <a:schemeClr val="bg1"/>
                </a:solidFill>
                <a:effectLst/>
                <a:latin typeface="Arial"/>
                <a:cs typeface="Arial"/>
              </a:rPr>
              <a:t>Listen respectfully and intentionally</a:t>
            </a:r>
            <a:r>
              <a:rPr lang="en-US" sz="800" dirty="0">
                <a:solidFill>
                  <a:schemeClr val="bg1"/>
                </a:solidFill>
                <a:latin typeface="Arial"/>
                <a:cs typeface="Arial"/>
              </a:rPr>
              <a:t>.</a:t>
            </a:r>
            <a:endParaRPr lang="en-US" sz="800">
              <a:solidFill>
                <a:schemeClr val="bg1"/>
              </a:solidFill>
              <a:effectLst/>
              <a:latin typeface="Arial" panose="020B0604020202020204" pitchFamily="34" charset="0"/>
              <a:cs typeface="Arial" panose="020B0604020202020204" pitchFamily="34" charset="0"/>
            </a:endParaRPr>
          </a:p>
          <a:p>
            <a:pPr marL="171450" indent="-171450">
              <a:spcAft>
                <a:spcPts val="600"/>
              </a:spcAft>
              <a:buFont typeface="Arial" panose="020B0604020202020204" pitchFamily="34" charset="0"/>
              <a:buChar char="•"/>
            </a:pPr>
            <a:r>
              <a:rPr lang="en-US" sz="800" dirty="0">
                <a:solidFill>
                  <a:schemeClr val="bg1"/>
                </a:solidFill>
                <a:latin typeface="Arial"/>
                <a:cs typeface="Arial"/>
              </a:rPr>
              <a:t>Ask questions. </a:t>
            </a:r>
            <a:endParaRPr lang="en-US" sz="800">
              <a:solidFill>
                <a:schemeClr val="bg1"/>
              </a:solidFill>
              <a:latin typeface="Arial" panose="020B0604020202020204" pitchFamily="34" charset="0"/>
              <a:cs typeface="Arial" panose="020B0604020202020204" pitchFamily="34" charset="0"/>
            </a:endParaRPr>
          </a:p>
          <a:p>
            <a:pPr marL="171450" indent="-171450">
              <a:spcAft>
                <a:spcPts val="600"/>
              </a:spcAft>
              <a:buFont typeface="Arial" panose="020B0604020202020204" pitchFamily="34" charset="0"/>
              <a:buChar char="•"/>
            </a:pPr>
            <a:r>
              <a:rPr lang="en-US" sz="800" dirty="0">
                <a:solidFill>
                  <a:schemeClr val="bg1"/>
                </a:solidFill>
                <a:effectLst/>
                <a:latin typeface="Arial"/>
                <a:cs typeface="Arial"/>
              </a:rPr>
              <a:t>Be </a:t>
            </a:r>
            <a:r>
              <a:rPr lang="en-US" sz="800" dirty="0">
                <a:solidFill>
                  <a:schemeClr val="bg1"/>
                </a:solidFill>
                <a:latin typeface="Arial"/>
                <a:cs typeface="Arial"/>
              </a:rPr>
              <a:t>respectful</a:t>
            </a:r>
            <a:r>
              <a:rPr lang="en-US" sz="800" dirty="0">
                <a:solidFill>
                  <a:schemeClr val="bg1"/>
                </a:solidFill>
                <a:effectLst/>
                <a:latin typeface="Arial"/>
                <a:cs typeface="Arial"/>
              </a:rPr>
              <a:t> and participate</a:t>
            </a:r>
            <a:r>
              <a:rPr lang="en-US" sz="800" dirty="0">
                <a:solidFill>
                  <a:schemeClr val="bg1"/>
                </a:solidFill>
                <a:latin typeface="Arial"/>
                <a:cs typeface="Arial"/>
              </a:rPr>
              <a:t>.</a:t>
            </a:r>
            <a:endParaRPr lang="en-US" sz="800" dirty="0">
              <a:solidFill>
                <a:schemeClr val="bg1"/>
              </a:solidFill>
              <a:effectLst/>
              <a:latin typeface="Arial"/>
              <a:cs typeface="Arial"/>
            </a:endParaRPr>
          </a:p>
          <a:p>
            <a:pPr marL="171450" indent="-171450">
              <a:spcAft>
                <a:spcPts val="600"/>
              </a:spcAft>
              <a:buFont typeface="Arial" panose="020B0604020202020204" pitchFamily="34" charset="0"/>
              <a:buChar char="•"/>
            </a:pPr>
            <a:r>
              <a:rPr lang="en-US" sz="800" dirty="0">
                <a:solidFill>
                  <a:schemeClr val="bg1"/>
                </a:solidFill>
                <a:latin typeface="Arial"/>
                <a:cs typeface="Arial"/>
              </a:rPr>
              <a:t>Chapter specific. </a:t>
            </a:r>
            <a:endParaRPr lang="en-US" sz="800" dirty="0">
              <a:solidFill>
                <a:schemeClr val="bg1"/>
              </a:solidFill>
              <a:effectLst/>
              <a:latin typeface="Arial" panose="020B0604020202020204" pitchFamily="34" charset="0"/>
              <a:cs typeface="Arial" panose="020B0604020202020204" pitchFamily="34" charset="0"/>
            </a:endParaRPr>
          </a:p>
          <a:p>
            <a:pPr>
              <a:lnSpc>
                <a:spcPct val="100000"/>
              </a:lnSpc>
            </a:pPr>
            <a:endParaRPr lang="en-US" sz="800" dirty="0">
              <a:solidFill>
                <a:schemeClr val="bg1"/>
              </a:solidFill>
              <a:effectLst/>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362200" y="725269"/>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5" name="Picture 4" descr="A group of women posing for a picture&#10;&#10;Description automatically generated">
            <a:extLst>
              <a:ext uri="{FF2B5EF4-FFF2-40B4-BE49-F238E27FC236}">
                <a16:creationId xmlns:a16="http://schemas.microsoft.com/office/drawing/2014/main" id="{7D5EF42A-EB69-36C2-517E-1C8DC5FBA1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3685" y="685800"/>
            <a:ext cx="1036320" cy="1295400"/>
          </a:xfrm>
          <a:prstGeom prst="rect">
            <a:avLst/>
          </a:prstGeom>
        </p:spPr>
      </p:pic>
    </p:spTree>
    <p:extLst>
      <p:ext uri="{BB962C8B-B14F-4D97-AF65-F5344CB8AC3E}">
        <p14:creationId xmlns:p14="http://schemas.microsoft.com/office/powerpoint/2010/main" val="3431399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5724FDC-51DC-4543-8D0B-44B8ABD80B7D}"/>
              </a:ext>
            </a:extLst>
          </p:cNvPr>
          <p:cNvSpPr/>
          <p:nvPr/>
        </p:nvSpPr>
        <p:spPr>
          <a:xfrm>
            <a:off x="1295400" y="1447800"/>
            <a:ext cx="1981200" cy="584775"/>
          </a:xfrm>
          <a:prstGeom prst="rect">
            <a:avLst/>
          </a:prstGeom>
        </p:spPr>
        <p:txBody>
          <a:bodyPr wrap="square">
            <a:spAutoFit/>
          </a:bodyPr>
          <a:lstStyle/>
          <a:p>
            <a:pPr>
              <a:spcAft>
                <a:spcPts val="600"/>
              </a:spcAft>
            </a:pPr>
            <a:r>
              <a:rPr lang="en-US" sz="1600" b="1" dirty="0">
                <a:solidFill>
                  <a:srgbClr val="002060"/>
                </a:solidFill>
                <a:latin typeface="Georgia" panose="02040502050405020303" pitchFamily="18" charset="0"/>
              </a:rPr>
              <a:t>Choose  Your Next Section</a:t>
            </a:r>
            <a:endParaRPr lang="en-US" sz="1600" b="1" i="0" dirty="0">
              <a:solidFill>
                <a:srgbClr val="002060"/>
              </a:solidFill>
              <a:effectLst/>
              <a:latin typeface="Georgia" panose="02040502050405020303" pitchFamily="18" charset="0"/>
            </a:endParaRPr>
          </a:p>
        </p:txBody>
      </p:sp>
      <p:sp>
        <p:nvSpPr>
          <p:cNvPr id="7" name="Rectangle 6">
            <a:extLst>
              <a:ext uri="{FF2B5EF4-FFF2-40B4-BE49-F238E27FC236}">
                <a16:creationId xmlns:a16="http://schemas.microsoft.com/office/drawing/2014/main" id="{20C37751-AD7C-9448-B640-F15174AAC4DF}"/>
              </a:ext>
            </a:extLst>
          </p:cNvPr>
          <p:cNvSpPr/>
          <p:nvPr/>
        </p:nvSpPr>
        <p:spPr>
          <a:xfrm>
            <a:off x="381000" y="381000"/>
            <a:ext cx="1295400" cy="215444"/>
          </a:xfrm>
          <a:prstGeom prst="rect">
            <a:avLst/>
          </a:prstGeom>
        </p:spPr>
        <p:txBody>
          <a:bodyPr wrap="square">
            <a:spAutoFit/>
          </a:bodyPr>
          <a:lstStyle/>
          <a:p>
            <a:pPr>
              <a:spcAft>
                <a:spcPts val="200"/>
              </a:spcAft>
            </a:pPr>
            <a:r>
              <a:rPr lang="en-US" sz="800" b="0" i="0" dirty="0">
                <a:solidFill>
                  <a:schemeClr val="bg1"/>
                </a:solidFill>
                <a:effectLst/>
                <a:latin typeface="Arial" panose="020B0604020202020204" pitchFamily="34" charset="0"/>
                <a:cs typeface="Arial" panose="020B0604020202020204" pitchFamily="34" charset="0"/>
              </a:rPr>
              <a:t>RPW #4</a:t>
            </a:r>
            <a:endParaRPr lang="en-US" sz="800" dirty="0">
              <a:solidFill>
                <a:schemeClr val="bg1"/>
              </a:solidFill>
              <a:effectLst/>
              <a:latin typeface="Arial" panose="020B0604020202020204" pitchFamily="34" charset="0"/>
              <a:cs typeface="Arial" panose="020B0604020202020204" pitchFamily="34" charset="0"/>
            </a:endParaRPr>
          </a:p>
        </p:txBody>
      </p:sp>
      <p:pic>
        <p:nvPicPr>
          <p:cNvPr id="3" name="Picture 2" descr="A group of women posing for a picture&#10;&#10;Description automatically generated">
            <a:extLst>
              <a:ext uri="{FF2B5EF4-FFF2-40B4-BE49-F238E27FC236}">
                <a16:creationId xmlns:a16="http://schemas.microsoft.com/office/drawing/2014/main" id="{5E1F510A-148F-6FE3-4C3A-4637DA64DC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316" y="1062644"/>
            <a:ext cx="1210084" cy="1299556"/>
          </a:xfrm>
          <a:prstGeom prst="rect">
            <a:avLst/>
          </a:prstGeom>
        </p:spPr>
      </p:pic>
      <p:pic>
        <p:nvPicPr>
          <p:cNvPr id="9" name="Picture 8" descr="A group of women posing for a photo&#10;&#10;Description automatically generated">
            <a:extLst>
              <a:ext uri="{FF2B5EF4-FFF2-40B4-BE49-F238E27FC236}">
                <a16:creationId xmlns:a16="http://schemas.microsoft.com/office/drawing/2014/main" id="{5197DFA0-E398-19D6-6894-4031CCB16D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95884" y="171733"/>
            <a:ext cx="1676400" cy="1199867"/>
          </a:xfrm>
          <a:prstGeom prst="rect">
            <a:avLst/>
          </a:prstGeom>
        </p:spPr>
      </p:pic>
      <p:sp>
        <p:nvSpPr>
          <p:cNvPr id="4" name="TextBox 3">
            <a:extLst>
              <a:ext uri="{FF2B5EF4-FFF2-40B4-BE49-F238E27FC236}">
                <a16:creationId xmlns:a16="http://schemas.microsoft.com/office/drawing/2014/main" id="{0F56FD4E-9081-7586-0155-FE9AE73B6F29}"/>
              </a:ext>
            </a:extLst>
          </p:cNvPr>
          <p:cNvSpPr txBox="1"/>
          <p:nvPr/>
        </p:nvSpPr>
        <p:spPr>
          <a:xfrm>
            <a:off x="1371600" y="1981794"/>
            <a:ext cx="1828800" cy="338554"/>
          </a:xfrm>
          <a:prstGeom prst="rect">
            <a:avLst/>
          </a:prstGeom>
          <a:noFill/>
        </p:spPr>
        <p:txBody>
          <a:bodyPr wrap="square">
            <a:spAutoFit/>
          </a:bodyPr>
          <a:lstStyle/>
          <a:p>
            <a:pPr>
              <a:spcAft>
                <a:spcPts val="200"/>
              </a:spcAft>
            </a:pPr>
            <a:r>
              <a:rPr lang="en-US" sz="800" b="1" i="0" dirty="0">
                <a:solidFill>
                  <a:schemeClr val="bg1"/>
                </a:solidFill>
                <a:effectLst/>
                <a:latin typeface="Arial" panose="020B0604020202020204" pitchFamily="34" charset="0"/>
                <a:cs typeface="Arial" panose="020B0604020202020204" pitchFamily="34" charset="0"/>
              </a:rPr>
              <a:t>Components of a Story </a:t>
            </a:r>
            <a:r>
              <a:rPr lang="en-US" sz="800" b="0" i="0" u="sng" dirty="0">
                <a:solidFill>
                  <a:schemeClr val="bg1"/>
                </a:solidFill>
                <a:effectLst/>
                <a:latin typeface="Arial" panose="020B0604020202020204" pitchFamily="34" charset="0"/>
                <a:cs typeface="Arial" panose="020B0604020202020204" pitchFamily="34" charset="0"/>
              </a:rPr>
              <a:t>OR</a:t>
            </a:r>
            <a:r>
              <a:rPr lang="en-US" sz="800" b="0" i="0" dirty="0">
                <a:solidFill>
                  <a:schemeClr val="bg1"/>
                </a:solidFill>
                <a:effectLst/>
                <a:latin typeface="Arial" panose="020B0604020202020204" pitchFamily="34" charset="0"/>
                <a:cs typeface="Arial" panose="020B0604020202020204" pitchFamily="34" charset="0"/>
              </a:rPr>
              <a:t> </a:t>
            </a:r>
            <a:r>
              <a:rPr lang="en-US" sz="800" b="1" i="0" dirty="0">
                <a:solidFill>
                  <a:schemeClr val="bg1"/>
                </a:solidFill>
                <a:effectLst/>
                <a:latin typeface="Arial" panose="020B0604020202020204" pitchFamily="34" charset="0"/>
                <a:cs typeface="Arial" panose="020B0604020202020204" pitchFamily="34" charset="0"/>
              </a:rPr>
              <a:t>PUB/Storytelling Practice</a:t>
            </a:r>
            <a:endParaRPr lang="en-US" sz="800" b="1" dirty="0">
              <a:solidFill>
                <a:schemeClr val="bg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0810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304800" y="344269"/>
            <a:ext cx="2439112" cy="1285224"/>
          </a:xfrm>
          <a:prstGeom prst="rect">
            <a:avLst/>
          </a:prstGeom>
        </p:spPr>
        <p:txBody>
          <a:bodyPr wrap="square" lIns="91440" tIns="45720" rIns="91440" bIns="45720" anchor="t">
            <a:spAutoFit/>
          </a:bodyPr>
          <a:lstStyle/>
          <a:p>
            <a:pPr>
              <a:spcAft>
                <a:spcPts val="600"/>
              </a:spcAft>
            </a:pPr>
            <a:r>
              <a:rPr lang="en-US" sz="1400" b="1" dirty="0">
                <a:solidFill>
                  <a:srgbClr val="002060"/>
                </a:solidFill>
                <a:latin typeface="Georgia"/>
              </a:rPr>
              <a:t>Components of a Story</a:t>
            </a:r>
            <a:r>
              <a:rPr lang="en-US" sz="1200" b="1" i="0" dirty="0">
                <a:solidFill>
                  <a:srgbClr val="002060"/>
                </a:solidFill>
                <a:effectLst/>
                <a:latin typeface="Georgia"/>
              </a:rPr>
              <a:t> </a:t>
            </a:r>
          </a:p>
          <a:p>
            <a:pPr marL="228600" indent="-228600">
              <a:lnSpc>
                <a:spcPct val="150000"/>
              </a:lnSpc>
              <a:buFont typeface="Wingdings" pitchFamily="2" charset="2"/>
              <a:buAutoNum type="arabicPeriod"/>
            </a:pPr>
            <a:r>
              <a:rPr lang="en-US" sz="800" dirty="0">
                <a:solidFill>
                  <a:schemeClr val="bg1"/>
                </a:solidFill>
                <a:latin typeface="Arial"/>
                <a:cs typeface="Arial"/>
              </a:rPr>
              <a:t>The main character</a:t>
            </a:r>
          </a:p>
          <a:p>
            <a:pPr marL="228600" indent="-228600">
              <a:lnSpc>
                <a:spcPct val="150000"/>
              </a:lnSpc>
              <a:buFont typeface="Wingdings" pitchFamily="2" charset="2"/>
              <a:buAutoNum type="arabicPeriod"/>
            </a:pPr>
            <a:r>
              <a:rPr lang="en-US" sz="800" dirty="0">
                <a:solidFill>
                  <a:schemeClr val="bg1"/>
                </a:solidFill>
                <a:effectLst/>
                <a:latin typeface="Arial"/>
                <a:cs typeface="Arial"/>
              </a:rPr>
              <a:t>Paint the picture</a:t>
            </a:r>
            <a:r>
              <a:rPr lang="en-US" sz="800" dirty="0">
                <a:solidFill>
                  <a:schemeClr val="bg1"/>
                </a:solidFill>
                <a:latin typeface="Arial"/>
                <a:cs typeface="Arial"/>
              </a:rPr>
              <a:t> </a:t>
            </a:r>
          </a:p>
          <a:p>
            <a:pPr marL="228600" indent="-228600">
              <a:lnSpc>
                <a:spcPct val="150000"/>
              </a:lnSpc>
              <a:buFont typeface="Wingdings" pitchFamily="2" charset="2"/>
              <a:buAutoNum type="arabicPeriod"/>
            </a:pPr>
            <a:r>
              <a:rPr lang="en-US" sz="800" dirty="0">
                <a:solidFill>
                  <a:schemeClr val="bg1"/>
                </a:solidFill>
                <a:latin typeface="Arial"/>
                <a:cs typeface="Arial"/>
              </a:rPr>
              <a:t>Bring the story back </a:t>
            </a:r>
            <a:endParaRPr lang="en-US" sz="800" dirty="0">
              <a:solidFill>
                <a:schemeClr val="bg1"/>
              </a:solidFill>
              <a:latin typeface="Arial" panose="020B0604020202020204" pitchFamily="34" charset="0"/>
              <a:cs typeface="Arial" panose="020B0604020202020204" pitchFamily="34" charset="0"/>
            </a:endParaRPr>
          </a:p>
          <a:p>
            <a:pPr marL="228600" indent="-228600">
              <a:lnSpc>
                <a:spcPct val="150000"/>
              </a:lnSpc>
              <a:buFont typeface="Wingdings" pitchFamily="2" charset="2"/>
              <a:buAutoNum type="arabicPeriod"/>
            </a:pPr>
            <a:r>
              <a:rPr lang="en-US" sz="800" dirty="0">
                <a:solidFill>
                  <a:schemeClr val="bg1"/>
                </a:solidFill>
                <a:effectLst/>
                <a:latin typeface="Arial"/>
                <a:cs typeface="Arial"/>
              </a:rPr>
              <a:t>Stay simple and focus</a:t>
            </a:r>
            <a:r>
              <a:rPr lang="en-US" sz="800" dirty="0">
                <a:solidFill>
                  <a:schemeClr val="bg1"/>
                </a:solidFill>
                <a:latin typeface="Arial"/>
                <a:cs typeface="Arial"/>
              </a:rPr>
              <a:t> </a:t>
            </a:r>
            <a:endParaRPr lang="en-US" sz="800" dirty="0">
              <a:solidFill>
                <a:schemeClr val="bg1"/>
              </a:solidFill>
              <a:effectLst/>
              <a:latin typeface="Arial" panose="020B0604020202020204" pitchFamily="34" charset="0"/>
              <a:cs typeface="Arial" panose="020B0604020202020204" pitchFamily="34" charset="0"/>
            </a:endParaRPr>
          </a:p>
          <a:p>
            <a:pPr marL="228600" indent="-228600">
              <a:lnSpc>
                <a:spcPct val="150000"/>
              </a:lnSpc>
              <a:buFont typeface="Wingdings" pitchFamily="2" charset="2"/>
              <a:buAutoNum type="arabicPeriod"/>
            </a:pPr>
            <a:r>
              <a:rPr lang="en-US" sz="800" dirty="0">
                <a:solidFill>
                  <a:schemeClr val="bg1"/>
                </a:solidFill>
                <a:latin typeface="Arial"/>
                <a:cs typeface="Arial"/>
              </a:rPr>
              <a:t>Wrap it up with a question</a:t>
            </a:r>
            <a:endParaRPr lang="en-US" sz="800" dirty="0">
              <a:solidFill>
                <a:schemeClr val="bg1"/>
              </a:solidFill>
              <a:effectLst/>
              <a:latin typeface="Arial"/>
              <a:cs typeface="Arial"/>
            </a:endParaRPr>
          </a:p>
        </p:txBody>
      </p:sp>
      <p:pic>
        <p:nvPicPr>
          <p:cNvPr id="5" name="Picture 4" descr="A group of women holding a pumpkin&#10;&#10;Description automatically generated">
            <a:extLst>
              <a:ext uri="{FF2B5EF4-FFF2-40B4-BE49-F238E27FC236}">
                <a16:creationId xmlns:a16="http://schemas.microsoft.com/office/drawing/2014/main" id="{966A5BED-5682-1B17-E3CC-5B897D41EE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0" y="1148697"/>
            <a:ext cx="990600" cy="990600"/>
          </a:xfrm>
          <a:prstGeom prst="rect">
            <a:avLst/>
          </a:prstGeom>
        </p:spPr>
      </p:pic>
    </p:spTree>
    <p:extLst>
      <p:ext uri="{BB962C8B-B14F-4D97-AF65-F5344CB8AC3E}">
        <p14:creationId xmlns:p14="http://schemas.microsoft.com/office/powerpoint/2010/main" val="2938037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304800" y="304800"/>
            <a:ext cx="2057400" cy="923330"/>
          </a:xfrm>
          <a:prstGeom prst="rect">
            <a:avLst/>
          </a:prstGeom>
        </p:spPr>
        <p:txBody>
          <a:bodyPr wrap="square" lIns="91440" tIns="45720" rIns="91440" bIns="45720" anchor="t">
            <a:spAutoFit/>
          </a:bodyPr>
          <a:lstStyle/>
          <a:p>
            <a:pPr>
              <a:spcAft>
                <a:spcPts val="600"/>
              </a:spcAft>
            </a:pPr>
            <a:r>
              <a:rPr lang="en-US" sz="1400" b="1" dirty="0">
                <a:solidFill>
                  <a:srgbClr val="002060"/>
                </a:solidFill>
                <a:latin typeface="Georgia"/>
              </a:rPr>
              <a:t>PUB/Story Telling Practice</a:t>
            </a:r>
            <a:r>
              <a:rPr lang="en-US" sz="1200" b="1" i="0" dirty="0">
                <a:solidFill>
                  <a:srgbClr val="002060"/>
                </a:solidFill>
                <a:effectLst/>
                <a:latin typeface="Georgia"/>
              </a:rPr>
              <a:t> </a:t>
            </a:r>
          </a:p>
          <a:p>
            <a:pPr>
              <a:spcAft>
                <a:spcPts val="600"/>
              </a:spcAft>
            </a:pPr>
            <a:r>
              <a:rPr lang="en-US" sz="800" b="1" dirty="0">
                <a:solidFill>
                  <a:schemeClr val="bg1"/>
                </a:solidFill>
                <a:latin typeface="Arial"/>
                <a:cs typeface="Arial"/>
              </a:rPr>
              <a:t>What is the PUB Method?</a:t>
            </a:r>
          </a:p>
          <a:p>
            <a:pPr>
              <a:lnSpc>
                <a:spcPct val="100000"/>
              </a:lnSpc>
            </a:pPr>
            <a:r>
              <a:rPr lang="en-US" sz="800" i="1" dirty="0">
                <a:solidFill>
                  <a:schemeClr val="bg1"/>
                </a:solidFill>
                <a:effectLst/>
                <a:latin typeface="Arial"/>
                <a:cs typeface="Arial"/>
              </a:rPr>
              <a:t>Personal, Useful, Brief</a:t>
            </a:r>
          </a:p>
        </p:txBody>
      </p:sp>
      <p:pic>
        <p:nvPicPr>
          <p:cNvPr id="7" name="Picture 6" descr="A person wearing sunglasses and smiling at the camera&#10;&#10;Description automatically generated">
            <a:extLst>
              <a:ext uri="{FF2B5EF4-FFF2-40B4-BE49-F238E27FC236}">
                <a16:creationId xmlns:a16="http://schemas.microsoft.com/office/drawing/2014/main" id="{CBC792DE-9452-1F2D-8847-EAFC88CC8F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79178" y="833899"/>
            <a:ext cx="1097280" cy="1371600"/>
          </a:xfrm>
          <a:prstGeom prst="rect">
            <a:avLst/>
          </a:prstGeom>
        </p:spPr>
      </p:pic>
    </p:spTree>
    <p:extLst>
      <p:ext uri="{BB962C8B-B14F-4D97-AF65-F5344CB8AC3E}">
        <p14:creationId xmlns:p14="http://schemas.microsoft.com/office/powerpoint/2010/main" val="1798297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5724FDC-51DC-4543-8D0B-44B8ABD80B7D}"/>
              </a:ext>
            </a:extLst>
          </p:cNvPr>
          <p:cNvSpPr/>
          <p:nvPr/>
        </p:nvSpPr>
        <p:spPr>
          <a:xfrm>
            <a:off x="1295400" y="1447800"/>
            <a:ext cx="1981200" cy="584775"/>
          </a:xfrm>
          <a:prstGeom prst="rect">
            <a:avLst/>
          </a:prstGeom>
        </p:spPr>
        <p:txBody>
          <a:bodyPr wrap="square">
            <a:spAutoFit/>
          </a:bodyPr>
          <a:lstStyle/>
          <a:p>
            <a:pPr>
              <a:spcAft>
                <a:spcPts val="600"/>
              </a:spcAft>
            </a:pPr>
            <a:r>
              <a:rPr lang="en-US" sz="1600" b="1" dirty="0">
                <a:solidFill>
                  <a:srgbClr val="002060"/>
                </a:solidFill>
                <a:latin typeface="Georgia" panose="02040502050405020303" pitchFamily="18" charset="0"/>
              </a:rPr>
              <a:t>Choose  Your Next Section</a:t>
            </a:r>
            <a:endParaRPr lang="en-US" sz="1600" b="1" i="0" dirty="0">
              <a:solidFill>
                <a:srgbClr val="002060"/>
              </a:solidFill>
              <a:effectLst/>
              <a:latin typeface="Georgia" panose="02040502050405020303" pitchFamily="18" charset="0"/>
            </a:endParaRPr>
          </a:p>
        </p:txBody>
      </p:sp>
      <p:sp>
        <p:nvSpPr>
          <p:cNvPr id="7" name="Rectangle 6">
            <a:extLst>
              <a:ext uri="{FF2B5EF4-FFF2-40B4-BE49-F238E27FC236}">
                <a16:creationId xmlns:a16="http://schemas.microsoft.com/office/drawing/2014/main" id="{20C37751-AD7C-9448-B640-F15174AAC4DF}"/>
              </a:ext>
            </a:extLst>
          </p:cNvPr>
          <p:cNvSpPr/>
          <p:nvPr/>
        </p:nvSpPr>
        <p:spPr>
          <a:xfrm>
            <a:off x="381000" y="381000"/>
            <a:ext cx="1295400" cy="215444"/>
          </a:xfrm>
          <a:prstGeom prst="rect">
            <a:avLst/>
          </a:prstGeom>
        </p:spPr>
        <p:txBody>
          <a:bodyPr wrap="square">
            <a:spAutoFit/>
          </a:bodyPr>
          <a:lstStyle/>
          <a:p>
            <a:pPr>
              <a:spcAft>
                <a:spcPts val="200"/>
              </a:spcAft>
            </a:pPr>
            <a:r>
              <a:rPr lang="en-US" sz="800" b="0" i="0" dirty="0">
                <a:solidFill>
                  <a:schemeClr val="bg1"/>
                </a:solidFill>
                <a:effectLst/>
                <a:latin typeface="Arial" panose="020B0604020202020204" pitchFamily="34" charset="0"/>
                <a:cs typeface="Arial" panose="020B0604020202020204" pitchFamily="34" charset="0"/>
              </a:rPr>
              <a:t>RPW #4</a:t>
            </a:r>
            <a:endParaRPr lang="en-US" sz="800" dirty="0">
              <a:solidFill>
                <a:schemeClr val="bg1"/>
              </a:solidFill>
              <a:effectLst/>
              <a:latin typeface="Arial" panose="020B0604020202020204" pitchFamily="34" charset="0"/>
              <a:cs typeface="Arial" panose="020B0604020202020204" pitchFamily="34" charset="0"/>
            </a:endParaRPr>
          </a:p>
        </p:txBody>
      </p:sp>
      <p:pic>
        <p:nvPicPr>
          <p:cNvPr id="3" name="Picture 2" descr="A group of women posing for a picture&#10;&#10;Description automatically generated">
            <a:extLst>
              <a:ext uri="{FF2B5EF4-FFF2-40B4-BE49-F238E27FC236}">
                <a16:creationId xmlns:a16="http://schemas.microsoft.com/office/drawing/2014/main" id="{5E1F510A-148F-6FE3-4C3A-4637DA64DC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316" y="1062644"/>
            <a:ext cx="1210084" cy="1299556"/>
          </a:xfrm>
          <a:prstGeom prst="rect">
            <a:avLst/>
          </a:prstGeom>
        </p:spPr>
      </p:pic>
      <p:pic>
        <p:nvPicPr>
          <p:cNvPr id="9" name="Picture 8" descr="A group of women posing for a photo&#10;&#10;Description automatically generated">
            <a:extLst>
              <a:ext uri="{FF2B5EF4-FFF2-40B4-BE49-F238E27FC236}">
                <a16:creationId xmlns:a16="http://schemas.microsoft.com/office/drawing/2014/main" id="{5197DFA0-E398-19D6-6894-4031CCB16D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95884" y="171733"/>
            <a:ext cx="1676400" cy="1199867"/>
          </a:xfrm>
          <a:prstGeom prst="rect">
            <a:avLst/>
          </a:prstGeom>
        </p:spPr>
      </p:pic>
      <p:sp>
        <p:nvSpPr>
          <p:cNvPr id="4" name="TextBox 3">
            <a:extLst>
              <a:ext uri="{FF2B5EF4-FFF2-40B4-BE49-F238E27FC236}">
                <a16:creationId xmlns:a16="http://schemas.microsoft.com/office/drawing/2014/main" id="{0F56FD4E-9081-7586-0155-FE9AE73B6F29}"/>
              </a:ext>
            </a:extLst>
          </p:cNvPr>
          <p:cNvSpPr txBox="1"/>
          <p:nvPr/>
        </p:nvSpPr>
        <p:spPr>
          <a:xfrm>
            <a:off x="1371600" y="1993188"/>
            <a:ext cx="1828800" cy="338554"/>
          </a:xfrm>
          <a:prstGeom prst="rect">
            <a:avLst/>
          </a:prstGeom>
          <a:noFill/>
        </p:spPr>
        <p:txBody>
          <a:bodyPr wrap="square">
            <a:spAutoFit/>
          </a:bodyPr>
          <a:lstStyle/>
          <a:p>
            <a:pPr>
              <a:spcAft>
                <a:spcPts val="200"/>
              </a:spcAft>
            </a:pPr>
            <a:r>
              <a:rPr lang="en-US" sz="800" b="1" i="0" dirty="0">
                <a:solidFill>
                  <a:schemeClr val="bg1"/>
                </a:solidFill>
                <a:effectLst/>
                <a:latin typeface="Arial" panose="020B0604020202020204" pitchFamily="34" charset="0"/>
                <a:cs typeface="Arial" panose="020B0604020202020204" pitchFamily="34" charset="0"/>
              </a:rPr>
              <a:t>Storytelling Practice Non-DG Story </a:t>
            </a:r>
            <a:r>
              <a:rPr lang="en-US" sz="800" b="0" i="0" u="sng" dirty="0">
                <a:solidFill>
                  <a:schemeClr val="bg1"/>
                </a:solidFill>
                <a:effectLst/>
                <a:latin typeface="Arial" panose="020B0604020202020204" pitchFamily="34" charset="0"/>
                <a:cs typeface="Arial" panose="020B0604020202020204" pitchFamily="34" charset="0"/>
              </a:rPr>
              <a:t>OR</a:t>
            </a:r>
            <a:r>
              <a:rPr lang="en-US" sz="800" b="0" i="0" dirty="0">
                <a:solidFill>
                  <a:schemeClr val="bg1"/>
                </a:solidFill>
                <a:effectLst/>
                <a:latin typeface="Arial" panose="020B0604020202020204" pitchFamily="34" charset="0"/>
                <a:cs typeface="Arial" panose="020B0604020202020204" pitchFamily="34" charset="0"/>
              </a:rPr>
              <a:t> </a:t>
            </a:r>
            <a:r>
              <a:rPr lang="en-US" sz="800" b="1" i="0" dirty="0">
                <a:solidFill>
                  <a:schemeClr val="bg1"/>
                </a:solidFill>
                <a:effectLst/>
                <a:latin typeface="Arial" panose="020B0604020202020204" pitchFamily="34" charset="0"/>
                <a:cs typeface="Arial" panose="020B0604020202020204" pitchFamily="34" charset="0"/>
              </a:rPr>
              <a:t>Note-Taker and Speaker</a:t>
            </a:r>
            <a:endParaRPr lang="en-US" sz="800" b="1" dirty="0">
              <a:solidFill>
                <a:schemeClr val="bg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2831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304800" y="344269"/>
            <a:ext cx="2057400" cy="1118255"/>
          </a:xfrm>
          <a:prstGeom prst="rect">
            <a:avLst/>
          </a:prstGeom>
        </p:spPr>
        <p:txBody>
          <a:bodyPr wrap="square" lIns="91440" tIns="45720" rIns="91440" bIns="45720" anchor="t">
            <a:spAutoFit/>
          </a:bodyPr>
          <a:lstStyle/>
          <a:p>
            <a:pPr>
              <a:spcAft>
                <a:spcPts val="600"/>
              </a:spcAft>
            </a:pPr>
            <a:r>
              <a:rPr lang="en-US" sz="1400" b="1" dirty="0">
                <a:solidFill>
                  <a:srgbClr val="002060"/>
                </a:solidFill>
                <a:latin typeface="Georgia"/>
              </a:rPr>
              <a:t>Storytelling Practice Non-DG Story</a:t>
            </a:r>
            <a:endParaRPr lang="en-US" sz="1400" b="1" i="0" dirty="0">
              <a:solidFill>
                <a:srgbClr val="002060"/>
              </a:solidFill>
              <a:effectLst/>
              <a:latin typeface="Georgia"/>
            </a:endParaRPr>
          </a:p>
          <a:p>
            <a:pPr>
              <a:spcAft>
                <a:spcPts val="200"/>
              </a:spcAft>
            </a:pPr>
            <a:r>
              <a:rPr lang="en-US" sz="800" dirty="0">
                <a:solidFill>
                  <a:schemeClr val="bg1"/>
                </a:solidFill>
                <a:latin typeface="Arial"/>
                <a:cs typeface="Arial"/>
              </a:rPr>
              <a:t>This activity uses the Storytelling Worksheet.</a:t>
            </a:r>
            <a:endParaRPr lang="en-US" sz="800" dirty="0">
              <a:solidFill>
                <a:schemeClr val="bg1"/>
              </a:solidFill>
              <a:effectLst/>
              <a:latin typeface="Arial"/>
              <a:cs typeface="Arial"/>
            </a:endParaRPr>
          </a:p>
          <a:p>
            <a:pPr marL="0" indent="0">
              <a:lnSpc>
                <a:spcPct val="100000"/>
              </a:lnSpc>
              <a:buFont typeface="Wingdings" pitchFamily="2" charset="2"/>
              <a:buNone/>
            </a:pPr>
            <a:endParaRPr lang="en-US" sz="800" dirty="0">
              <a:solidFill>
                <a:schemeClr val="bg1"/>
              </a:solidFill>
              <a:effectLst/>
              <a:latin typeface="Arial" panose="020B0604020202020204" pitchFamily="34" charset="0"/>
              <a:cs typeface="Arial" panose="020B0604020202020204" pitchFamily="34" charset="0"/>
            </a:endParaRPr>
          </a:p>
          <a:p>
            <a:pPr marL="0" indent="0">
              <a:lnSpc>
                <a:spcPct val="100000"/>
              </a:lnSpc>
              <a:buFont typeface="Wingdings" pitchFamily="2" charset="2"/>
              <a:buNone/>
            </a:pPr>
            <a:r>
              <a:rPr lang="en-US" sz="800" b="1">
                <a:solidFill>
                  <a:schemeClr val="bg1"/>
                </a:solidFill>
                <a:latin typeface="Arial"/>
                <a:cs typeface="Arial"/>
              </a:rPr>
              <a:t>Please fill out the worksheet.</a:t>
            </a:r>
            <a:endParaRPr lang="en-US" sz="800" b="1">
              <a:solidFill>
                <a:schemeClr val="bg1"/>
              </a:solidFill>
              <a:effectLst/>
              <a:latin typeface="Arial"/>
              <a:cs typeface="Arial"/>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362200" y="725269"/>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9" name="Picture 8" descr="A person sitting in a chair&#10;&#10;Description automatically generated">
            <a:extLst>
              <a:ext uri="{FF2B5EF4-FFF2-40B4-BE49-F238E27FC236}">
                <a16:creationId xmlns:a16="http://schemas.microsoft.com/office/drawing/2014/main" id="{F184F594-83D5-6DB4-8CE1-789D1D6C738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95306" y="609600"/>
            <a:ext cx="1181294" cy="1288485"/>
          </a:xfrm>
          <a:prstGeom prst="rect">
            <a:avLst/>
          </a:prstGeom>
        </p:spPr>
      </p:pic>
    </p:spTree>
    <p:extLst>
      <p:ext uri="{BB962C8B-B14F-4D97-AF65-F5344CB8AC3E}">
        <p14:creationId xmlns:p14="http://schemas.microsoft.com/office/powerpoint/2010/main" val="871306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304800" y="344269"/>
            <a:ext cx="2057400" cy="2023887"/>
          </a:xfrm>
          <a:prstGeom prst="rect">
            <a:avLst/>
          </a:prstGeom>
        </p:spPr>
        <p:txBody>
          <a:bodyPr wrap="square" lIns="91440" tIns="45720" rIns="91440" bIns="45720" anchor="t">
            <a:spAutoFit/>
          </a:bodyPr>
          <a:lstStyle/>
          <a:p>
            <a:pPr>
              <a:spcAft>
                <a:spcPts val="600"/>
              </a:spcAft>
            </a:pPr>
            <a:r>
              <a:rPr lang="en-US" sz="1400" b="1" dirty="0">
                <a:solidFill>
                  <a:srgbClr val="002060"/>
                </a:solidFill>
                <a:latin typeface="Georgia"/>
              </a:rPr>
              <a:t>Note Taker and Speaker</a:t>
            </a:r>
            <a:r>
              <a:rPr lang="en-US" sz="1200" b="1" i="0" dirty="0">
                <a:solidFill>
                  <a:srgbClr val="002060"/>
                </a:solidFill>
                <a:effectLst/>
                <a:latin typeface="Georgia"/>
              </a:rPr>
              <a:t> </a:t>
            </a:r>
          </a:p>
          <a:p>
            <a:pPr>
              <a:lnSpc>
                <a:spcPct val="150000"/>
              </a:lnSpc>
              <a:spcAft>
                <a:spcPts val="200"/>
              </a:spcAft>
            </a:pPr>
            <a:r>
              <a:rPr lang="en-US" sz="800" b="1" dirty="0">
                <a:solidFill>
                  <a:schemeClr val="bg1"/>
                </a:solidFill>
                <a:latin typeface="Arial"/>
                <a:cs typeface="Arial"/>
              </a:rPr>
              <a:t>Categories</a:t>
            </a:r>
            <a:endParaRPr lang="en-US" sz="800" b="1" dirty="0">
              <a:solidFill>
                <a:schemeClr val="bg1"/>
              </a:solidFill>
              <a:cs typeface="Arial"/>
            </a:endParaRPr>
          </a:p>
          <a:p>
            <a:pPr marL="171450" indent="-171450">
              <a:lnSpc>
                <a:spcPct val="150000"/>
              </a:lnSpc>
              <a:spcAft>
                <a:spcPts val="200"/>
              </a:spcAft>
              <a:buFont typeface="Arial" panose="020B0604020202020204" pitchFamily="34" charset="0"/>
              <a:buChar char="•"/>
            </a:pPr>
            <a:r>
              <a:rPr lang="en-US" sz="800" i="0" dirty="0">
                <a:solidFill>
                  <a:schemeClr val="bg1"/>
                </a:solidFill>
                <a:effectLst/>
                <a:latin typeface="Arial"/>
                <a:cs typeface="Arial"/>
              </a:rPr>
              <a:t>Your Sisterhood Experience</a:t>
            </a:r>
            <a:r>
              <a:rPr lang="en-US" sz="800" dirty="0">
                <a:solidFill>
                  <a:schemeClr val="bg1"/>
                </a:solidFill>
                <a:latin typeface="Arial"/>
                <a:cs typeface="Arial"/>
              </a:rPr>
              <a:t> </a:t>
            </a:r>
          </a:p>
          <a:p>
            <a:pPr marL="171450" indent="-171450">
              <a:lnSpc>
                <a:spcPct val="150000"/>
              </a:lnSpc>
              <a:spcAft>
                <a:spcPts val="200"/>
              </a:spcAft>
              <a:buFont typeface="Arial" panose="020B0604020202020204" pitchFamily="34" charset="0"/>
              <a:buChar char="•"/>
            </a:pPr>
            <a:r>
              <a:rPr lang="en-US" sz="800" dirty="0">
                <a:solidFill>
                  <a:schemeClr val="bg1"/>
                </a:solidFill>
                <a:latin typeface="Arial"/>
                <a:cs typeface="Arial"/>
              </a:rPr>
              <a:t>Major/Classes</a:t>
            </a:r>
          </a:p>
          <a:p>
            <a:pPr marL="171450" indent="-171450">
              <a:lnSpc>
                <a:spcPct val="150000"/>
              </a:lnSpc>
              <a:spcAft>
                <a:spcPts val="200"/>
              </a:spcAft>
              <a:buFont typeface="Arial" panose="020B0604020202020204" pitchFamily="34" charset="0"/>
              <a:buChar char="•"/>
            </a:pPr>
            <a:r>
              <a:rPr lang="en-US" sz="800" i="0" dirty="0">
                <a:solidFill>
                  <a:schemeClr val="bg1"/>
                </a:solidFill>
                <a:effectLst/>
                <a:latin typeface="Arial"/>
                <a:cs typeface="Arial"/>
              </a:rPr>
              <a:t>Childhood Friendships</a:t>
            </a:r>
            <a:r>
              <a:rPr lang="en-US" sz="800" dirty="0">
                <a:solidFill>
                  <a:schemeClr val="bg1"/>
                </a:solidFill>
                <a:latin typeface="Arial"/>
                <a:cs typeface="Arial"/>
              </a:rPr>
              <a:t> </a:t>
            </a:r>
            <a:endParaRPr lang="en-US" sz="800" i="0" dirty="0">
              <a:solidFill>
                <a:schemeClr val="bg1"/>
              </a:solidFill>
              <a:effectLst/>
              <a:latin typeface="Arial"/>
              <a:cs typeface="Arial"/>
            </a:endParaRPr>
          </a:p>
          <a:p>
            <a:pPr marL="171450" indent="-171450">
              <a:lnSpc>
                <a:spcPct val="150000"/>
              </a:lnSpc>
              <a:spcAft>
                <a:spcPts val="200"/>
              </a:spcAft>
              <a:buFont typeface="Arial" panose="020B0604020202020204" pitchFamily="34" charset="0"/>
              <a:buChar char="•"/>
            </a:pPr>
            <a:r>
              <a:rPr lang="en-US" sz="800" dirty="0">
                <a:solidFill>
                  <a:schemeClr val="bg1"/>
                </a:solidFill>
                <a:latin typeface="Arial"/>
                <a:cs typeface="Arial"/>
              </a:rPr>
              <a:t>Favorite College Experience </a:t>
            </a:r>
          </a:p>
          <a:p>
            <a:pPr marL="171450" indent="-171450">
              <a:lnSpc>
                <a:spcPct val="150000"/>
              </a:lnSpc>
              <a:spcAft>
                <a:spcPts val="200"/>
              </a:spcAft>
              <a:buFont typeface="Arial" panose="020B0604020202020204" pitchFamily="34" charset="0"/>
              <a:buChar char="•"/>
            </a:pPr>
            <a:r>
              <a:rPr lang="en-US" sz="800" i="0" dirty="0">
                <a:solidFill>
                  <a:schemeClr val="bg1"/>
                </a:solidFill>
                <a:effectLst/>
                <a:latin typeface="Arial"/>
                <a:cs typeface="Arial"/>
              </a:rPr>
              <a:t>Freshman Year</a:t>
            </a:r>
            <a:r>
              <a:rPr lang="en-US" sz="800" dirty="0">
                <a:solidFill>
                  <a:schemeClr val="bg1"/>
                </a:solidFill>
                <a:latin typeface="Arial"/>
                <a:cs typeface="Arial"/>
              </a:rPr>
              <a:t> </a:t>
            </a:r>
            <a:endParaRPr lang="en-US" sz="800" i="0" dirty="0">
              <a:solidFill>
                <a:schemeClr val="bg1"/>
              </a:solidFill>
              <a:effectLst/>
              <a:latin typeface="Arial"/>
              <a:cs typeface="Arial"/>
            </a:endParaRPr>
          </a:p>
          <a:p>
            <a:pPr marL="171450" indent="-171450">
              <a:lnSpc>
                <a:spcPct val="150000"/>
              </a:lnSpc>
              <a:spcAft>
                <a:spcPts val="200"/>
              </a:spcAft>
              <a:buFont typeface="Arial" panose="020B0604020202020204" pitchFamily="34" charset="0"/>
              <a:buChar char="•"/>
            </a:pPr>
            <a:r>
              <a:rPr lang="en-US" sz="800" dirty="0">
                <a:solidFill>
                  <a:schemeClr val="bg1"/>
                </a:solidFill>
                <a:latin typeface="Arial"/>
                <a:cs typeface="Arial"/>
              </a:rPr>
              <a:t>Other Common PNM Topics </a:t>
            </a:r>
            <a:endParaRPr lang="en-US" sz="800" i="0" dirty="0">
              <a:solidFill>
                <a:schemeClr val="bg1"/>
              </a:solidFill>
              <a:effectLst/>
              <a:latin typeface="Arial"/>
              <a:cs typeface="Arial"/>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362200" y="725269"/>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5" name="Picture 4" descr="A group of women posing for a picture&#10;&#10;Description automatically generated">
            <a:extLst>
              <a:ext uri="{FF2B5EF4-FFF2-40B4-BE49-F238E27FC236}">
                <a16:creationId xmlns:a16="http://schemas.microsoft.com/office/drawing/2014/main" id="{31CFCC85-4D57-F1AE-0B7C-B1017C2A3F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7342" y="533400"/>
            <a:ext cx="1295400" cy="1295400"/>
          </a:xfrm>
          <a:prstGeom prst="rect">
            <a:avLst/>
          </a:prstGeom>
        </p:spPr>
      </p:pic>
    </p:spTree>
    <p:extLst>
      <p:ext uri="{BB962C8B-B14F-4D97-AF65-F5344CB8AC3E}">
        <p14:creationId xmlns:p14="http://schemas.microsoft.com/office/powerpoint/2010/main" val="3968161171"/>
      </p:ext>
    </p:extLst>
  </p:cSld>
  <p:clrMapOvr>
    <a:masterClrMapping/>
  </p:clrMapOvr>
</p:sld>
</file>

<file path=ppt/theme/theme1.xml><?xml version="1.0" encoding="utf-8"?>
<a:theme xmlns:a="http://schemas.openxmlformats.org/drawingml/2006/main" name="Flower Pattern">
  <a:themeElements>
    <a:clrScheme name="Delta Gamma Brand">
      <a:dk1>
        <a:srgbClr val="00205B"/>
      </a:dk1>
      <a:lt1>
        <a:sysClr val="window" lastClr="FFFFFF"/>
      </a:lt1>
      <a:dk2>
        <a:srgbClr val="E69B93"/>
      </a:dk2>
      <a:lt2>
        <a:srgbClr val="FDE4DF"/>
      </a:lt2>
      <a:accent1>
        <a:srgbClr val="B88F52"/>
      </a:accent1>
      <a:accent2>
        <a:srgbClr val="436E60"/>
      </a:accent2>
      <a:accent3>
        <a:srgbClr val="0A718D"/>
      </a:accent3>
      <a:accent4>
        <a:srgbClr val="954764"/>
      </a:accent4>
      <a:accent5>
        <a:srgbClr val="FABBCB"/>
      </a:accent5>
      <a:accent6>
        <a:srgbClr val="DCB073"/>
      </a:accent6>
      <a:hlink>
        <a:srgbClr val="0056A3"/>
      </a:hlink>
      <a:folHlink>
        <a:srgbClr val="954764"/>
      </a:folHlink>
    </a:clrScheme>
    <a:fontScheme name="Custom 2">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5FD6C42C-CB75-48E4-9E21-F6E2CA0A3646}" vid="{8450879E-8F56-4A46-BABE-B86BEEE467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RPW </Template>
  <TotalTime>15</TotalTime>
  <Words>3070</Words>
  <Application>Microsoft Office PowerPoint</Application>
  <PresentationFormat>Custom</PresentationFormat>
  <Paragraphs>166</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Flower Pattern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Haulsee</dc:creator>
  <cp:lastModifiedBy>Hannah Haulsee</cp:lastModifiedBy>
  <cp:revision>67</cp:revision>
  <dcterms:created xsi:type="dcterms:W3CDTF">2023-07-21T16:16:14Z</dcterms:created>
  <dcterms:modified xsi:type="dcterms:W3CDTF">2023-08-07T14:07:09Z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ies>
</file>