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8"/>
  </p:notesMasterIdLst>
  <p:sldIdLst>
    <p:sldId id="256" r:id="rId5"/>
    <p:sldId id="257" r:id="rId6"/>
    <p:sldId id="258" r:id="rId7"/>
    <p:sldId id="259" r:id="rId8"/>
    <p:sldId id="268" r:id="rId9"/>
    <p:sldId id="260" r:id="rId10"/>
    <p:sldId id="269" r:id="rId11"/>
    <p:sldId id="261" r:id="rId12"/>
    <p:sldId id="262" r:id="rId13"/>
    <p:sldId id="263" r:id="rId14"/>
    <p:sldId id="264" r:id="rId15"/>
    <p:sldId id="265" r:id="rId16"/>
    <p:sldId id="266" r:id="rId17"/>
  </p:sldIdLst>
  <p:sldSz cx="36576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E7F24A-7936-EC8A-A9ED-B962DF2692A9}" name="Hannah Haulsee" initials="HH" userId="S::hannah@deltagamma.org::6e84942c-cda6-44b9-9c8a-6f5f1da1c1c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B9C0"/>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77D3BC-2CC0-C6E1-271E-C1272C2D334B}" v="17" dt="2023-08-07T14:04:35.511"/>
    <p1510:client id="{48EF142E-C28A-7292-FF8A-B79166097B6C}" v="186" dt="2023-08-07T13:58:24.636"/>
    <p1510:client id="{6F5B3F4C-D1C1-4EDE-B78F-909C15AFEC3B}" v="32" dt="2023-07-21T16:33:42.057"/>
    <p1510:client id="{78BCCEDC-5790-D103-4D70-E655E246E061}" v="6" dt="2023-08-07T14:06:46.342"/>
    <p1510:client id="{E353F383-D44F-F892-E505-1D64BE9FB8F5}" v="402" dt="2023-07-31T14:30:45.97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65617" autoAdjust="0"/>
  </p:normalViewPr>
  <p:slideViewPr>
    <p:cSldViewPr>
      <p:cViewPr varScale="1">
        <p:scale>
          <a:sx n="173" d="100"/>
          <a:sy n="173" d="100"/>
        </p:scale>
        <p:origin x="3048" y="132"/>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B4C95320-B20C-485B-8748-F33A2ADB7F8A}" type="datetimeFigureOut">
              <a:rPr lang="en-US" smtClean="0"/>
              <a:t>8/7/2023</a:t>
            </a:fld>
            <a:endParaRPr lang="en-US"/>
          </a:p>
        </p:txBody>
      </p:sp>
      <p:sp>
        <p:nvSpPr>
          <p:cNvPr id="4" name="Slide Image Placeholder 3"/>
          <p:cNvSpPr>
            <a:spLocks noGrp="1" noRot="1" noChangeAspect="1"/>
          </p:cNvSpPr>
          <p:nvPr>
            <p:ph type="sldImg" idx="2"/>
          </p:nvPr>
        </p:nvSpPr>
        <p:spPr>
          <a:xfrm>
            <a:off x="1211263" y="342900"/>
            <a:ext cx="1235075"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4516BA43-805D-4A01-8DF4-68391595125C}" type="slidenum">
              <a:rPr lang="en-US" smtClean="0"/>
              <a:t>‹#›</a:t>
            </a:fld>
            <a:endParaRPr lang="en-US"/>
          </a:p>
        </p:txBody>
      </p:sp>
    </p:spTree>
    <p:extLst>
      <p:ext uri="{BB962C8B-B14F-4D97-AF65-F5344CB8AC3E}">
        <p14:creationId xmlns:p14="http://schemas.microsoft.com/office/powerpoint/2010/main" val="713300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vimeo.com/430502244"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2</a:t>
            </a:fld>
            <a:endParaRPr lang="en-US"/>
          </a:p>
        </p:txBody>
      </p:sp>
    </p:spTree>
    <p:extLst>
      <p:ext uri="{BB962C8B-B14F-4D97-AF65-F5344CB8AC3E}">
        <p14:creationId xmlns:p14="http://schemas.microsoft.com/office/powerpoint/2010/main" val="1771746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Montserrat" panose="00000500000000000000" pitchFamily="2" charset="0"/>
              </a:rPr>
              <a:t>Explain that earlier in the workshop we practiced articulating our chapter’s brand. We focused on what makes our chapter stand out and the actions that embody what our organization stands for. Explain that accurately articulating your brand is an important aspect of communicating an organization’s values. However, we must ensure that our actions and behaviors match the brand we would like to share with others. </a:t>
            </a:r>
          </a:p>
          <a:p>
            <a:endParaRPr lang="en-US" sz="1800" b="0" i="0" u="none" strike="noStrike" dirty="0">
              <a:solidFill>
                <a:srgbClr val="000000"/>
              </a:solidFill>
              <a:effectLst/>
              <a:latin typeface="Montserrat" panose="00000500000000000000" pitchFamily="2" charset="0"/>
            </a:endParaRPr>
          </a:p>
          <a:p>
            <a:r>
              <a:rPr lang="en-US" sz="1800" b="0" i="0" u="none" strike="noStrike" dirty="0">
                <a:solidFill>
                  <a:srgbClr val="000000"/>
                </a:solidFill>
                <a:effectLst/>
                <a:latin typeface="Montserrat" panose="00000500000000000000" pitchFamily="2" charset="0"/>
              </a:rPr>
              <a:t>Explain that an organization’s image is determined by its actions, behaviors and relationships. While a chapter may try to portray its image through advertising such as slogans/taglines, T-shirts, posters, or even through articulating its brand, this is not how an organization is viewed if its behaviors do not align with its brand and purpose.  </a:t>
            </a:r>
            <a:endParaRPr lang="en-US" sz="1200" b="0" i="0" u="none" strike="noStrike" dirty="0">
              <a:solidFill>
                <a:schemeClr val="tx1"/>
              </a:solidFill>
              <a:effectLst/>
              <a:latin typeface="+mn-lt"/>
            </a:endParaRPr>
          </a:p>
          <a:p>
            <a:endParaRPr lang="en-US" sz="1200" b="0" i="0" u="none" strike="noStrike" dirty="0">
              <a:solidFill>
                <a:schemeClr val="tx1"/>
              </a:solidFill>
              <a:effectLst/>
              <a:latin typeface="+mn-lt"/>
            </a:endParaRPr>
          </a:p>
          <a:p>
            <a:r>
              <a:rPr lang="en-US" sz="1800" b="0" i="0" u="none" strike="noStrike" dirty="0">
                <a:solidFill>
                  <a:srgbClr val="000000"/>
                </a:solidFill>
                <a:effectLst/>
                <a:latin typeface="Montserrat" panose="00000500000000000000" pitchFamily="2" charset="0"/>
              </a:rPr>
              <a:t>Ask the following question: </a:t>
            </a:r>
            <a:endParaRPr lang="en-US" sz="1200" b="0" i="0" u="none" strike="noStrike" dirty="0">
              <a:solidFill>
                <a:schemeClr val="tx1"/>
              </a:solidFill>
              <a:effectLst/>
              <a:latin typeface="+mn-lt"/>
            </a:endParaRPr>
          </a:p>
          <a:p>
            <a:r>
              <a:rPr lang="en-US" sz="1800" b="0" i="1" u="none" strike="noStrike" dirty="0">
                <a:solidFill>
                  <a:srgbClr val="000000"/>
                </a:solidFill>
                <a:effectLst/>
                <a:latin typeface="Montserrat" panose="00000500000000000000" pitchFamily="2" charset="0"/>
              </a:rPr>
              <a:t>Can anyone think of a real-world example of how advertising cannot overcome behavior? </a:t>
            </a:r>
            <a:endParaRPr lang="en-US" sz="1200" b="0" i="0" u="none" strike="noStrike" dirty="0">
              <a:solidFill>
                <a:schemeClr val="tx1"/>
              </a:solidFill>
              <a:effectLst/>
              <a:latin typeface="+mn-lt"/>
            </a:endParaRPr>
          </a:p>
          <a:p>
            <a:endParaRPr lang="en-US" sz="1200" b="0" i="0" u="none" strike="noStrike" dirty="0">
              <a:solidFill>
                <a:schemeClr val="tx1"/>
              </a:solidFill>
              <a:effectLst/>
              <a:latin typeface="+mn-lt"/>
            </a:endParaRPr>
          </a:p>
          <a:p>
            <a:r>
              <a:rPr lang="en-US" sz="1800" b="0" i="0" u="none" strike="noStrike" dirty="0">
                <a:solidFill>
                  <a:srgbClr val="000000"/>
                </a:solidFill>
                <a:effectLst/>
                <a:latin typeface="Montserrat" panose="00000500000000000000" pitchFamily="2" charset="0"/>
              </a:rPr>
              <a:t>If members cannot think of an example, share Lance Armstrong as an example. Lance Armstrong created the Livestrong Foundation. However,  after Lance’s doping scandal the donations to the Foundation dropped  35%. Lance’s connection with the Foundation impacted donors’ image of  the Foundation and thus where they chose to contribute their dollars. No  amount of advertising could overcome his actions. After Lance’s action, the  Foundation attempted to distance itself from Lance by changing its name from the Lance Armstrong Foundation to the Livestrong Foundation.  </a:t>
            </a:r>
            <a:endParaRPr lang="en-US" sz="1200" b="0" i="0" u="none" strike="noStrike" dirty="0">
              <a:solidFill>
                <a:schemeClr val="tx1"/>
              </a:solidFill>
              <a:effectLst/>
              <a:latin typeface="+mn-lt"/>
            </a:endParaRPr>
          </a:p>
          <a:p>
            <a:endParaRPr lang="en-US" sz="1200" b="0" i="0" u="none" strike="noStrike" dirty="0">
              <a:solidFill>
                <a:schemeClr val="tx1"/>
              </a:solidFill>
              <a:effectLst/>
              <a:latin typeface="+mn-lt"/>
            </a:endParaRPr>
          </a:p>
          <a:p>
            <a:r>
              <a:rPr lang="en-US" sz="1800" b="0" i="0" u="none" strike="noStrike" dirty="0">
                <a:solidFill>
                  <a:srgbClr val="000000"/>
                </a:solidFill>
                <a:effectLst/>
                <a:latin typeface="Montserrat" panose="00000500000000000000" pitchFamily="2" charset="0"/>
              </a:rPr>
              <a:t>Other examples: BP oil spill or the </a:t>
            </a:r>
            <a:r>
              <a:rPr lang="en-US" sz="1800" b="0" i="0" u="none" strike="noStrike" dirty="0" err="1">
                <a:solidFill>
                  <a:srgbClr val="000000"/>
                </a:solidFill>
                <a:effectLst/>
                <a:latin typeface="Montserrat" panose="00000500000000000000" pitchFamily="2" charset="0"/>
              </a:rPr>
              <a:t>Fyre</a:t>
            </a:r>
            <a:r>
              <a:rPr lang="en-US" sz="1800" b="0" i="0" u="none" strike="noStrike" dirty="0">
                <a:solidFill>
                  <a:srgbClr val="000000"/>
                </a:solidFill>
                <a:effectLst/>
                <a:latin typeface="Montserrat" panose="00000500000000000000" pitchFamily="2" charset="0"/>
              </a:rPr>
              <a:t> Festival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11</a:t>
            </a:fld>
            <a:endParaRPr lang="en-US"/>
          </a:p>
        </p:txBody>
      </p:sp>
    </p:spTree>
    <p:extLst>
      <p:ext uri="{BB962C8B-B14F-4D97-AF65-F5344CB8AC3E}">
        <p14:creationId xmlns:p14="http://schemas.microsoft.com/office/powerpoint/2010/main" val="576337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8105" marR="234315" indent="7620" algn="just" rtl="0">
              <a:spcBef>
                <a:spcPts val="0"/>
              </a:spcBef>
              <a:spcAft>
                <a:spcPts val="0"/>
              </a:spcAft>
            </a:pPr>
            <a:r>
              <a:rPr lang="en-US" sz="1800" b="0" i="0" u="none" strike="noStrike" dirty="0">
                <a:solidFill>
                  <a:srgbClr val="000000"/>
                </a:solidFill>
                <a:effectLst/>
                <a:latin typeface="Montserrat"/>
              </a:rPr>
              <a:t>Explain that earlier everyone likely articulated what your chapter’s brand looks like on the best days – on the days that all members of the chapter are bought in to the mission of the organization and are living out Delta Gamma’s values. Share that for this next activity, we will start to explore the realities of our chapter’s brand and discuss the times when the chapter is not in alignment with the brand or the message you crafted in your elevator speech. </a:t>
            </a:r>
            <a:endParaRPr lang="en-US" b="0" dirty="0">
              <a:effectLst/>
              <a:latin typeface="Montserrat"/>
              <a:cs typeface="Calibri" panose="020F0502020204030204"/>
            </a:endParaRPr>
          </a:p>
          <a:p>
            <a:pPr marL="71133" marR="387337" indent="-7099" rtl="0">
              <a:spcBef>
                <a:spcPts val="1381"/>
              </a:spcBef>
              <a:spcAft>
                <a:spcPts val="0"/>
              </a:spcAft>
            </a:pPr>
            <a:endParaRPr lang="en-US" sz="1800" b="0" i="0" u="none" strike="noStrike" dirty="0">
              <a:solidFill>
                <a:srgbClr val="000000"/>
              </a:solidFill>
              <a:effectLst/>
              <a:latin typeface="Montserrat" panose="00000500000000000000" pitchFamily="2" charset="0"/>
            </a:endParaRPr>
          </a:p>
          <a:p>
            <a:pPr marL="71133" marR="387337" indent="-7099" rtl="0">
              <a:spcBef>
                <a:spcPts val="1381"/>
              </a:spcBef>
              <a:spcAft>
                <a:spcPts val="0"/>
              </a:spcAft>
            </a:pPr>
            <a:r>
              <a:rPr lang="en-US" sz="1800" b="0" i="0" u="none" strike="noStrike" dirty="0">
                <a:solidFill>
                  <a:srgbClr val="000000"/>
                </a:solidFill>
                <a:effectLst/>
                <a:latin typeface="Montserrat" panose="00000500000000000000" pitchFamily="2" charset="0"/>
              </a:rPr>
              <a:t>Ask the following question: </a:t>
            </a:r>
            <a:r>
              <a:rPr lang="en-US" sz="1800" b="0" i="1" u="none" strike="noStrike" dirty="0">
                <a:solidFill>
                  <a:srgbClr val="000000"/>
                </a:solidFill>
                <a:effectLst/>
                <a:latin typeface="Montserrat" panose="00000500000000000000" pitchFamily="2" charset="0"/>
              </a:rPr>
              <a:t>What types of things influence how others view our brand? </a:t>
            </a:r>
            <a:endParaRPr lang="en-US" b="0" dirty="0">
              <a:effectLst/>
            </a:endParaRPr>
          </a:p>
          <a:p>
            <a:pPr marL="86754" rtl="0">
              <a:spcBef>
                <a:spcPts val="1380"/>
              </a:spcBef>
              <a:spcAft>
                <a:spcPts val="0"/>
              </a:spcAft>
            </a:pPr>
            <a:r>
              <a:rPr lang="en-US" sz="1800" b="0" i="0" u="none" strike="noStrike" dirty="0">
                <a:solidFill>
                  <a:srgbClr val="000000"/>
                </a:solidFill>
                <a:effectLst/>
                <a:latin typeface="Montserrat" panose="00000500000000000000" pitchFamily="2" charset="0"/>
              </a:rPr>
              <a:t>If not mentioned, share the following: </a:t>
            </a:r>
            <a:endParaRPr lang="en-US" sz="1200" b="0" i="0" u="none" strike="noStrike" dirty="0">
              <a:solidFill>
                <a:schemeClr val="tx1"/>
              </a:solidFill>
              <a:effectLst/>
              <a:latin typeface="+mn-lt"/>
            </a:endParaRPr>
          </a:p>
          <a:p>
            <a:pPr marL="372504" indent="-285750" rtl="0">
              <a:spcBef>
                <a:spcPts val="138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The types of events the chapter hosts </a:t>
            </a:r>
            <a:endParaRPr lang="en-US" sz="1200" b="0" i="0" u="none" strike="noStrike" dirty="0">
              <a:solidFill>
                <a:schemeClr val="tx1"/>
              </a:solidFill>
              <a:effectLst/>
              <a:latin typeface="+mn-lt"/>
            </a:endParaRPr>
          </a:p>
          <a:p>
            <a:pPr marL="372504" indent="-285750" rtl="0">
              <a:spcBef>
                <a:spcPts val="138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The types of events the chapter participants in</a:t>
            </a:r>
          </a:p>
          <a:p>
            <a:pPr marL="372504" indent="-285750" rtl="0">
              <a:spcBef>
                <a:spcPts val="1380"/>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Chapter behaviors  </a:t>
            </a:r>
            <a:endParaRPr lang="en-US" b="0" dirty="0">
              <a:effectLst/>
            </a:endParaRPr>
          </a:p>
          <a:p>
            <a:pPr marL="363715" indent="-285750" rtl="0">
              <a:spcBef>
                <a:spcPts val="99"/>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Individual behaviors </a:t>
            </a:r>
            <a:endParaRPr lang="en-US" b="0" dirty="0">
              <a:effectLst/>
            </a:endParaRPr>
          </a:p>
          <a:p>
            <a:pPr marL="363715" indent="-285750" rtl="0">
              <a:spcBef>
                <a:spcPts val="104"/>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How we speak about our own chapter/sisters </a:t>
            </a:r>
            <a:endParaRPr lang="en-US" sz="1200" b="0" i="0" u="none" strike="noStrike" dirty="0">
              <a:solidFill>
                <a:schemeClr val="tx1"/>
              </a:solidFill>
              <a:effectLst/>
              <a:latin typeface="+mn-lt"/>
            </a:endParaRPr>
          </a:p>
          <a:p>
            <a:pPr marL="363715" indent="-285750" rtl="0">
              <a:spcBef>
                <a:spcPts val="104"/>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How we speak about other chapters or organizations</a:t>
            </a:r>
          </a:p>
          <a:p>
            <a:pPr marL="363715" indent="-285750" rtl="0">
              <a:spcBef>
                <a:spcPts val="104"/>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The clothing items we create for our events </a:t>
            </a:r>
            <a:endParaRPr lang="en-US" sz="1200" b="0" i="0" u="none" strike="noStrike" dirty="0">
              <a:solidFill>
                <a:schemeClr val="tx1"/>
              </a:solidFill>
              <a:effectLst/>
              <a:latin typeface="+mn-lt"/>
            </a:endParaRPr>
          </a:p>
          <a:p>
            <a:pPr marL="363715" indent="-285750" rtl="0">
              <a:spcBef>
                <a:spcPts val="104"/>
              </a:spcBef>
              <a:spcAft>
                <a:spcPts val="0"/>
              </a:spcAft>
              <a:buFont typeface="Arial" panose="020B0604020202020204" pitchFamily="34" charset="0"/>
              <a:buChar char="•"/>
            </a:pPr>
            <a:r>
              <a:rPr lang="en-US" sz="1800" b="0" i="0" u="none" strike="noStrike" dirty="0">
                <a:solidFill>
                  <a:srgbClr val="000000"/>
                </a:solidFill>
                <a:effectLst/>
                <a:latin typeface="Montserrat" panose="00000500000000000000" pitchFamily="2" charset="0"/>
              </a:rPr>
              <a:t>What our chapter chooses to showcase on social media outlets </a:t>
            </a:r>
          </a:p>
          <a:p>
            <a:pPr marL="78105" marR="514579" indent="-8636" rtl="0">
              <a:spcBef>
                <a:spcPts val="105"/>
              </a:spcBef>
              <a:spcAft>
                <a:spcPts val="0"/>
              </a:spcAft>
            </a:pPr>
            <a:r>
              <a:rPr lang="en-US" sz="1800" b="0" i="0" u="none" strike="noStrike" dirty="0">
                <a:solidFill>
                  <a:srgbClr val="000000"/>
                </a:solidFill>
                <a:effectLst/>
                <a:latin typeface="Montserrat" panose="00000500000000000000" pitchFamily="2" charset="0"/>
              </a:rPr>
              <a:t>Ensure each member has a copy of the Living Your Brand worksheet. </a:t>
            </a:r>
            <a:endParaRPr lang="en-US" sz="1200" b="0" i="0" u="none" strike="noStrike" dirty="0">
              <a:solidFill>
                <a:schemeClr val="tx1"/>
              </a:solidFill>
              <a:effectLst/>
              <a:latin typeface="+mn-lt"/>
            </a:endParaRPr>
          </a:p>
          <a:p>
            <a:pPr marL="78105" marR="514579" indent="-8636" rtl="0">
              <a:spcBef>
                <a:spcPts val="105"/>
              </a:spcBef>
              <a:spcAft>
                <a:spcPts val="0"/>
              </a:spcAft>
            </a:pPr>
            <a:endParaRPr lang="en-US" sz="1200" b="0" i="0" u="none" strike="noStrike" dirty="0">
              <a:solidFill>
                <a:schemeClr val="tx1"/>
              </a:solidFill>
              <a:effectLst/>
              <a:latin typeface="+mn-lt"/>
            </a:endParaRPr>
          </a:p>
          <a:p>
            <a:pPr marL="78105" marR="514579" indent="-8636" rtl="0">
              <a:spcBef>
                <a:spcPts val="105"/>
              </a:spcBef>
              <a:spcAft>
                <a:spcPts val="0"/>
              </a:spcAft>
            </a:pPr>
            <a:r>
              <a:rPr lang="en-US" sz="1800" b="0" i="0" u="none" strike="noStrike" dirty="0">
                <a:solidFill>
                  <a:srgbClr val="000000"/>
                </a:solidFill>
                <a:effectLst/>
                <a:latin typeface="Montserrat" panose="00000500000000000000" pitchFamily="2" charset="0"/>
              </a:rPr>
              <a:t>Share the following message: </a:t>
            </a:r>
            <a:r>
              <a:rPr lang="en-US" sz="1800" b="0" i="1" u="none" strike="noStrike" dirty="0">
                <a:solidFill>
                  <a:srgbClr val="000000"/>
                </a:solidFill>
                <a:effectLst/>
                <a:latin typeface="Montserrat" panose="00000500000000000000" pitchFamily="2" charset="0"/>
              </a:rPr>
              <a:t>Successfully living our brand means  ensuring that each of the ways we present ourselves and our chapter to  the outside community is demonstrated in every action. In your small  groups you will be brainstorming all the ways in which our chapter  exhibits the aspects of Article II and the ways in which our actions do not  align. When completing this worksheet think of the variety of things we just brainstormed that can influence how people perceive your brand. </a:t>
            </a:r>
            <a:endParaRPr lang="en-US" b="0" dirty="0">
              <a:effectLst/>
            </a:endParaRPr>
          </a:p>
          <a:p>
            <a:pPr marL="77280" marR="418668" indent="826" algn="just" rtl="0">
              <a:spcBef>
                <a:spcPts val="1382"/>
              </a:spcBef>
              <a:spcAft>
                <a:spcPts val="0"/>
              </a:spcAft>
            </a:pPr>
            <a:r>
              <a:rPr lang="en-US" sz="1800" b="0" i="0" u="none" strike="noStrike" dirty="0">
                <a:solidFill>
                  <a:srgbClr val="000000"/>
                </a:solidFill>
                <a:effectLst/>
                <a:latin typeface="Montserrat" panose="00000500000000000000" pitchFamily="2" charset="0"/>
              </a:rPr>
              <a:t>Give participants 10 minutes to complete the worksheet in their small  groups. Once all the time is up, ask the groups to share out what they brainstormed in each category. As groups are sharing out record their responses on flip chart paper. </a:t>
            </a:r>
            <a:endParaRPr lang="en-US" b="0" dirty="0">
              <a:effectLst/>
            </a:endParaRPr>
          </a:p>
          <a:p>
            <a:pPr marL="71133" marR="70587" indent="-3340" rtl="0">
              <a:spcBef>
                <a:spcPts val="1377"/>
              </a:spcBef>
              <a:spcAft>
                <a:spcPts val="0"/>
              </a:spcAft>
            </a:pPr>
            <a:endParaRPr lang="en-US" sz="1800" b="0" i="0" u="none" strike="noStrike" dirty="0">
              <a:solidFill>
                <a:srgbClr val="000000"/>
              </a:solidFill>
              <a:effectLst/>
              <a:latin typeface="Montserrat" panose="00000500000000000000" pitchFamily="2" charset="0"/>
            </a:endParaRPr>
          </a:p>
          <a:p>
            <a:pPr marL="71133" marR="70587" indent="-3340" rtl="0">
              <a:spcBef>
                <a:spcPts val="1377"/>
              </a:spcBef>
              <a:spcAft>
                <a:spcPts val="0"/>
              </a:spcAft>
            </a:pPr>
            <a:r>
              <a:rPr lang="en-US" sz="1800" b="0" i="0" u="none" strike="noStrike" dirty="0">
                <a:solidFill>
                  <a:srgbClr val="000000"/>
                </a:solidFill>
                <a:effectLst/>
                <a:latin typeface="Montserrat" panose="00000500000000000000" pitchFamily="2" charset="0"/>
              </a:rPr>
              <a:t>After the chapter has come up with a comprehensive list, move to the next section.</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12</a:t>
            </a:fld>
            <a:endParaRPr lang="en-US"/>
          </a:p>
        </p:txBody>
      </p:sp>
    </p:spTree>
    <p:extLst>
      <p:ext uri="{BB962C8B-B14F-4D97-AF65-F5344CB8AC3E}">
        <p14:creationId xmlns:p14="http://schemas.microsoft.com/office/powerpoint/2010/main" val="4162064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6754" rtl="0">
              <a:spcBef>
                <a:spcPts val="0"/>
              </a:spcBef>
              <a:spcAft>
                <a:spcPts val="0"/>
              </a:spcAft>
            </a:pPr>
            <a:r>
              <a:rPr lang="en-US" sz="1800" b="0" i="0" u="none" strike="noStrike" dirty="0">
                <a:solidFill>
                  <a:srgbClr val="000000"/>
                </a:solidFill>
                <a:effectLst/>
                <a:latin typeface="Montserrat" panose="00000500000000000000" pitchFamily="2" charset="0"/>
              </a:rPr>
              <a:t>Debrief the activity by asking the following questions: </a:t>
            </a:r>
            <a:endParaRPr lang="en-US" b="0" dirty="0">
              <a:effectLst/>
            </a:endParaRPr>
          </a:p>
          <a:p>
            <a:pPr marL="86360"/>
            <a:endParaRPr lang="en-US" sz="1800" dirty="0">
              <a:solidFill>
                <a:srgbClr val="000000"/>
              </a:solidFill>
              <a:latin typeface="Montserrat"/>
            </a:endParaRPr>
          </a:p>
          <a:p>
            <a:pPr marL="78105" marR="271780" indent="-227330" rtl="0">
              <a:spcBef>
                <a:spcPts val="99"/>
              </a:spcBef>
              <a:spcAft>
                <a:spcPts val="0"/>
              </a:spcAft>
            </a:pPr>
            <a:r>
              <a:rPr lang="en-US" sz="1800" b="0" i="0" u="none" strike="noStrike" dirty="0">
                <a:solidFill>
                  <a:srgbClr val="000000"/>
                </a:solidFill>
                <a:effectLst/>
                <a:latin typeface="Noto Sans Symbols"/>
              </a:rPr>
              <a:t>• </a:t>
            </a:r>
            <a:r>
              <a:rPr lang="en-US" sz="1800" b="0" i="1" u="none" strike="noStrike" dirty="0">
                <a:solidFill>
                  <a:srgbClr val="000000"/>
                </a:solidFill>
                <a:effectLst/>
                <a:latin typeface="Montserrat"/>
              </a:rPr>
              <a:t>Why is it important to try to reduce the number of items in the ‘does not exemplify’ column? </a:t>
            </a:r>
            <a:endParaRPr lang="en-US" b="0" dirty="0">
              <a:effectLst/>
              <a:latin typeface="Montserrat"/>
              <a:cs typeface="Calibri" panose="020F0502020204030204"/>
            </a:endParaRPr>
          </a:p>
          <a:p>
            <a:pPr marL="77965" marR="214478" indent="-227851" rtl="0">
              <a:spcBef>
                <a:spcPts val="77"/>
              </a:spcBef>
              <a:spcAft>
                <a:spcPts val="0"/>
              </a:spcAft>
            </a:pPr>
            <a:r>
              <a:rPr lang="en-US" sz="1800" b="0" i="0" u="none" strike="noStrike" dirty="0">
                <a:solidFill>
                  <a:srgbClr val="000000"/>
                </a:solidFill>
                <a:effectLst/>
                <a:latin typeface="Noto Sans Symbols"/>
              </a:rPr>
              <a:t>• </a:t>
            </a:r>
            <a:r>
              <a:rPr lang="en-US" sz="1800" b="0" i="1" u="none" strike="noStrike" dirty="0">
                <a:solidFill>
                  <a:srgbClr val="000000"/>
                </a:solidFill>
                <a:effectLst/>
                <a:latin typeface="Montserrat" panose="00000500000000000000" pitchFamily="2" charset="0"/>
              </a:rPr>
              <a:t>What can we as a chapter start doing today ensure we are living our  brand to the best of our ability? </a:t>
            </a:r>
            <a:endParaRPr lang="en-US" b="0" dirty="0">
              <a:effectLst/>
            </a:endParaRPr>
          </a:p>
          <a:p>
            <a:pPr marL="77965" marR="330479" indent="-227851" rtl="0">
              <a:spcBef>
                <a:spcPts val="87"/>
              </a:spcBef>
              <a:spcAft>
                <a:spcPts val="0"/>
              </a:spcAft>
            </a:pPr>
            <a:r>
              <a:rPr lang="en-US" sz="1800" b="0" i="0" u="none" strike="noStrike" dirty="0">
                <a:solidFill>
                  <a:srgbClr val="000000"/>
                </a:solidFill>
                <a:effectLst/>
                <a:latin typeface="Noto Sans Symbols"/>
              </a:rPr>
              <a:t>• </a:t>
            </a:r>
            <a:r>
              <a:rPr lang="en-US" sz="1800" b="0" i="1" u="none" strike="noStrike" dirty="0">
                <a:solidFill>
                  <a:srgbClr val="000000"/>
                </a:solidFill>
                <a:effectLst/>
                <a:latin typeface="Montserrat" panose="00000500000000000000" pitchFamily="2" charset="0"/>
              </a:rPr>
              <a:t>What can you, as an individual, start doing today to ensure you are  living our brand to the best of your ability? </a:t>
            </a:r>
            <a:endParaRPr lang="en-US" b="0" dirty="0">
              <a:effectLst/>
            </a:endParaRPr>
          </a:p>
          <a:p>
            <a:pPr marL="77470" marR="330200" indent="-227330">
              <a:spcBef>
                <a:spcPts val="87"/>
              </a:spcBef>
            </a:pPr>
            <a:endParaRPr lang="en-US" sz="1800" i="1" dirty="0">
              <a:latin typeface="Montserrat"/>
            </a:endParaRPr>
          </a:p>
          <a:p>
            <a:r>
              <a:rPr lang="en-US" sz="1800" b="0" i="0" u="none" strike="noStrike" dirty="0">
                <a:effectLst/>
                <a:latin typeface="Montserrat"/>
              </a:rPr>
              <a:t>Conclude the workshop with the following sentiment: “</a:t>
            </a:r>
            <a:r>
              <a:rPr lang="en-US" sz="1800" b="0" i="1" u="none" strike="noStrike" dirty="0">
                <a:effectLst/>
                <a:latin typeface="Montserrat"/>
              </a:rPr>
              <a:t>Our brand reflects the things we do, individually and as a chapter, all year round. Our brand is  comprised by the things we do and how we make others feel. Our brand is  only as strong as our collective actions and words. Moving forward, it is  important that each member of the chapter </a:t>
            </a:r>
            <a:r>
              <a:rPr lang="en-US" sz="1800" i="1" dirty="0">
                <a:latin typeface="Montserrat"/>
              </a:rPr>
              <a:t>work </a:t>
            </a:r>
            <a:r>
              <a:rPr lang="en-US" sz="1800" b="0" i="1" u="none" strike="noStrike" dirty="0">
                <a:effectLst/>
                <a:latin typeface="Montserrat"/>
              </a:rPr>
              <a:t>to ensure our </a:t>
            </a:r>
            <a:r>
              <a:rPr lang="en-US" sz="1800" i="1" dirty="0">
                <a:latin typeface="Montserrat"/>
              </a:rPr>
              <a:t>lived</a:t>
            </a:r>
            <a:r>
              <a:rPr lang="en-US" sz="1800" b="0" i="1" u="none" strike="noStrike" dirty="0">
                <a:effectLst/>
                <a:latin typeface="Montserrat"/>
              </a:rPr>
              <a:t>  brand aligns with our chapter’s articulated brand!</a:t>
            </a:r>
            <a:r>
              <a:rPr lang="en-US" sz="1800" b="0" u="none" strike="noStrike" dirty="0">
                <a:effectLst/>
                <a:latin typeface="Montserrat"/>
              </a:rPr>
              <a:t>”</a:t>
            </a:r>
            <a:endParaRPr lang="en-US">
              <a:latin typeface="Calibri"/>
              <a:cs typeface="Calibri"/>
            </a:endParaRPr>
          </a:p>
        </p:txBody>
      </p:sp>
      <p:sp>
        <p:nvSpPr>
          <p:cNvPr id="4" name="Slide Number Placeholder 3"/>
          <p:cNvSpPr>
            <a:spLocks noGrp="1"/>
          </p:cNvSpPr>
          <p:nvPr>
            <p:ph type="sldNum" sz="quarter" idx="5"/>
          </p:nvPr>
        </p:nvSpPr>
        <p:spPr/>
        <p:txBody>
          <a:bodyPr/>
          <a:lstStyle/>
          <a:p>
            <a:fld id="{4516BA43-805D-4A01-8DF4-68391595125C}" type="slidenum">
              <a:rPr lang="en-US" smtClean="0"/>
              <a:t>13</a:t>
            </a:fld>
            <a:endParaRPr lang="en-US"/>
          </a:p>
        </p:txBody>
      </p:sp>
    </p:spTree>
    <p:extLst>
      <p:ext uri="{BB962C8B-B14F-4D97-AF65-F5344CB8AC3E}">
        <p14:creationId xmlns:p14="http://schemas.microsoft.com/office/powerpoint/2010/main" val="2548865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1" u="none" strike="noStrike" dirty="0">
                <a:solidFill>
                  <a:srgbClr val="000000"/>
                </a:solidFill>
                <a:effectLst/>
                <a:latin typeface="Calibri" panose="020F0502020204030204" pitchFamily="34" charset="0"/>
              </a:rPr>
              <a:t>Here are some expectations for each member to make the RPW more efficient and effective. Can we have a volunteer read one of the expectations out loud ? </a:t>
            </a:r>
            <a:r>
              <a:rPr lang="en-US" b="0" i="0" u="none" strike="noStrike" dirty="0">
                <a:solidFill>
                  <a:srgbClr val="000000"/>
                </a:solidFill>
                <a:effectLst/>
                <a:latin typeface="Calibri" panose="020F0502020204030204" pitchFamily="34" charset="0"/>
              </a:rPr>
              <a:t>After a volunteer reads one of the expectations, have a facilitator expand on that one section with the below information. Once a facilitator is done explaining that one bullet point, ask for another volunteer to read the next expectation and have a facilitator expand on that new bullet point. Repeat this until all expectations have been shared and explained.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Listen Respectfully and Intentionally </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There will be a lot of discussions and group work as well as PowerPoint slides, so please listen respectfully and do not hold side conversations. </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Ask questions</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This is not an evaluation time, this is a learning and practice time. If you are confused or need clarification, ask questions! We want you to feel confident in the material!</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Be respectful and participate </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We will be asking questions and wanting member participation. Raise your hand and be quiet so the whole chapter can hear each chapter members' answers. </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This is a space for you to add any chapter specific expectations. We suggest doing something along the lines of your watch word.</a:t>
            </a:r>
            <a:r>
              <a:rPr lang="en-US" sz="1800" b="0" i="0" dirty="0">
                <a:solidFill>
                  <a:srgbClr val="000000"/>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endParaRPr lang="en-US" sz="1800" b="0" i="0" dirty="0">
              <a:solidFill>
                <a:srgbClr val="000000"/>
              </a:solidFill>
              <a:effectLst/>
              <a:latin typeface="Calibri"/>
              <a:cs typeface="Calibri"/>
            </a:endParaRPr>
          </a:p>
          <a:p>
            <a:pPr algn="l" rtl="0" fontAlgn="base"/>
            <a:r>
              <a:rPr lang="en-US" b="0" i="0" u="none" strike="noStrike" dirty="0">
                <a:solidFill>
                  <a:srgbClr val="000000"/>
                </a:solidFill>
                <a:effectLst/>
                <a:latin typeface="Calibri" panose="020F0502020204030204" pitchFamily="34" charset="0"/>
              </a:rPr>
              <a:t>Facilitator Note: Please wait at least 45 seconds after you ask questions before you answer the question. Many people need time to digest and think about the question before answering it, so waiting will prompt more to discover their answer and want to answer. </a:t>
            </a:r>
            <a:endParaRPr lang="en-US"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3</a:t>
            </a:fld>
            <a:endParaRPr lang="en-US"/>
          </a:p>
        </p:txBody>
      </p:sp>
    </p:spTree>
    <p:extLst>
      <p:ext uri="{BB962C8B-B14F-4D97-AF65-F5344CB8AC3E}">
        <p14:creationId xmlns:p14="http://schemas.microsoft.com/office/powerpoint/2010/main" val="521318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3025" marR="189230" indent="3810" rtl="0">
              <a:spcBef>
                <a:spcPts val="0"/>
              </a:spcBef>
              <a:spcAft>
                <a:spcPts val="0"/>
              </a:spcAft>
            </a:pPr>
            <a:r>
              <a:rPr lang="en-US" sz="1800" b="0" i="0" u="none" strike="noStrike" dirty="0">
                <a:solidFill>
                  <a:srgbClr val="000000"/>
                </a:solidFill>
                <a:effectLst/>
                <a:latin typeface="Montserrat"/>
              </a:rPr>
              <a:t>Share that we are now going to spend some time talking through a topic that is vital to truly showcasing your chapter to others – articulating your  brand.  Ask for a few participants for their response to the following question:  </a:t>
            </a:r>
            <a:r>
              <a:rPr lang="en-US" sz="1800" b="0" i="1" u="none" strike="noStrike" dirty="0">
                <a:solidFill>
                  <a:srgbClr val="000000"/>
                </a:solidFill>
                <a:effectLst/>
                <a:latin typeface="Montserrat"/>
              </a:rPr>
              <a:t>What is a brand? </a:t>
            </a:r>
            <a:endParaRPr lang="en-US" b="0" dirty="0">
              <a:effectLst/>
              <a:latin typeface="Montserrat"/>
              <a:cs typeface="Calibri"/>
            </a:endParaRPr>
          </a:p>
          <a:p>
            <a:pPr marL="86360">
              <a:spcBef>
                <a:spcPts val="1380"/>
              </a:spcBef>
            </a:pPr>
            <a:r>
              <a:rPr lang="en-US" sz="1800" b="0" i="0" u="none" strike="noStrike" dirty="0">
                <a:solidFill>
                  <a:srgbClr val="000000"/>
                </a:solidFill>
                <a:effectLst/>
                <a:latin typeface="Montserrat"/>
              </a:rPr>
              <a:t>If not mentioned, share the following: </a:t>
            </a:r>
          </a:p>
          <a:p>
            <a:pPr marL="372110" indent="-285750">
              <a:spcBef>
                <a:spcPts val="1380"/>
              </a:spcBef>
              <a:buFont typeface="Arial" panose="020B0604020202020204" pitchFamily="34" charset="0"/>
              <a:buChar char="•"/>
            </a:pPr>
            <a:r>
              <a:rPr lang="en-US" sz="1800" b="0" i="1" u="none" strike="noStrike" dirty="0">
                <a:solidFill>
                  <a:srgbClr val="000000"/>
                </a:solidFill>
                <a:effectLst/>
                <a:latin typeface="Montserrat"/>
              </a:rPr>
              <a:t>A brand is not simply a logo! A brand showcases the ‘personality’ of  your organization. </a:t>
            </a:r>
          </a:p>
          <a:p>
            <a:pPr marL="372110" indent="-285750">
              <a:spcBef>
                <a:spcPts val="1380"/>
              </a:spcBef>
              <a:buFont typeface="Arial" panose="020B0604020202020204" pitchFamily="34" charset="0"/>
              <a:buChar char="•"/>
            </a:pPr>
            <a:r>
              <a:rPr lang="en-US" sz="1800" b="0" i="1" u="none" strike="noStrike" dirty="0">
                <a:solidFill>
                  <a:srgbClr val="000000"/>
                </a:solidFill>
                <a:effectLst/>
                <a:latin typeface="Montserrat"/>
              </a:rPr>
              <a:t>A brand is a promise. It is the tangible (services) and intangible  (feelings) aspects of an organization. </a:t>
            </a:r>
            <a:endParaRPr lang="en-US" sz="1200" b="0" i="0" u="none" strike="noStrike" dirty="0">
              <a:solidFill>
                <a:schemeClr val="tx1"/>
              </a:solidFill>
              <a:effectLst/>
              <a:latin typeface="Montserrat"/>
              <a:cs typeface="Calibri" panose="020F0502020204030204"/>
            </a:endParaRPr>
          </a:p>
          <a:p>
            <a:pPr marL="372110" indent="-285750">
              <a:spcBef>
                <a:spcPts val="1380"/>
              </a:spcBef>
              <a:buFont typeface="Arial" panose="020B0604020202020204" pitchFamily="34" charset="0"/>
              <a:buChar char="•"/>
            </a:pPr>
            <a:r>
              <a:rPr lang="en-US" sz="1800" b="0" i="1" u="none" strike="noStrike" dirty="0">
                <a:solidFill>
                  <a:srgbClr val="000000"/>
                </a:solidFill>
                <a:effectLst/>
                <a:latin typeface="Montserrat"/>
              </a:rPr>
              <a:t>Brands are influenced by individuals that have nothing to do with the  organization. What you believe your brand’s promise to be does not  always matter if others perceive it differently.  </a:t>
            </a:r>
            <a:endParaRPr lang="en-US" b="0" dirty="0">
              <a:effectLst/>
              <a:latin typeface="Montserrat"/>
              <a:cs typeface="Calibri" panose="020F0502020204030204"/>
            </a:endParaRPr>
          </a:p>
          <a:p>
            <a:pPr marL="70485" marR="153035" indent="-7620">
              <a:spcBef>
                <a:spcPts val="1382"/>
              </a:spcBef>
            </a:pPr>
            <a:endParaRPr lang="en-US" sz="1800" dirty="0">
              <a:solidFill>
                <a:srgbClr val="000000"/>
              </a:solidFill>
              <a:latin typeface="Montserrat"/>
            </a:endParaRPr>
          </a:p>
          <a:p>
            <a:pPr marL="70485" marR="153035" indent="-7620">
              <a:spcBef>
                <a:spcPts val="1382"/>
              </a:spcBef>
              <a:spcAft>
                <a:spcPts val="0"/>
              </a:spcAft>
            </a:pPr>
            <a:r>
              <a:rPr lang="en-US" sz="1800" b="0" i="0" u="none" strike="noStrike" dirty="0">
                <a:solidFill>
                  <a:srgbClr val="000000"/>
                </a:solidFill>
                <a:effectLst/>
                <a:latin typeface="Montserrat"/>
              </a:rPr>
              <a:t>Ask the following question: </a:t>
            </a:r>
            <a:r>
              <a:rPr lang="en-US" sz="1800" b="0" i="1" u="none" strike="noStrike" dirty="0">
                <a:solidFill>
                  <a:srgbClr val="000000"/>
                </a:solidFill>
                <a:effectLst/>
                <a:latin typeface="Montserrat"/>
              </a:rPr>
              <a:t>Who can share some examples of companies that have a strong brand. How do they accomplish this? </a:t>
            </a:r>
            <a:endParaRPr lang="en-US" sz="1200" b="0" i="0" u="none" strike="noStrike" dirty="0">
              <a:solidFill>
                <a:schemeClr val="tx1"/>
              </a:solidFill>
              <a:effectLst/>
              <a:latin typeface="Montserrat"/>
              <a:cs typeface="Calibri"/>
            </a:endParaRPr>
          </a:p>
          <a:p>
            <a:pPr marL="70485" marR="153035" indent="-7620">
              <a:spcBef>
                <a:spcPts val="1382"/>
              </a:spcBef>
              <a:spcAft>
                <a:spcPts val="0"/>
              </a:spcAft>
            </a:pPr>
            <a:endParaRPr lang="en-US" sz="1200" b="0" i="0" u="none" strike="noStrike" dirty="0">
              <a:solidFill>
                <a:schemeClr val="tx1"/>
              </a:solidFill>
              <a:effectLst/>
              <a:latin typeface="Montserrat"/>
              <a:cs typeface="Calibri"/>
            </a:endParaRPr>
          </a:p>
          <a:p>
            <a:pPr marL="70485" marR="153035" indent="-7620">
              <a:spcBef>
                <a:spcPts val="1382"/>
              </a:spcBef>
              <a:spcAft>
                <a:spcPts val="0"/>
              </a:spcAft>
            </a:pPr>
            <a:r>
              <a:rPr lang="en-US" sz="1800" b="0" i="0" u="none" strike="noStrike" dirty="0">
                <a:solidFill>
                  <a:srgbClr val="000000"/>
                </a:solidFill>
                <a:effectLst/>
                <a:latin typeface="Montserrat" panose="00000500000000000000" pitchFamily="2" charset="0"/>
              </a:rPr>
              <a:t>Explain that the ability to create and articulate your brand is crucial to attracting others to Delta Gamma. Share that throughout the rest of this session members will practice articulating your chapter’s brand to others and reflect on how their message can be enhanced to best tell Delta Gamma’s story. </a:t>
            </a: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4</a:t>
            </a:fld>
            <a:endParaRPr lang="en-US"/>
          </a:p>
        </p:txBody>
      </p:sp>
    </p:spTree>
    <p:extLst>
      <p:ext uri="{BB962C8B-B14F-4D97-AF65-F5344CB8AC3E}">
        <p14:creationId xmlns:p14="http://schemas.microsoft.com/office/powerpoint/2010/main" val="3248461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195859" rtl="0">
              <a:spcBef>
                <a:spcPts val="0"/>
              </a:spcBef>
              <a:spcAft>
                <a:spcPts val="0"/>
              </a:spcAft>
            </a:pPr>
            <a:r>
              <a:rPr lang="en-US" sz="1800" b="0" i="0" u="none" strike="noStrike" dirty="0">
                <a:solidFill>
                  <a:srgbClr val="000000"/>
                </a:solidFill>
                <a:effectLst/>
                <a:latin typeface="Montserrat" panose="00000500000000000000" pitchFamily="2" charset="0"/>
              </a:rPr>
              <a:t>Share the following: </a:t>
            </a:r>
            <a:r>
              <a:rPr lang="en-US" sz="1800" b="0" i="1" u="none" strike="noStrike" dirty="0">
                <a:solidFill>
                  <a:srgbClr val="000000"/>
                </a:solidFill>
                <a:effectLst/>
                <a:latin typeface="Montserrat" panose="00000500000000000000" pitchFamily="2" charset="0"/>
              </a:rPr>
              <a:t>To give us a bit of inspiration, we are going to view the Delta Gamma Brand Anthem.</a:t>
            </a:r>
            <a:r>
              <a:rPr lang="en-US" sz="1800" b="0" i="0" u="none" strike="noStrike" dirty="0">
                <a:solidFill>
                  <a:srgbClr val="000000"/>
                </a:solidFill>
                <a:effectLst/>
                <a:latin typeface="Montserrat" panose="00000500000000000000" pitchFamily="2" charset="0"/>
              </a:rPr>
              <a:t> </a:t>
            </a:r>
            <a:endParaRPr lang="en-US" b="0" dirty="0">
              <a:effectLst/>
            </a:endParaRPr>
          </a:p>
          <a:p>
            <a:br>
              <a:rPr lang="en-US" b="0" dirty="0">
                <a:effectLst/>
              </a:rPr>
            </a:br>
            <a:r>
              <a:rPr lang="en-US" sz="1800" b="0" i="0" u="none" strike="noStrike" dirty="0">
                <a:solidFill>
                  <a:srgbClr val="000000"/>
                </a:solidFill>
                <a:effectLst/>
                <a:latin typeface="Montserrat" panose="00000500000000000000" pitchFamily="2" charset="0"/>
              </a:rPr>
              <a:t>Play video: </a:t>
            </a:r>
            <a:r>
              <a:rPr lang="en-US" sz="1800" b="0" i="0" u="sng" strike="noStrike" dirty="0">
                <a:solidFill>
                  <a:srgbClr val="1155CC"/>
                </a:solidFill>
                <a:effectLst/>
                <a:latin typeface="Montserrat" panose="00000500000000000000" pitchFamily="2" charset="0"/>
                <a:hlinkClick r:id="rId3"/>
              </a:rPr>
              <a:t>https://vimeo.com/430502244</a:t>
            </a: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5</a:t>
            </a:fld>
            <a:endParaRPr lang="en-US"/>
          </a:p>
        </p:txBody>
      </p:sp>
    </p:spTree>
    <p:extLst>
      <p:ext uri="{BB962C8B-B14F-4D97-AF65-F5344CB8AC3E}">
        <p14:creationId xmlns:p14="http://schemas.microsoft.com/office/powerpoint/2010/main" val="1743859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0" u="none" strike="noStrike" dirty="0">
                <a:solidFill>
                  <a:srgbClr val="000000"/>
                </a:solidFill>
                <a:effectLst/>
                <a:latin typeface="Montserrat" panose="00000500000000000000" pitchFamily="2" charset="0"/>
              </a:rPr>
              <a:t>Pass out the DG Life Map Worksheet (found in the RPW folder) to every member. </a:t>
            </a:r>
          </a:p>
          <a:p>
            <a:pPr rtl="0">
              <a:spcBef>
                <a:spcPts val="0"/>
              </a:spcBef>
              <a:spcAft>
                <a:spcPts val="0"/>
              </a:spcAft>
            </a:pPr>
            <a:br>
              <a:rPr lang="en-US" b="0" dirty="0">
                <a:effectLst/>
              </a:rPr>
            </a:br>
            <a:r>
              <a:rPr lang="en-US" sz="1800" b="0" i="1" u="none" strike="noStrike" dirty="0">
                <a:solidFill>
                  <a:srgbClr val="000000"/>
                </a:solidFill>
                <a:effectLst/>
                <a:latin typeface="Montserrat" panose="00000500000000000000" pitchFamily="2" charset="0"/>
              </a:rPr>
              <a:t>It is important to be able to share your experience as part of who you are. In the next RPW we will be discussing storytelling, but today we want to focus on your experiences in Delta Gamma and how that makes you who you are. So, if you are comfortable, please close your eyes. </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Fac Note: After each question below, allow time for a pause so that members can reflect and think of an answer.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When you think about your Delta Gamma experience, what major events stick out to you? How did these events make you feel? Why are these events/experiences that you remember? Did it happen at the beginning of your Delta Gamma experience or towards the time of you preparing to embark on the alumnae journey? Please open your eyes.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I am hoping each of you thought of several different experiences that defined your Delta Gamma experience. Members of EVC have passed out a map to each of you. On this map, you will complete each box with an experience or event that has been significant in your Delta Gamma journey. This activity helps you understand your Delta Gamma brand and the experiences that helped create </a:t>
            </a:r>
            <a:r>
              <a:rPr lang="en-US" sz="1800" b="0" i="1" u="none" strike="noStrike" dirty="0" err="1">
                <a:solidFill>
                  <a:srgbClr val="000000"/>
                </a:solidFill>
                <a:effectLst/>
                <a:latin typeface="Montserrat" panose="00000500000000000000" pitchFamily="2" charset="0"/>
              </a:rPr>
              <a:t>it.We</a:t>
            </a:r>
            <a:r>
              <a:rPr lang="en-US" sz="1800" b="0" i="1" u="none" strike="noStrike" dirty="0">
                <a:solidFill>
                  <a:srgbClr val="000000"/>
                </a:solidFill>
                <a:effectLst/>
                <a:latin typeface="Montserrat" panose="00000500000000000000" pitchFamily="2" charset="0"/>
              </a:rPr>
              <a:t> don’t want you to feel pressured to fill the whole thing out or write experiences you do not mean. This map is individual with no judgment. Some of you will have more experiences than others, so please fill out the squares with the experiences/events that defined your experience and feel free to add more squares if needed. Please take about 10 minutes to do so.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After you have filled out your map, place the emotions or actions you associate with that experience. How did that experience make you feel? Please take a few minutes to do this</a:t>
            </a:r>
            <a:r>
              <a:rPr lang="en-US" sz="1800" b="0" i="0" u="none" strike="noStrike" dirty="0">
                <a:solidFill>
                  <a:srgbClr val="000000"/>
                </a:solidFill>
                <a:effectLst/>
                <a:latin typeface="Montserrat" panose="00000500000000000000" pitchFamily="2" charset="0"/>
              </a:rPr>
              <a:t>.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When reflecting on our experience, we are able to see common trends and key words that summarize our experience. In your small groups and looking at your maps, what are some words that come to mind that help define your Delta Gamma experience? As a group, come up with five.</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Have each group share the five words that they came up with and write them down so the chapter can see. Circle ones that are the same.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As you can see, all of our experiences are different and are significant to each of us, but overall, we have trends that summarize our group experiences. These are words that our chapter is seen by and ones that resonate with each of us. </a:t>
            </a:r>
            <a:endParaRPr lang="en-US" sz="2800" b="0" dirty="0">
              <a:effectLst/>
            </a:endParaRPr>
          </a:p>
          <a:p>
            <a:br>
              <a:rPr lang="en-US" sz="2800" dirty="0"/>
            </a:br>
            <a:br>
              <a:rPr lang="en-US" dirty="0"/>
            </a:b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6</a:t>
            </a:fld>
            <a:endParaRPr lang="en-US"/>
          </a:p>
        </p:txBody>
      </p:sp>
    </p:spTree>
    <p:extLst>
      <p:ext uri="{BB962C8B-B14F-4D97-AF65-F5344CB8AC3E}">
        <p14:creationId xmlns:p14="http://schemas.microsoft.com/office/powerpoint/2010/main" val="3775198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Montserrat" panose="00000500000000000000" pitchFamily="2" charset="0"/>
              </a:rPr>
              <a:t>Choose Your Next Section–Either </a:t>
            </a:r>
            <a:r>
              <a:rPr lang="en-US" sz="1800" b="1" i="0" u="none" strike="noStrike" dirty="0">
                <a:solidFill>
                  <a:srgbClr val="000000"/>
                </a:solidFill>
                <a:effectLst/>
                <a:latin typeface="Montserrat" panose="00000500000000000000" pitchFamily="2" charset="0"/>
              </a:rPr>
              <a:t>Reflecting on your Chapter’s Brand </a:t>
            </a:r>
            <a:r>
              <a:rPr lang="en-US" sz="1800" b="0" i="0" u="sng" dirty="0">
                <a:solidFill>
                  <a:srgbClr val="000000"/>
                </a:solidFill>
                <a:effectLst/>
                <a:latin typeface="Montserrat" panose="00000500000000000000" pitchFamily="2" charset="0"/>
              </a:rPr>
              <a:t>OR </a:t>
            </a:r>
            <a:r>
              <a:rPr lang="en-US" sz="1800" b="1" i="0" u="none" strike="noStrike" dirty="0">
                <a:solidFill>
                  <a:srgbClr val="000000"/>
                </a:solidFill>
                <a:effectLst/>
                <a:latin typeface="Montserrat" panose="00000500000000000000" pitchFamily="2" charset="0"/>
              </a:rPr>
              <a:t>Describing Your Chapter and You. </a:t>
            </a:r>
            <a:r>
              <a:rPr lang="en-US" sz="1800" b="0" i="0" u="none" strike="noStrike" dirty="0">
                <a:solidFill>
                  <a:srgbClr val="000000"/>
                </a:solidFill>
                <a:effectLst/>
                <a:latin typeface="Montserrat" panose="00000500000000000000" pitchFamily="2" charset="0"/>
              </a:rPr>
              <a:t>Depending on which section EVC wants to cover, you can “hide” the slides of the activities you do not want to cover. To hide slides, left click the slides you do not want to show and select “hide slide”. Those slides will not show on the presentation. We recommend hiding this slide in your presentation as well. </a:t>
            </a: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7</a:t>
            </a:fld>
            <a:endParaRPr lang="en-US"/>
          </a:p>
        </p:txBody>
      </p:sp>
    </p:spTree>
    <p:extLst>
      <p:ext uri="{BB962C8B-B14F-4D97-AF65-F5344CB8AC3E}">
        <p14:creationId xmlns:p14="http://schemas.microsoft.com/office/powerpoint/2010/main" val="2840764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1133" marR="82601" indent="-6134" rtl="0">
              <a:spcBef>
                <a:spcPts val="0"/>
              </a:spcBef>
              <a:spcAft>
                <a:spcPts val="0"/>
              </a:spcAft>
            </a:pPr>
            <a:r>
              <a:rPr lang="en-US" sz="1800" b="0" i="0" u="none" strike="noStrike" dirty="0">
                <a:solidFill>
                  <a:srgbClr val="000000"/>
                </a:solidFill>
                <a:effectLst/>
                <a:latin typeface="Montserrat" panose="00000500000000000000" pitchFamily="2" charset="0"/>
              </a:rPr>
              <a:t>Ask each member to take some time to complete the Articulating Your Brand Worksheet (which can be found in the RPW folder). Share that this worksheet should be completed on their  own, not as a small group. </a:t>
            </a:r>
            <a:endParaRPr lang="en-US" b="0" dirty="0">
              <a:effectLst/>
            </a:endParaRPr>
          </a:p>
          <a:p>
            <a:pPr marL="71133" marR="60236" indent="-3340" rtl="0">
              <a:spcBef>
                <a:spcPts val="1381"/>
              </a:spcBef>
              <a:spcAft>
                <a:spcPts val="0"/>
              </a:spcAft>
            </a:pPr>
            <a:r>
              <a:rPr lang="en-US" sz="1800" b="0" i="0" u="none" strike="noStrike" dirty="0">
                <a:solidFill>
                  <a:srgbClr val="000000"/>
                </a:solidFill>
                <a:effectLst/>
                <a:latin typeface="Montserrat" panose="00000500000000000000" pitchFamily="2" charset="0"/>
              </a:rPr>
              <a:t>After seven to eight minutes, ask each member to briefly share within their small group which question they found easiest to answer and which question was the most difficult to answer. If time permits, ask a few small groups to share out what they discussed.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8</a:t>
            </a:fld>
            <a:endParaRPr lang="en-US"/>
          </a:p>
        </p:txBody>
      </p:sp>
    </p:spTree>
    <p:extLst>
      <p:ext uri="{BB962C8B-B14F-4D97-AF65-F5344CB8AC3E}">
        <p14:creationId xmlns:p14="http://schemas.microsoft.com/office/powerpoint/2010/main" val="361087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Montserrat" panose="00000500000000000000" pitchFamily="2" charset="0"/>
              </a:rPr>
              <a:t>When thinking about our brand and who we are, who our chapter is, we have to reflect. Reflection is important because it means we are understanding who we are, our values and skills, and it helps us accelerate our personal development. Individually, we want you to write down 20 words or short phrases that describe our chapter. You have 8-10 minutes.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Now this may have felt hard or vague. We did that intentionally. We wanted to make you deep dive into your chapter, your experiences, to find words that make you think of the chapter. Join your pre-assigned groups and take the next few minutes to share at three of the words you came up with. </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After groups look like they have wrapped up sharing, ask: </a:t>
            </a:r>
            <a:r>
              <a:rPr lang="en-US" sz="1800" b="0" i="1" u="none" strike="noStrike" dirty="0">
                <a:solidFill>
                  <a:srgbClr val="000000"/>
                </a:solidFill>
                <a:effectLst/>
                <a:latin typeface="Montserrat" panose="00000500000000000000" pitchFamily="2" charset="0"/>
              </a:rPr>
              <a:t>What words did you all come up with? Were there any words someone said you did not think of? Was there a word that stood out to your group and was repeated often? </a:t>
            </a:r>
            <a:r>
              <a:rPr lang="en-US" sz="1800" b="0" i="0" u="none" strike="noStrike" dirty="0">
                <a:solidFill>
                  <a:srgbClr val="000000"/>
                </a:solidFill>
                <a:effectLst/>
                <a:latin typeface="Montserrat" panose="00000500000000000000" pitchFamily="2" charset="0"/>
              </a:rPr>
              <a:t>Take 5 to 7 answers. </a:t>
            </a:r>
            <a:r>
              <a:rPr lang="en-US" sz="1800" b="0" i="1" u="none" strike="noStrike" dirty="0">
                <a:solidFill>
                  <a:srgbClr val="000000"/>
                </a:solidFill>
                <a:effectLst/>
                <a:latin typeface="Montserrat" panose="00000500000000000000" pitchFamily="2" charset="0"/>
              </a:rPr>
              <a:t>Why do you think we did this exercise? </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If not already mentioned: </a:t>
            </a:r>
            <a:r>
              <a:rPr lang="en-US" sz="1800" b="0" i="1" u="none" strike="noStrike" dirty="0">
                <a:solidFill>
                  <a:srgbClr val="000000"/>
                </a:solidFill>
                <a:effectLst/>
                <a:latin typeface="Montserrat" panose="00000500000000000000" pitchFamily="2" charset="0"/>
              </a:rPr>
              <a:t>This exercise shows the diverse opinions and views in our chapter. Based on our experiences, we all see our chapter in similar and different ways. Our chapter provides support, and an inviting environment for each of us to grow and strengthen our skills. Knowing how we and other members view our chapter can help us communicate better with PNMs about what they could potentially experience in our chapter.</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Now, we have to know about ourselves. Sometimes it can be hard to understand our value and skills and what we bring to the table. It is important to reflect and see who we are and our contributions. You are all members because Delta Gamma saw not only values but the positive impact you would and have made in our chapter and on our organization. While we won’t share these out loud, we want this to be something for you to look back on, your skills, and who you are. Take the time now to write down 20 words or phrases that describe yourself.</a:t>
            </a:r>
            <a:r>
              <a:rPr lang="en-US" sz="1800" b="0" i="0" u="none" strike="noStrike" dirty="0">
                <a:solidFill>
                  <a:srgbClr val="000000"/>
                </a:solidFill>
                <a:effectLst/>
                <a:latin typeface="Montserrat" panose="00000500000000000000" pitchFamily="2" charset="0"/>
              </a:rPr>
              <a:t> </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After a few minutes, ask: </a:t>
            </a:r>
            <a:r>
              <a:rPr lang="en-US" sz="1800" b="0" i="1" u="none" strike="noStrike" dirty="0">
                <a:solidFill>
                  <a:srgbClr val="000000"/>
                </a:solidFill>
                <a:effectLst/>
                <a:latin typeface="Montserrat" panose="00000500000000000000" pitchFamily="2" charset="0"/>
              </a:rPr>
              <a:t>Now, I want you to reflect on what the person next to you brings to the chapter? What skills do they have that make the chapter better? We are going to start with the group leader, who is going to turn to the person to their right, look them in the eye, and tell them the quality or skill that they love/that contributes to the chapter. And then go around the room until everyone has had the chance to share. </a:t>
            </a:r>
            <a:endParaRPr lang="en-US" sz="2800" b="0" dirty="0">
              <a:effectLst/>
            </a:endParaRPr>
          </a:p>
          <a:p>
            <a:br>
              <a:rPr lang="en-US" sz="2800" b="0" dirty="0">
                <a:effectLst/>
              </a:rPr>
            </a:br>
            <a:r>
              <a:rPr lang="en-US" sz="1800" b="0" i="0" u="none" strike="noStrike" dirty="0">
                <a:solidFill>
                  <a:srgbClr val="000000"/>
                </a:solidFill>
                <a:effectLst/>
                <a:latin typeface="Montserrat" panose="00000500000000000000" pitchFamily="2" charset="0"/>
              </a:rPr>
              <a:t>Once groups have finished, wrap this section up by saying: </a:t>
            </a:r>
            <a:r>
              <a:rPr lang="en-US" sz="1800" b="0" i="1" u="none" strike="noStrike" dirty="0">
                <a:solidFill>
                  <a:srgbClr val="000000"/>
                </a:solidFill>
                <a:effectLst/>
                <a:latin typeface="Montserrat" panose="00000500000000000000" pitchFamily="2" charset="0"/>
              </a:rPr>
              <a:t>Some of us may have similar skills, some may be unique to a certain member, but none are more important than the other. We are all individuals who make up an equal part of the whole. This chapter could not be the same without each of you and the energy, skills, and contributions you bring. You are all valued members. </a:t>
            </a: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9</a:t>
            </a:fld>
            <a:endParaRPr lang="en-US"/>
          </a:p>
        </p:txBody>
      </p:sp>
    </p:spTree>
    <p:extLst>
      <p:ext uri="{BB962C8B-B14F-4D97-AF65-F5344CB8AC3E}">
        <p14:creationId xmlns:p14="http://schemas.microsoft.com/office/powerpoint/2010/main" val="473570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Montserrat" panose="00000500000000000000" pitchFamily="2" charset="0"/>
              </a:rPr>
              <a:t>Social Media has become one of the biggest ways to market Delta Gamma to PNMs and show our brand. Today we are going to evaluate and focus on what our social media says about us and how it aligns to our values.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Let’s look at our chapter’s Instagram. In our groups, find at least 3 posts that align with one of our four values. </a:t>
            </a:r>
          </a:p>
          <a:p>
            <a:pPr marL="0" indent="0" rtl="0">
              <a:spcBef>
                <a:spcPts val="0"/>
              </a:spcBef>
              <a:spcAft>
                <a:spcPts val="0"/>
              </a:spcAft>
              <a:buFont typeface="+mj-lt"/>
              <a:buNone/>
            </a:pPr>
            <a:r>
              <a:rPr lang="en-US" sz="1800" b="0" i="1" u="none" strike="noStrike" dirty="0">
                <a:solidFill>
                  <a:srgbClr val="000000"/>
                </a:solidFill>
                <a:effectLst/>
                <a:latin typeface="Montserrat" panose="00000500000000000000" pitchFamily="2" charset="0"/>
              </a:rPr>
              <a:t>1. </a:t>
            </a:r>
            <a:r>
              <a:rPr lang="en-US" sz="1800" b="0" i="0" u="none" strike="noStrike" dirty="0">
                <a:solidFill>
                  <a:srgbClr val="000000"/>
                </a:solidFill>
                <a:effectLst/>
                <a:latin typeface="Montserrat" panose="00000500000000000000" pitchFamily="2" charset="0"/>
              </a:rPr>
              <a:t>High Ideals of Friendship</a:t>
            </a:r>
          </a:p>
          <a:p>
            <a:pPr marL="0" indent="0">
              <a:buFont typeface="+mj-lt"/>
              <a:buNone/>
            </a:pPr>
            <a:r>
              <a:rPr lang="en-US" sz="1800" b="0" i="0" u="none" strike="noStrike" dirty="0">
                <a:solidFill>
                  <a:srgbClr val="000000"/>
                </a:solidFill>
                <a:effectLst/>
                <a:latin typeface="Montserrat" panose="00000500000000000000" pitchFamily="2" charset="0"/>
              </a:rPr>
              <a:t>2. Educational and Cultural Interests</a:t>
            </a:r>
          </a:p>
          <a:p>
            <a:pPr marL="0" indent="0">
              <a:buFont typeface="+mj-lt"/>
              <a:buNone/>
            </a:pPr>
            <a:r>
              <a:rPr lang="en-US" sz="1800" b="0" i="0" u="none" strike="noStrike" dirty="0">
                <a:solidFill>
                  <a:srgbClr val="000000"/>
                </a:solidFill>
                <a:effectLst/>
                <a:latin typeface="Montserrat" panose="00000500000000000000" pitchFamily="2" charset="0"/>
              </a:rPr>
              <a:t>3. Social Responsibility </a:t>
            </a:r>
          </a:p>
          <a:p>
            <a:pPr marL="0" indent="0">
              <a:buFont typeface="+mj-lt"/>
              <a:buNone/>
            </a:pPr>
            <a:r>
              <a:rPr lang="en-US" sz="1800" b="0" i="0" u="none" strike="noStrike" dirty="0">
                <a:solidFill>
                  <a:srgbClr val="000000"/>
                </a:solidFill>
                <a:effectLst/>
                <a:latin typeface="Montserrat" panose="00000500000000000000" pitchFamily="2" charset="0"/>
              </a:rPr>
              <a:t>4. Qualities of Character </a:t>
            </a:r>
          </a:p>
          <a:p>
            <a:pPr marL="0" indent="0">
              <a:buFont typeface="+mj-lt"/>
              <a:buNone/>
            </a:pPr>
            <a:endParaRPr lang="en-US" sz="1800" b="0" i="0" u="none" strike="noStrike" dirty="0">
              <a:solidFill>
                <a:srgbClr val="000000"/>
              </a:solidFill>
              <a:effectLst/>
              <a:latin typeface="Montserrat" panose="00000500000000000000" pitchFamily="2" charset="0"/>
            </a:endParaRPr>
          </a:p>
          <a:p>
            <a:pPr rtl="0">
              <a:spcBef>
                <a:spcPts val="0"/>
              </a:spcBef>
              <a:spcAft>
                <a:spcPts val="0"/>
              </a:spcAft>
            </a:pPr>
            <a:r>
              <a:rPr lang="en-US" sz="1800" b="0" i="0" u="none" strike="noStrike" dirty="0">
                <a:solidFill>
                  <a:srgbClr val="000000"/>
                </a:solidFill>
                <a:effectLst/>
                <a:latin typeface="Montserrat" panose="00000500000000000000" pitchFamily="2" charset="0"/>
              </a:rPr>
              <a:t>After each group has found them, ask each group to share one of the posts that align with our values. Fac Note: You can pull up Instagram on your laptop so the whole chapter can see each post. </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Ask the chapter to hold up their hand with the number of the value they saw represented the most.  (ex. One finger for high ideals of friendship or four fingers for qualities of character). Ask the chapter to hold up their hand with the number of the value they saw represented the least.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How can we show a wide range of our values on our DG and personal social media?</a:t>
            </a:r>
            <a:r>
              <a:rPr lang="en-US" sz="1800" b="0" i="0" u="none" strike="noStrike" dirty="0">
                <a:solidFill>
                  <a:srgbClr val="000000"/>
                </a:solidFill>
                <a:effectLst/>
                <a:latin typeface="Montserrat" panose="00000500000000000000" pitchFamily="2" charset="0"/>
              </a:rPr>
              <a:t> Allow 2-4 responses. If not mentioned, </a:t>
            </a:r>
            <a:r>
              <a:rPr lang="en-US" sz="1800" b="0" i="1" u="none" strike="noStrike" dirty="0">
                <a:solidFill>
                  <a:srgbClr val="000000"/>
                </a:solidFill>
                <a:effectLst/>
                <a:latin typeface="Montserrat" panose="00000500000000000000" pitchFamily="2" charset="0"/>
              </a:rPr>
              <a:t>we can add more photos to our Photo Circle/Google drive that represent these values!</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Optional Attendance: </a:t>
            </a:r>
            <a:r>
              <a:rPr lang="en-US" sz="1800" b="0" i="1" u="none" strike="noStrike" dirty="0">
                <a:solidFill>
                  <a:srgbClr val="000000"/>
                </a:solidFill>
                <a:effectLst/>
                <a:latin typeface="Montserrat" panose="00000500000000000000" pitchFamily="2" charset="0"/>
              </a:rPr>
              <a:t>Take 5 minutes and upload a photo that represents one of our values. Please in the comment of the upload, put your name and the value you are presenting.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Where can we get inspiration for our social media? We are going to pick another Delta Gamma chapter, a chapter whose social media we really like. </a:t>
            </a:r>
            <a:r>
              <a:rPr lang="en-US" sz="1800" b="0" i="0" u="none" strike="noStrike" dirty="0">
                <a:solidFill>
                  <a:srgbClr val="000000"/>
                </a:solidFill>
                <a:effectLst/>
                <a:latin typeface="Montserrat" panose="00000500000000000000" pitchFamily="2" charset="0"/>
              </a:rPr>
              <a:t>Fac Note: You can select a chapter or ask your chapter for suggestions. </a:t>
            </a:r>
            <a:endParaRPr lang="en-US" sz="2800" b="0" dirty="0">
              <a:effectLst/>
            </a:endParaRPr>
          </a:p>
          <a:p>
            <a:pPr rtl="0">
              <a:spcBef>
                <a:spcPts val="0"/>
              </a:spcBef>
              <a:spcAft>
                <a:spcPts val="0"/>
              </a:spcAft>
            </a:pPr>
            <a:br>
              <a:rPr lang="en-US" sz="2800" b="0" dirty="0">
                <a:effectLst/>
              </a:rPr>
            </a:br>
            <a:r>
              <a:rPr lang="en-US" sz="1800" b="0" i="0" u="none" strike="noStrike" dirty="0">
                <a:solidFill>
                  <a:srgbClr val="000000"/>
                </a:solidFill>
                <a:effectLst/>
                <a:latin typeface="Montserrat" panose="00000500000000000000" pitchFamily="2" charset="0"/>
              </a:rPr>
              <a:t>Pull up their social media and display it on a shared screen or ask members to pull it up on their phones. Ask members to say why they like their social media. What values are they seeing represented? Allow for 2 to 4 answers. </a:t>
            </a:r>
            <a:endParaRPr lang="en-US" sz="2800" b="0" dirty="0">
              <a:effectLst/>
            </a:endParaRPr>
          </a:p>
          <a:p>
            <a:pPr rtl="0">
              <a:spcBef>
                <a:spcPts val="0"/>
              </a:spcBef>
              <a:spcAft>
                <a:spcPts val="0"/>
              </a:spcAft>
            </a:pPr>
            <a:r>
              <a:rPr lang="en-US" sz="1800" b="0" i="0" u="none" strike="noStrike" dirty="0">
                <a:solidFill>
                  <a:srgbClr val="000000"/>
                </a:solidFill>
                <a:effectLst/>
                <a:latin typeface="Montserrat" panose="00000500000000000000" pitchFamily="2" charset="0"/>
              </a:rPr>
              <a:t>Fac Note: We are not trying to copy another chapter, we are learning how other chapters represent their own chapter values. </a:t>
            </a:r>
            <a:endParaRPr lang="en-US" sz="2800" b="0" dirty="0">
              <a:effectLst/>
            </a:endParaRPr>
          </a:p>
          <a:p>
            <a:pPr rtl="0">
              <a:spcBef>
                <a:spcPts val="0"/>
              </a:spcBef>
              <a:spcAft>
                <a:spcPts val="0"/>
              </a:spcAft>
            </a:pPr>
            <a:br>
              <a:rPr lang="en-US" sz="2800" b="0" dirty="0">
                <a:effectLst/>
              </a:rPr>
            </a:br>
            <a:r>
              <a:rPr lang="en-US" sz="1800" b="0" i="1" u="none" strike="noStrike" dirty="0">
                <a:solidFill>
                  <a:srgbClr val="000000"/>
                </a:solidFill>
                <a:effectLst/>
                <a:latin typeface="Montserrat" panose="00000500000000000000" pitchFamily="2" charset="0"/>
              </a:rPr>
              <a:t>It is clear this DG chapter is confident in who they are and represent their chapter values well. We have seen how our social media represents Delta Gamma values, but how does it represent our own values? What can we do to show our true authentic sisterhood and chapter values on our social media?</a:t>
            </a:r>
            <a:r>
              <a:rPr lang="en-US" sz="1800" b="0" i="0" u="none" strike="noStrike" dirty="0">
                <a:solidFill>
                  <a:srgbClr val="000000"/>
                </a:solidFill>
                <a:effectLst/>
                <a:latin typeface="Montserrat" panose="00000500000000000000" pitchFamily="2" charset="0"/>
              </a:rPr>
              <a:t> Ask 3-4 participants to answer. Thank participants for sharing. </a:t>
            </a:r>
            <a:br>
              <a:rPr lang="en-US" sz="2800" dirty="0"/>
            </a:br>
            <a:endParaRPr lang="en-US" dirty="0"/>
          </a:p>
        </p:txBody>
      </p:sp>
      <p:sp>
        <p:nvSpPr>
          <p:cNvPr id="4" name="Slide Number Placeholder 3"/>
          <p:cNvSpPr>
            <a:spLocks noGrp="1"/>
          </p:cNvSpPr>
          <p:nvPr>
            <p:ph type="sldNum" sz="quarter" idx="5"/>
          </p:nvPr>
        </p:nvSpPr>
        <p:spPr/>
        <p:txBody>
          <a:bodyPr/>
          <a:lstStyle/>
          <a:p>
            <a:fld id="{4516BA43-805D-4A01-8DF4-68391595125C}" type="slidenum">
              <a:rPr lang="en-US" smtClean="0"/>
              <a:t>10</a:t>
            </a:fld>
            <a:endParaRPr lang="en-US"/>
          </a:p>
        </p:txBody>
      </p:sp>
    </p:spTree>
    <p:extLst>
      <p:ext uri="{BB962C8B-B14F-4D97-AF65-F5344CB8AC3E}">
        <p14:creationId xmlns:p14="http://schemas.microsoft.com/office/powerpoint/2010/main" val="35227063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player.vimeo.com/video/430502244?app_id=122963"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762000" y="1143000"/>
            <a:ext cx="2133600" cy="1282402"/>
          </a:xfrm>
          <a:prstGeom prst="rect">
            <a:avLst/>
          </a:prstGeom>
        </p:spPr>
        <p:txBody>
          <a:bodyPr wrap="square" lIns="91440" tIns="45720" rIns="91440" bIns="45720" anchor="t">
            <a:spAutoFit/>
          </a:bodyPr>
          <a:lstStyle/>
          <a:p>
            <a:pPr algn="ctr">
              <a:spcAft>
                <a:spcPts val="600"/>
              </a:spcAft>
            </a:pPr>
            <a:r>
              <a:rPr lang="en-US" sz="700" b="1" i="0" dirty="0">
                <a:solidFill>
                  <a:schemeClr val="bg1"/>
                </a:solidFill>
                <a:effectLst/>
                <a:latin typeface="Arial" panose="020B0604020202020204" pitchFamily="34" charset="0"/>
                <a:cs typeface="Arial" panose="020B0604020202020204" pitchFamily="34" charset="0"/>
              </a:rPr>
              <a:t>Li</a:t>
            </a:r>
            <a:r>
              <a:rPr lang="en-US" sz="700" b="1" dirty="0">
                <a:solidFill>
                  <a:schemeClr val="bg1"/>
                </a:solidFill>
                <a:latin typeface="Arial" panose="020B0604020202020204" pitchFamily="34" charset="0"/>
                <a:cs typeface="Arial" panose="020B0604020202020204" pitchFamily="34" charset="0"/>
              </a:rPr>
              <a:t>ving Your Brand</a:t>
            </a:r>
            <a:endParaRPr lang="en-US" sz="2000" b="1" i="0" dirty="0">
              <a:solidFill>
                <a:srgbClr val="F1B9C0"/>
              </a:solidFill>
              <a:effectLst/>
              <a:latin typeface="Arial" panose="020B0604020202020204" pitchFamily="34" charset="0"/>
              <a:cs typeface="Arial" panose="020B0604020202020204" pitchFamily="34" charset="0"/>
            </a:endParaRPr>
          </a:p>
          <a:p>
            <a:pPr algn="ctr">
              <a:spcAft>
                <a:spcPts val="400"/>
              </a:spcAft>
            </a:pPr>
            <a:r>
              <a:rPr lang="en-US" sz="2000" b="1" dirty="0">
                <a:solidFill>
                  <a:srgbClr val="F1B9C0"/>
                </a:solidFill>
                <a:latin typeface="Georgia" panose="02040502050405020303" pitchFamily="18" charset="0"/>
              </a:rPr>
              <a:t>RPW #3</a:t>
            </a:r>
            <a:endParaRPr lang="en-US" sz="2000" b="1" i="0" dirty="0">
              <a:solidFill>
                <a:srgbClr val="F1B9C0"/>
              </a:solidFill>
              <a:effectLst/>
              <a:latin typeface="Georgia" panose="02040502050405020303" pitchFamily="18" charset="0"/>
            </a:endParaRPr>
          </a:p>
          <a:p>
            <a:pPr algn="ctr">
              <a:spcAft>
                <a:spcPts val="600"/>
              </a:spcAft>
            </a:pPr>
            <a:r>
              <a:rPr lang="en-US" sz="800" spc="20" dirty="0">
                <a:solidFill>
                  <a:schemeClr val="bg1"/>
                </a:solidFill>
                <a:highlight>
                  <a:srgbClr val="C0C0C0"/>
                </a:highlight>
                <a:latin typeface="Arial"/>
                <a:cs typeface="Arial"/>
              </a:rPr>
              <a:t>Chapter-School</a:t>
            </a:r>
          </a:p>
          <a:p>
            <a:pPr algn="ctr">
              <a:spcAft>
                <a:spcPts val="600"/>
              </a:spcAft>
            </a:pPr>
            <a:endParaRPr lang="en-US" sz="800" dirty="0">
              <a:solidFill>
                <a:schemeClr val="bg1"/>
              </a:solidFill>
              <a:latin typeface="Montserrat" pitchFamily="2" charset="77"/>
            </a:endParaRPr>
          </a:p>
          <a:p>
            <a:pPr algn="ctr">
              <a:spcAft>
                <a:spcPts val="600"/>
              </a:spcAft>
            </a:pPr>
            <a:endParaRPr lang="en-US" sz="1600" b="1" i="0" dirty="0">
              <a:solidFill>
                <a:srgbClr val="DC948A"/>
              </a:solidFill>
              <a:effectLst/>
              <a:latin typeface="Tropiline Black" pitchFamily="2" charset="0"/>
            </a:endParaRPr>
          </a:p>
        </p:txBody>
      </p:sp>
      <p:pic>
        <p:nvPicPr>
          <p:cNvPr id="14" name="Picture 13" descr="A close up of a logo&#10;&#10;Description automatically generated">
            <a:extLst>
              <a:ext uri="{FF2B5EF4-FFF2-40B4-BE49-F238E27FC236}">
                <a16:creationId xmlns:a16="http://schemas.microsoft.com/office/drawing/2014/main" id="{76B120FD-CD0C-CE41-83A3-C1DE76D9F4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0" y="381000"/>
            <a:ext cx="304800" cy="414779"/>
          </a:xfrm>
          <a:prstGeom prst="rect">
            <a:avLst/>
          </a:prstGeom>
        </p:spPr>
      </p:pic>
    </p:spTree>
    <p:extLst>
      <p:ext uri="{BB962C8B-B14F-4D97-AF65-F5344CB8AC3E}">
        <p14:creationId xmlns:p14="http://schemas.microsoft.com/office/powerpoint/2010/main" val="343828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14058" y="304800"/>
            <a:ext cx="2059714" cy="2251899"/>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Social Media Marketing</a:t>
            </a:r>
            <a:r>
              <a:rPr lang="en-US" sz="1400" b="1" i="0" dirty="0">
                <a:solidFill>
                  <a:srgbClr val="DC948A"/>
                </a:solidFill>
                <a:effectLst/>
                <a:latin typeface="Georgia" panose="02040502050405020303" pitchFamily="18" charset="0"/>
              </a:rPr>
              <a:t> </a:t>
            </a:r>
          </a:p>
          <a:p>
            <a:pPr>
              <a:spcAft>
                <a:spcPts val="200"/>
              </a:spcAft>
            </a:pPr>
            <a:r>
              <a:rPr lang="en-US" sz="800" dirty="0">
                <a:solidFill>
                  <a:srgbClr val="002060"/>
                </a:solidFill>
                <a:latin typeface="Arial"/>
                <a:cs typeface="Arial"/>
              </a:rPr>
              <a:t>We will be using Instagram for this activity.</a:t>
            </a:r>
            <a:endParaRPr lang="en-US" sz="800" dirty="0">
              <a:solidFill>
                <a:srgbClr val="002060"/>
              </a:solidFill>
              <a:effectLst/>
              <a:latin typeface="Arial"/>
              <a:cs typeface="Arial"/>
            </a:endParaRPr>
          </a:p>
          <a:p>
            <a:pPr>
              <a:spcAft>
                <a:spcPts val="200"/>
              </a:spcAft>
            </a:pPr>
            <a:endParaRPr lang="en-US" sz="700" b="1" dirty="0">
              <a:solidFill>
                <a:srgbClr val="002060"/>
              </a:solidFill>
              <a:latin typeface="Arial"/>
              <a:cs typeface="Arial"/>
            </a:endParaRPr>
          </a:p>
          <a:p>
            <a:pPr>
              <a:spcAft>
                <a:spcPts val="200"/>
              </a:spcAft>
            </a:pPr>
            <a:r>
              <a:rPr lang="en-US" sz="800" b="1" dirty="0">
                <a:solidFill>
                  <a:srgbClr val="002060"/>
                </a:solidFill>
                <a:latin typeface="Arial"/>
                <a:cs typeface="Arial"/>
              </a:rPr>
              <a:t>Delta Gamma Values </a:t>
            </a:r>
          </a:p>
          <a:p>
            <a:pPr marL="228600" indent="-228600">
              <a:spcAft>
                <a:spcPts val="200"/>
              </a:spcAft>
              <a:buAutoNum type="arabicPeriod"/>
            </a:pPr>
            <a:r>
              <a:rPr lang="en-US" sz="800" i="0" dirty="0">
                <a:solidFill>
                  <a:srgbClr val="002060"/>
                </a:solidFill>
                <a:effectLst/>
                <a:latin typeface="Arial"/>
                <a:cs typeface="Arial"/>
              </a:rPr>
              <a:t>High Ideals of Friendship</a:t>
            </a:r>
            <a:endParaRPr lang="en-US" sz="800" dirty="0">
              <a:solidFill>
                <a:srgbClr val="002060"/>
              </a:solidFill>
              <a:latin typeface="Arial"/>
              <a:cs typeface="Arial"/>
            </a:endParaRPr>
          </a:p>
          <a:p>
            <a:pPr marL="228600" indent="-228600">
              <a:spcAft>
                <a:spcPts val="200"/>
              </a:spcAft>
              <a:buAutoNum type="arabicPeriod"/>
            </a:pPr>
            <a:r>
              <a:rPr lang="en-US" sz="800" i="0" dirty="0">
                <a:solidFill>
                  <a:srgbClr val="002060"/>
                </a:solidFill>
                <a:effectLst/>
                <a:latin typeface="Arial"/>
                <a:cs typeface="Arial"/>
              </a:rPr>
              <a:t>Educational and Cultu</a:t>
            </a:r>
            <a:r>
              <a:rPr lang="en-US" sz="800" dirty="0">
                <a:solidFill>
                  <a:srgbClr val="002060"/>
                </a:solidFill>
                <a:latin typeface="Arial"/>
                <a:cs typeface="Arial"/>
              </a:rPr>
              <a:t>ral Interests </a:t>
            </a:r>
          </a:p>
          <a:p>
            <a:pPr marL="228600" indent="-228600">
              <a:spcAft>
                <a:spcPts val="200"/>
              </a:spcAft>
              <a:buAutoNum type="arabicPeriod"/>
            </a:pPr>
            <a:r>
              <a:rPr lang="en-US" sz="800" i="0" dirty="0">
                <a:solidFill>
                  <a:srgbClr val="002060"/>
                </a:solidFill>
                <a:effectLst/>
                <a:latin typeface="Arial"/>
                <a:cs typeface="Arial"/>
              </a:rPr>
              <a:t>Social Responsibility</a:t>
            </a:r>
          </a:p>
          <a:p>
            <a:pPr marL="228600" indent="-228600">
              <a:spcAft>
                <a:spcPts val="200"/>
              </a:spcAft>
              <a:buAutoNum type="arabicPeriod"/>
            </a:pPr>
            <a:r>
              <a:rPr lang="en-US" sz="800" dirty="0">
                <a:solidFill>
                  <a:srgbClr val="002060"/>
                </a:solidFill>
                <a:latin typeface="Arial"/>
                <a:cs typeface="Arial"/>
              </a:rPr>
              <a:t>Qualities of Character</a:t>
            </a:r>
          </a:p>
          <a:p>
            <a:pPr marL="228600" indent="-228600">
              <a:spcAft>
                <a:spcPts val="200"/>
              </a:spcAft>
              <a:buAutoNum type="arabicPeriod"/>
            </a:pPr>
            <a:endParaRPr lang="en-US" sz="700" i="0" dirty="0">
              <a:solidFill>
                <a:srgbClr val="002060"/>
              </a:solidFill>
              <a:effectLst/>
              <a:latin typeface="Arial"/>
              <a:cs typeface="Arial"/>
            </a:endParaRPr>
          </a:p>
          <a:p>
            <a:pPr>
              <a:spcAft>
                <a:spcPts val="200"/>
              </a:spcAft>
            </a:pPr>
            <a:r>
              <a:rPr lang="en-US" sz="800" i="0" dirty="0">
                <a:solidFill>
                  <a:srgbClr val="002060"/>
                </a:solidFill>
                <a:effectLst/>
                <a:latin typeface="Arial"/>
                <a:cs typeface="Arial"/>
              </a:rPr>
              <a:t>What can we do to show our true </a:t>
            </a:r>
            <a:r>
              <a:rPr lang="en-US" sz="800" dirty="0">
                <a:solidFill>
                  <a:srgbClr val="002060"/>
                </a:solidFill>
                <a:latin typeface="Arial"/>
                <a:cs typeface="Arial"/>
              </a:rPr>
              <a:t>authentic sisterhood</a:t>
            </a:r>
            <a:r>
              <a:rPr lang="en-US" sz="800" i="0" dirty="0">
                <a:solidFill>
                  <a:srgbClr val="002060"/>
                </a:solidFill>
                <a:effectLst/>
                <a:latin typeface="Arial"/>
                <a:cs typeface="Arial"/>
              </a:rPr>
              <a:t> and chapter values on our social media?</a:t>
            </a: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11" name="Picture 10" descr="A group of women posing for a picture&#10;&#10;Description automatically generated">
            <a:extLst>
              <a:ext uri="{FF2B5EF4-FFF2-40B4-BE49-F238E27FC236}">
                <a16:creationId xmlns:a16="http://schemas.microsoft.com/office/drawing/2014/main" id="{A5CB46B8-AA51-E5F9-AECB-EFF06FC8C9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6269" y="304800"/>
            <a:ext cx="1145665" cy="1430658"/>
          </a:xfrm>
          <a:prstGeom prst="rect">
            <a:avLst/>
          </a:prstGeom>
        </p:spPr>
      </p:pic>
    </p:spTree>
    <p:extLst>
      <p:ext uri="{BB962C8B-B14F-4D97-AF65-F5344CB8AC3E}">
        <p14:creationId xmlns:p14="http://schemas.microsoft.com/office/powerpoint/2010/main" val="590161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71329" y="344681"/>
            <a:ext cx="2209800" cy="815608"/>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Living Your Brand</a:t>
            </a:r>
            <a:r>
              <a:rPr lang="en-US" sz="1400" b="1" i="0" dirty="0">
                <a:solidFill>
                  <a:srgbClr val="DC948A"/>
                </a:solidFill>
                <a:effectLst/>
                <a:latin typeface="Georgia"/>
              </a:rPr>
              <a:t> </a:t>
            </a:r>
          </a:p>
          <a:p>
            <a:pPr>
              <a:buFont typeface="Wingdings" pitchFamily="2" charset="2"/>
            </a:pPr>
            <a:endParaRPr lang="en-US" sz="1200" i="0" dirty="0">
              <a:solidFill>
                <a:srgbClr val="00205B"/>
              </a:solidFill>
              <a:effectLst/>
              <a:latin typeface="Arial" panose="020B0604020202020204" pitchFamily="34" charset="0"/>
              <a:cs typeface="Arial" panose="020B0604020202020204" pitchFamily="34" charset="0"/>
            </a:endParaRPr>
          </a:p>
          <a:p>
            <a:pPr marL="0" indent="0">
              <a:lnSpc>
                <a:spcPct val="100000"/>
              </a:lnSpc>
              <a:buFont typeface="Wingdings" pitchFamily="2" charset="2"/>
              <a:buNone/>
            </a:pPr>
            <a:r>
              <a:rPr lang="en-US" sz="800" dirty="0">
                <a:latin typeface="Arial"/>
                <a:cs typeface="Arial"/>
              </a:rPr>
              <a:t>Can anyone think of a real-life example of how advertising cannot overcome behavior?</a:t>
            </a:r>
            <a:endParaRPr lang="en-US" sz="800" dirty="0">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Two women standing in front of doors&#10;&#10;Description automatically generated">
            <a:extLst>
              <a:ext uri="{FF2B5EF4-FFF2-40B4-BE49-F238E27FC236}">
                <a16:creationId xmlns:a16="http://schemas.microsoft.com/office/drawing/2014/main" id="{024514C0-1DFE-A329-5637-82AEF119E0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13000" y="304800"/>
            <a:ext cx="914400" cy="1143279"/>
          </a:xfrm>
          <a:prstGeom prst="rect">
            <a:avLst/>
          </a:prstGeom>
        </p:spPr>
      </p:pic>
    </p:spTree>
    <p:extLst>
      <p:ext uri="{BB962C8B-B14F-4D97-AF65-F5344CB8AC3E}">
        <p14:creationId xmlns:p14="http://schemas.microsoft.com/office/powerpoint/2010/main" val="3297072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71329" y="341832"/>
            <a:ext cx="2209800" cy="1379865"/>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Living Your Brand</a:t>
            </a:r>
            <a:r>
              <a:rPr lang="en-US" sz="1400" b="1" i="0" dirty="0">
                <a:solidFill>
                  <a:srgbClr val="DC948A"/>
                </a:solidFill>
                <a:effectLst/>
                <a:latin typeface="Georgia" panose="02040502050405020303" pitchFamily="18" charset="0"/>
              </a:rPr>
              <a:t> </a:t>
            </a:r>
          </a:p>
          <a:p>
            <a:pPr>
              <a:spcAft>
                <a:spcPts val="200"/>
              </a:spcAft>
            </a:pPr>
            <a:r>
              <a:rPr lang="en-US" sz="800" dirty="0">
                <a:solidFill>
                  <a:srgbClr val="002060"/>
                </a:solidFill>
                <a:latin typeface="Arial"/>
                <a:cs typeface="Arial"/>
              </a:rPr>
              <a:t>This activity uses the Living Your Brand Worksheet.</a:t>
            </a:r>
            <a:endParaRPr lang="en-US" sz="1200" dirty="0">
              <a:solidFill>
                <a:srgbClr val="002060"/>
              </a:solidFill>
              <a:effectLst/>
              <a:latin typeface="Arial"/>
              <a:cs typeface="Arial"/>
            </a:endParaRPr>
          </a:p>
          <a:p>
            <a:pPr marL="0" indent="0">
              <a:lnSpc>
                <a:spcPct val="100000"/>
              </a:lnSpc>
              <a:buFont typeface="Wingdings" pitchFamily="2" charset="2"/>
              <a:buNone/>
            </a:pPr>
            <a:endParaRPr lang="en-US" sz="700" dirty="0">
              <a:latin typeface="Arial" panose="020B0604020202020204" pitchFamily="34" charset="0"/>
              <a:cs typeface="Arial" panose="020B0604020202020204" pitchFamily="34" charset="0"/>
            </a:endParaRPr>
          </a:p>
          <a:p>
            <a:r>
              <a:rPr lang="en-US" sz="800" dirty="0">
                <a:latin typeface="Arial"/>
                <a:cs typeface="Arial"/>
              </a:rPr>
              <a:t>What types of things influence how</a:t>
            </a:r>
            <a:br>
              <a:rPr lang="en-US" sz="800" dirty="0">
                <a:latin typeface="Arial"/>
                <a:cs typeface="Arial"/>
              </a:rPr>
            </a:br>
            <a:r>
              <a:rPr lang="en-US" sz="800" dirty="0">
                <a:latin typeface="Arial"/>
                <a:cs typeface="Arial"/>
              </a:rPr>
              <a:t>others view our brand?</a:t>
            </a:r>
          </a:p>
          <a:p>
            <a:pPr marL="0" indent="0">
              <a:lnSpc>
                <a:spcPct val="100000"/>
              </a:lnSpc>
              <a:buFont typeface="Wingdings" pitchFamily="2" charset="2"/>
              <a:buNone/>
            </a:pPr>
            <a:endParaRPr lang="en-US" sz="800" dirty="0">
              <a:effectLst/>
              <a:latin typeface="Arial" panose="020B0604020202020204" pitchFamily="34" charset="0"/>
              <a:cs typeface="Arial" panose="020B0604020202020204" pitchFamily="34" charset="0"/>
            </a:endParaRPr>
          </a:p>
          <a:p>
            <a:r>
              <a:rPr lang="en-US" sz="800" b="1" dirty="0">
                <a:latin typeface="Arial"/>
                <a:cs typeface="Arial"/>
              </a:rPr>
              <a:t>Please complete the Living Your</a:t>
            </a:r>
            <a:br>
              <a:rPr lang="en-US" sz="800" b="1" dirty="0">
                <a:latin typeface="Arial"/>
                <a:cs typeface="Arial"/>
              </a:rPr>
            </a:br>
            <a:r>
              <a:rPr lang="en-US" sz="800" b="1" dirty="0">
                <a:latin typeface="Arial"/>
                <a:cs typeface="Arial"/>
              </a:rPr>
              <a:t>Brand Worksheet.</a:t>
            </a:r>
            <a:endParaRPr lang="en-US" sz="800" b="1" dirty="0">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standing in water&#10;&#10;Description automatically generated">
            <a:extLst>
              <a:ext uri="{FF2B5EF4-FFF2-40B4-BE49-F238E27FC236}">
                <a16:creationId xmlns:a16="http://schemas.microsoft.com/office/drawing/2014/main" id="{72FD6BDE-5A66-8D0E-BE63-A426ADBAE2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438993"/>
            <a:ext cx="975360" cy="1219200"/>
          </a:xfrm>
          <a:prstGeom prst="rect">
            <a:avLst/>
          </a:prstGeom>
        </p:spPr>
      </p:pic>
    </p:spTree>
    <p:extLst>
      <p:ext uri="{BB962C8B-B14F-4D97-AF65-F5344CB8AC3E}">
        <p14:creationId xmlns:p14="http://schemas.microsoft.com/office/powerpoint/2010/main" val="29579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91269" y="310497"/>
            <a:ext cx="2209800" cy="2118529"/>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Moving Forward </a:t>
            </a:r>
            <a:r>
              <a:rPr lang="en-US" sz="1400" b="1" i="0" dirty="0">
                <a:solidFill>
                  <a:srgbClr val="DC948A"/>
                </a:solidFill>
                <a:effectLst/>
                <a:latin typeface="Georgia" panose="02040502050405020303" pitchFamily="18" charset="0"/>
              </a:rPr>
              <a:t> </a:t>
            </a:r>
          </a:p>
          <a:p>
            <a:pPr>
              <a:spcAft>
                <a:spcPts val="200"/>
              </a:spcAft>
            </a:pPr>
            <a:r>
              <a:rPr lang="en-US" sz="800" b="1" dirty="0">
                <a:solidFill>
                  <a:srgbClr val="002060"/>
                </a:solidFill>
                <a:latin typeface="Arial"/>
                <a:cs typeface="Arial"/>
              </a:rPr>
              <a:t>Reflection</a:t>
            </a:r>
            <a:endParaRPr lang="en-US" sz="1200" b="1" dirty="0">
              <a:solidFill>
                <a:srgbClr val="002060"/>
              </a:solidFill>
              <a:effectLst/>
              <a:latin typeface="Arial"/>
              <a:cs typeface="Arial"/>
            </a:endParaRPr>
          </a:p>
          <a:p>
            <a:pPr marL="0" indent="0">
              <a:lnSpc>
                <a:spcPct val="100000"/>
              </a:lnSpc>
              <a:buFont typeface="Wingdings" pitchFamily="2" charset="2"/>
              <a:buNone/>
            </a:pPr>
            <a:endParaRPr lang="en-US" sz="7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800" dirty="0">
                <a:latin typeface="Arial"/>
                <a:cs typeface="Arial"/>
              </a:rPr>
              <a:t>Why is it important to try to reduce the number of items in the “does not exemplify” column?</a:t>
            </a:r>
          </a:p>
          <a:p>
            <a:pPr marL="171450" indent="-171450">
              <a:buFont typeface="Arial" panose="020B0604020202020204" pitchFamily="34" charset="0"/>
              <a:buChar char="•"/>
            </a:pPr>
            <a:endParaRPr lang="en-US" sz="800" dirty="0">
              <a:latin typeface="Arial"/>
              <a:cs typeface="Arial"/>
            </a:endParaRPr>
          </a:p>
          <a:p>
            <a:pPr marL="171450" indent="-171450">
              <a:buFont typeface="Arial" panose="020B0604020202020204" pitchFamily="34" charset="0"/>
              <a:buChar char="•"/>
            </a:pPr>
            <a:r>
              <a:rPr lang="en-US" sz="800" dirty="0">
                <a:latin typeface="Arial"/>
                <a:cs typeface="Arial"/>
              </a:rPr>
              <a:t>What can we as a chapter start doing today ensure we are living our brand to the best of our ability?</a:t>
            </a:r>
          </a:p>
          <a:p>
            <a:pPr marL="171450" indent="-171450">
              <a:buFont typeface="Arial" panose="020B0604020202020204" pitchFamily="34" charset="0"/>
              <a:buChar char="•"/>
            </a:pPr>
            <a:endParaRPr lang="en-US" sz="800" dirty="0">
              <a:latin typeface="Arial"/>
              <a:cs typeface="Arial"/>
            </a:endParaRPr>
          </a:p>
          <a:p>
            <a:pPr marL="171450" indent="-171450">
              <a:buFont typeface="Arial" panose="020B0604020202020204" pitchFamily="34" charset="0"/>
              <a:buChar char="•"/>
            </a:pPr>
            <a:r>
              <a:rPr lang="en-US" sz="800" dirty="0">
                <a:latin typeface="Arial"/>
                <a:cs typeface="Arial"/>
              </a:rPr>
              <a:t>What can you, as an individual, start doing today to ensure you are living our brand to the best of your ability?</a:t>
            </a:r>
          </a:p>
          <a:p>
            <a:pPr marL="0" indent="0">
              <a:buFont typeface="Wingdings" pitchFamily="2" charset="2"/>
              <a:buNone/>
            </a:pPr>
            <a:endParaRPr lang="en-US" sz="800" dirty="0">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7" name="Picture 6" descr="A group of women posing for a photo&#10;&#10;Description automatically generated">
            <a:extLst>
              <a:ext uri="{FF2B5EF4-FFF2-40B4-BE49-F238E27FC236}">
                <a16:creationId xmlns:a16="http://schemas.microsoft.com/office/drawing/2014/main" id="{69DFFE00-9E5E-45F6-0C93-994EEC2BF1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48983" y="466040"/>
            <a:ext cx="868680" cy="1085850"/>
          </a:xfrm>
          <a:prstGeom prst="rect">
            <a:avLst/>
          </a:prstGeom>
        </p:spPr>
      </p:pic>
    </p:spTree>
    <p:extLst>
      <p:ext uri="{BB962C8B-B14F-4D97-AF65-F5344CB8AC3E}">
        <p14:creationId xmlns:p14="http://schemas.microsoft.com/office/powerpoint/2010/main" val="256761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19755" y="304801"/>
            <a:ext cx="2209800" cy="2070054"/>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Agenda </a:t>
            </a:r>
            <a:endParaRPr lang="en-US" sz="1400" b="1" i="0" dirty="0">
              <a:solidFill>
                <a:srgbClr val="DC948A"/>
              </a:solidFill>
              <a:effectLst/>
              <a:latin typeface="Georgia" panose="02040502050405020303" pitchFamily="18" charset="0"/>
            </a:endParaRPr>
          </a:p>
          <a:p>
            <a:pPr marL="171450" indent="-171450">
              <a:lnSpc>
                <a:spcPct val="200000"/>
              </a:lnSpc>
              <a:buFont typeface="Arial"/>
              <a:buChar char="•"/>
            </a:pPr>
            <a:r>
              <a:rPr lang="en-US" sz="800">
                <a:latin typeface="Arial"/>
                <a:cs typeface="Arial"/>
              </a:rPr>
              <a:t>Introduction to Branding </a:t>
            </a:r>
            <a:endParaRPr lang="en-US" sz="800">
              <a:cs typeface="Arial"/>
            </a:endParaRPr>
          </a:p>
          <a:p>
            <a:pPr marL="171450" indent="-171450">
              <a:lnSpc>
                <a:spcPct val="200000"/>
              </a:lnSpc>
              <a:buFont typeface="Arial"/>
              <a:buChar char="•"/>
            </a:pPr>
            <a:r>
              <a:rPr lang="en-US" sz="800">
                <a:effectLst/>
                <a:latin typeface="Arial"/>
                <a:cs typeface="Arial"/>
              </a:rPr>
              <a:t>DG Life Map</a:t>
            </a:r>
          </a:p>
          <a:p>
            <a:pPr marL="171450" indent="-171450">
              <a:lnSpc>
                <a:spcPct val="200000"/>
              </a:lnSpc>
              <a:buFont typeface="Arial"/>
              <a:buChar char="•"/>
            </a:pPr>
            <a:r>
              <a:rPr lang="en-US" sz="800" dirty="0">
                <a:latin typeface="Arial"/>
                <a:cs typeface="Arial"/>
              </a:rPr>
              <a:t>Reflecting on Your Chapter’s Brand </a:t>
            </a:r>
            <a:r>
              <a:rPr lang="en-US" sz="800" u="sng" dirty="0">
                <a:latin typeface="Arial"/>
                <a:cs typeface="Arial"/>
              </a:rPr>
              <a:t>OR</a:t>
            </a:r>
            <a:r>
              <a:rPr lang="en-US" sz="800" dirty="0">
                <a:latin typeface="Arial"/>
                <a:cs typeface="Arial"/>
              </a:rPr>
              <a:t> Describing Your Chapter and You</a:t>
            </a:r>
            <a:endParaRPr lang="en-US">
              <a:cs typeface="Arial"/>
            </a:endParaRPr>
          </a:p>
          <a:p>
            <a:pPr marL="171450" indent="-171450">
              <a:lnSpc>
                <a:spcPct val="200000"/>
              </a:lnSpc>
              <a:buFont typeface="Arial"/>
              <a:buChar char="•"/>
            </a:pPr>
            <a:r>
              <a:rPr lang="en-US" sz="800" dirty="0">
                <a:effectLst/>
                <a:latin typeface="Arial"/>
                <a:cs typeface="Arial"/>
              </a:rPr>
              <a:t>Social Media Marketing</a:t>
            </a:r>
            <a:r>
              <a:rPr lang="en-US" sz="800" dirty="0">
                <a:latin typeface="Arial"/>
                <a:cs typeface="Arial"/>
              </a:rPr>
              <a:t> </a:t>
            </a:r>
            <a:endParaRPr lang="en-US" sz="800">
              <a:effectLst/>
              <a:latin typeface="Arial" panose="020B0604020202020204" pitchFamily="34" charset="0"/>
              <a:cs typeface="Arial" panose="020B0604020202020204" pitchFamily="34" charset="0"/>
            </a:endParaRPr>
          </a:p>
          <a:p>
            <a:pPr marL="171450" indent="-171450">
              <a:lnSpc>
                <a:spcPct val="200000"/>
              </a:lnSpc>
              <a:buFont typeface="Arial"/>
              <a:buChar char="•"/>
            </a:pPr>
            <a:r>
              <a:rPr lang="en-US" sz="800" dirty="0">
                <a:latin typeface="Arial"/>
                <a:cs typeface="Arial"/>
              </a:rPr>
              <a:t>Living Your Brand </a:t>
            </a:r>
            <a:endParaRPr lang="en-US" sz="800">
              <a:latin typeface="Arial" panose="020B0604020202020204" pitchFamily="34" charset="0"/>
              <a:cs typeface="Arial" panose="020B0604020202020204" pitchFamily="34" charset="0"/>
            </a:endParaRPr>
          </a:p>
          <a:p>
            <a:pPr marL="171450" indent="-171450">
              <a:lnSpc>
                <a:spcPct val="200000"/>
              </a:lnSpc>
              <a:buFont typeface="Arial"/>
              <a:buChar char="•"/>
            </a:pPr>
            <a:r>
              <a:rPr lang="en-US" sz="800" dirty="0">
                <a:effectLst/>
                <a:latin typeface="Arial"/>
                <a:cs typeface="Arial"/>
              </a:rPr>
              <a:t>Moving Forward/Reflection</a:t>
            </a:r>
            <a:r>
              <a:rPr lang="en-US" sz="800" dirty="0">
                <a:latin typeface="Arial"/>
                <a:cs typeface="Arial"/>
              </a:rPr>
              <a:t> </a:t>
            </a:r>
            <a:endParaRPr lang="en-US" sz="800">
              <a:effectLst/>
              <a:latin typeface="Arial" panose="020B0604020202020204" pitchFamily="34" charset="0"/>
              <a:cs typeface="Arial" panose="020B0604020202020204" pitchFamily="34" charset="0"/>
            </a:endParaRPr>
          </a:p>
        </p:txBody>
      </p:sp>
      <p:pic>
        <p:nvPicPr>
          <p:cNvPr id="9" name="Picture 8" descr="A group of women holding a flag&#10;&#10;Description automatically generated">
            <a:extLst>
              <a:ext uri="{FF2B5EF4-FFF2-40B4-BE49-F238E27FC236}">
                <a16:creationId xmlns:a16="http://schemas.microsoft.com/office/drawing/2014/main" id="{5CB7AA63-995B-3FCB-7217-8975743DFB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34611" y="304800"/>
            <a:ext cx="1257300" cy="838200"/>
          </a:xfrm>
          <a:prstGeom prst="rect">
            <a:avLst/>
          </a:prstGeom>
        </p:spPr>
      </p:pic>
    </p:spTree>
    <p:extLst>
      <p:ext uri="{BB962C8B-B14F-4D97-AF65-F5344CB8AC3E}">
        <p14:creationId xmlns:p14="http://schemas.microsoft.com/office/powerpoint/2010/main" val="1209319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319755" y="338983"/>
            <a:ext cx="2209800" cy="1331390"/>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Expectations</a:t>
            </a:r>
          </a:p>
          <a:p>
            <a:pPr marL="171450" indent="-171450">
              <a:lnSpc>
                <a:spcPct val="150000"/>
              </a:lnSpc>
              <a:spcAft>
                <a:spcPts val="600"/>
              </a:spcAft>
              <a:buFont typeface="Arial" panose="020B0604020202020204" pitchFamily="34" charset="0"/>
              <a:buChar char="•"/>
            </a:pPr>
            <a:r>
              <a:rPr lang="en-US" sz="800" dirty="0">
                <a:effectLst/>
                <a:latin typeface="Arial"/>
                <a:cs typeface="Arial"/>
              </a:rPr>
              <a:t>Listen respectfully and intentionally</a:t>
            </a:r>
            <a:r>
              <a:rPr lang="en-US" sz="800" dirty="0">
                <a:latin typeface="Arial"/>
                <a:cs typeface="Arial"/>
              </a:rPr>
              <a:t>.</a:t>
            </a:r>
            <a:endParaRPr lang="en-US" sz="800" dirty="0">
              <a:cs typeface="Arial"/>
            </a:endParaRPr>
          </a:p>
          <a:p>
            <a:pPr marL="171450" indent="-171450">
              <a:lnSpc>
                <a:spcPct val="150000"/>
              </a:lnSpc>
              <a:spcAft>
                <a:spcPts val="600"/>
              </a:spcAft>
              <a:buFont typeface="Arial" panose="020B0604020202020204" pitchFamily="34" charset="0"/>
              <a:buChar char="•"/>
            </a:pPr>
            <a:r>
              <a:rPr lang="en-US" sz="800" dirty="0">
                <a:latin typeface="Arial"/>
                <a:cs typeface="Arial"/>
              </a:rPr>
              <a:t>Ask questions. </a:t>
            </a:r>
            <a:endParaRPr lang="en-US" sz="800">
              <a:latin typeface="Arial" panose="020B0604020202020204" pitchFamily="34" charset="0"/>
              <a:cs typeface="Arial" panose="020B0604020202020204" pitchFamily="34" charset="0"/>
            </a:endParaRPr>
          </a:p>
          <a:p>
            <a:pPr marL="171450" indent="-171450">
              <a:lnSpc>
                <a:spcPct val="150000"/>
              </a:lnSpc>
              <a:spcAft>
                <a:spcPts val="600"/>
              </a:spcAft>
              <a:buFont typeface="Arial" panose="020B0604020202020204" pitchFamily="34" charset="0"/>
              <a:buChar char="•"/>
            </a:pPr>
            <a:r>
              <a:rPr lang="en-US" sz="800" dirty="0">
                <a:effectLst/>
                <a:latin typeface="Arial"/>
                <a:cs typeface="Arial"/>
              </a:rPr>
              <a:t>Be </a:t>
            </a:r>
            <a:r>
              <a:rPr lang="en-US" sz="800" dirty="0">
                <a:latin typeface="Arial"/>
                <a:cs typeface="Arial"/>
              </a:rPr>
              <a:t>respectful</a:t>
            </a:r>
            <a:r>
              <a:rPr lang="en-US" sz="800" dirty="0">
                <a:effectLst/>
                <a:latin typeface="Arial"/>
                <a:cs typeface="Arial"/>
              </a:rPr>
              <a:t> and participate</a:t>
            </a:r>
            <a:r>
              <a:rPr lang="en-US" sz="800" dirty="0">
                <a:latin typeface="Arial"/>
                <a:cs typeface="Arial"/>
              </a:rPr>
              <a:t>.</a:t>
            </a:r>
            <a:endParaRPr lang="en-US" sz="800" dirty="0">
              <a:effectLst/>
              <a:latin typeface="Arial"/>
              <a:cs typeface="Arial"/>
            </a:endParaRPr>
          </a:p>
          <a:p>
            <a:pPr marL="171450" indent="-171450">
              <a:lnSpc>
                <a:spcPct val="150000"/>
              </a:lnSpc>
              <a:spcAft>
                <a:spcPts val="600"/>
              </a:spcAft>
              <a:buFont typeface="Arial" panose="020B0604020202020204" pitchFamily="34" charset="0"/>
              <a:buChar char="•"/>
            </a:pPr>
            <a:r>
              <a:rPr lang="en-US" sz="800" dirty="0">
                <a:latin typeface="Arial"/>
                <a:cs typeface="Arial"/>
              </a:rPr>
              <a:t>Chapter specific. </a:t>
            </a:r>
            <a:endParaRPr lang="en-US" sz="800" dirty="0">
              <a:effectLst/>
              <a:latin typeface="Arial" panose="020B0604020202020204" pitchFamily="34" charset="0"/>
              <a:cs typeface="Arial" panose="020B0604020202020204" pitchFamily="34" charset="0"/>
            </a:endParaRPr>
          </a:p>
        </p:txBody>
      </p:sp>
      <p:pic>
        <p:nvPicPr>
          <p:cNvPr id="5" name="Picture 4" descr="A group of women standing on stairs&#10;&#10;Description automatically generated">
            <a:extLst>
              <a:ext uri="{FF2B5EF4-FFF2-40B4-BE49-F238E27FC236}">
                <a16:creationId xmlns:a16="http://schemas.microsoft.com/office/drawing/2014/main" id="{4C85B8B9-D7E2-4412-B938-6D0CFBE37A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4103" y="916815"/>
            <a:ext cx="1159783" cy="1411069"/>
          </a:xfrm>
          <a:prstGeom prst="rect">
            <a:avLst/>
          </a:prstGeom>
        </p:spPr>
      </p:pic>
    </p:spTree>
    <p:extLst>
      <p:ext uri="{BB962C8B-B14F-4D97-AF65-F5344CB8AC3E}">
        <p14:creationId xmlns:p14="http://schemas.microsoft.com/office/powerpoint/2010/main" val="263798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88421" y="350378"/>
            <a:ext cx="2209800" cy="1413207"/>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Intro to Branding </a:t>
            </a:r>
            <a:r>
              <a:rPr lang="en-US" sz="1400" b="1" i="0" dirty="0">
                <a:solidFill>
                  <a:srgbClr val="DC948A"/>
                </a:solidFill>
                <a:effectLst/>
                <a:latin typeface="Georgia" panose="02040502050405020303" pitchFamily="18" charset="0"/>
              </a:rPr>
              <a:t> </a:t>
            </a:r>
          </a:p>
          <a:p>
            <a:pPr>
              <a:spcAft>
                <a:spcPts val="200"/>
              </a:spcAft>
            </a:pPr>
            <a:endParaRPr lang="en-US" sz="1050" b="1" dirty="0">
              <a:solidFill>
                <a:srgbClr val="002060"/>
              </a:solidFill>
              <a:latin typeface="Georgia" panose="02040502050405020303" pitchFamily="18" charset="0"/>
            </a:endParaRPr>
          </a:p>
          <a:p>
            <a:pPr>
              <a:spcAft>
                <a:spcPts val="200"/>
              </a:spcAft>
            </a:pPr>
            <a:r>
              <a:rPr lang="en-US" sz="800" dirty="0">
                <a:solidFill>
                  <a:srgbClr val="002060"/>
                </a:solidFill>
                <a:latin typeface="Arial"/>
                <a:cs typeface="Arial"/>
              </a:rPr>
              <a:t>What is a brand? </a:t>
            </a:r>
          </a:p>
          <a:p>
            <a:pPr>
              <a:spcAft>
                <a:spcPts val="200"/>
              </a:spcAft>
            </a:pPr>
            <a:endParaRPr lang="en-US" sz="800" dirty="0">
              <a:solidFill>
                <a:srgbClr val="002060"/>
              </a:solidFill>
              <a:effectLst/>
              <a:latin typeface="Arial"/>
              <a:cs typeface="Arial"/>
            </a:endParaRPr>
          </a:p>
          <a:p>
            <a:pPr>
              <a:spcAft>
                <a:spcPts val="200"/>
              </a:spcAft>
            </a:pPr>
            <a:r>
              <a:rPr lang="en-US" sz="800" dirty="0">
                <a:solidFill>
                  <a:srgbClr val="002060"/>
                </a:solidFill>
                <a:latin typeface="Arial"/>
                <a:cs typeface="Arial"/>
              </a:rPr>
              <a:t>Who can share examples of companies</a:t>
            </a:r>
            <a:br>
              <a:rPr lang="en-US" sz="800" dirty="0">
                <a:latin typeface="Arial"/>
                <a:cs typeface="Arial"/>
              </a:rPr>
            </a:br>
            <a:r>
              <a:rPr lang="en-US" sz="800" dirty="0">
                <a:solidFill>
                  <a:srgbClr val="002060"/>
                </a:solidFill>
                <a:latin typeface="Arial"/>
                <a:cs typeface="Arial"/>
              </a:rPr>
              <a:t>that have a strong brand?</a:t>
            </a:r>
            <a:endParaRPr lang="en-US" sz="800">
              <a:latin typeface="Arial"/>
              <a:cs typeface="Arial"/>
            </a:endParaRPr>
          </a:p>
          <a:p>
            <a:pPr>
              <a:spcAft>
                <a:spcPts val="200"/>
              </a:spcAft>
            </a:pPr>
            <a:endParaRPr lang="en-US" sz="800" dirty="0">
              <a:solidFill>
                <a:srgbClr val="002060"/>
              </a:solidFill>
              <a:latin typeface="Arial"/>
              <a:cs typeface="Arial"/>
            </a:endParaRPr>
          </a:p>
          <a:p>
            <a:pPr>
              <a:spcAft>
                <a:spcPts val="200"/>
              </a:spcAft>
            </a:pPr>
            <a:r>
              <a:rPr lang="en-US" sz="800" dirty="0">
                <a:solidFill>
                  <a:srgbClr val="002060"/>
                </a:solidFill>
                <a:latin typeface="Arial"/>
                <a:cs typeface="Arial"/>
              </a:rPr>
              <a:t>How do they accomplish this?</a:t>
            </a:r>
            <a:endParaRPr lang="en-US" sz="800">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7" name="Picture 6" descr="Two women standing next to each other&#10;&#10;Description automatically generated">
            <a:extLst>
              <a:ext uri="{FF2B5EF4-FFF2-40B4-BE49-F238E27FC236}">
                <a16:creationId xmlns:a16="http://schemas.microsoft.com/office/drawing/2014/main" id="{F2EF1159-979E-46BA-304B-ADF15436CE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9052" y="321892"/>
            <a:ext cx="910839" cy="1135700"/>
          </a:xfrm>
          <a:prstGeom prst="rect">
            <a:avLst/>
          </a:prstGeom>
        </p:spPr>
      </p:pic>
    </p:spTree>
    <p:extLst>
      <p:ext uri="{BB962C8B-B14F-4D97-AF65-F5344CB8AC3E}">
        <p14:creationId xmlns:p14="http://schemas.microsoft.com/office/powerpoint/2010/main" val="4035190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307777"/>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Delta Gamma’s Brand</a:t>
            </a:r>
            <a:endParaRPr lang="en-US" sz="1400" b="1" i="0" dirty="0">
              <a:solidFill>
                <a:srgbClr val="DC948A"/>
              </a:solidFill>
              <a:effectLst/>
              <a:latin typeface="Georgia" panose="02040502050405020303" pitchFamily="18" charset="0"/>
            </a:endParaRPr>
          </a:p>
        </p:txBody>
      </p:sp>
      <p:pic>
        <p:nvPicPr>
          <p:cNvPr id="4" name="Online Media 3" title="We Are Delta Gamma: Brand Anthem">
            <a:hlinkClick r:id="" action="ppaction://media"/>
            <a:extLst>
              <a:ext uri="{FF2B5EF4-FFF2-40B4-BE49-F238E27FC236}">
                <a16:creationId xmlns:a16="http://schemas.microsoft.com/office/drawing/2014/main" id="{6A1B98B5-7C13-0AD3-9435-205ACD142ADB}"/>
              </a:ext>
            </a:extLst>
          </p:cNvPr>
          <p:cNvPicPr>
            <a:picLocks noRot="1" noChangeAspect="1"/>
          </p:cNvPicPr>
          <p:nvPr>
            <a:videoFile r:link="rId1"/>
          </p:nvPr>
        </p:nvPicPr>
        <p:blipFill>
          <a:blip r:embed="rId4"/>
          <a:stretch>
            <a:fillRect/>
          </a:stretch>
        </p:blipFill>
        <p:spPr>
          <a:xfrm>
            <a:off x="342900" y="630298"/>
            <a:ext cx="2971800" cy="1674217"/>
          </a:xfrm>
          <a:prstGeom prst="rect">
            <a:avLst/>
          </a:prstGeom>
        </p:spPr>
      </p:pic>
    </p:spTree>
    <p:extLst>
      <p:ext uri="{BB962C8B-B14F-4D97-AF65-F5344CB8AC3E}">
        <p14:creationId xmlns:p14="http://schemas.microsoft.com/office/powerpoint/2010/main" val="257009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71329" y="338984"/>
            <a:ext cx="2209800" cy="2067233"/>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Delta Gamma Life Map</a:t>
            </a:r>
            <a:r>
              <a:rPr lang="en-US" sz="1400" b="1" i="0" dirty="0">
                <a:solidFill>
                  <a:srgbClr val="DC948A"/>
                </a:solidFill>
                <a:effectLst/>
                <a:latin typeface="Georgia" panose="02040502050405020303" pitchFamily="18" charset="0"/>
              </a:rPr>
              <a:t> </a:t>
            </a:r>
          </a:p>
          <a:p>
            <a:pPr>
              <a:spcAft>
                <a:spcPts val="200"/>
              </a:spcAft>
            </a:pPr>
            <a:r>
              <a:rPr lang="en-US" sz="800" dirty="0">
                <a:solidFill>
                  <a:srgbClr val="002060"/>
                </a:solidFill>
                <a:latin typeface="Arial"/>
                <a:cs typeface="Arial"/>
              </a:rPr>
              <a:t>This activity uses the DG Life Map Worksheet.</a:t>
            </a:r>
          </a:p>
          <a:p>
            <a:pPr marL="171450" indent="-171450">
              <a:spcAft>
                <a:spcPts val="200"/>
              </a:spcAft>
              <a:buFont typeface="Arial" panose="020B0604020202020204" pitchFamily="34" charset="0"/>
              <a:buChar char="•"/>
            </a:pPr>
            <a:endParaRPr lang="en-US" sz="600" b="1" i="0" dirty="0">
              <a:solidFill>
                <a:srgbClr val="002060"/>
              </a:solidFill>
              <a:effectLst/>
              <a:latin typeface="Georgia" panose="02040502050405020303" pitchFamily="18" charset="0"/>
            </a:endParaRPr>
          </a:p>
          <a:p>
            <a:pPr marL="171450" indent="-171450">
              <a:spcAft>
                <a:spcPts val="200"/>
              </a:spcAft>
              <a:buFont typeface="Arial" panose="020B0604020202020204" pitchFamily="34" charset="0"/>
              <a:buChar char="•"/>
            </a:pPr>
            <a:r>
              <a:rPr lang="en-US" sz="800" i="0" dirty="0">
                <a:solidFill>
                  <a:srgbClr val="002060"/>
                </a:solidFill>
                <a:effectLst/>
                <a:latin typeface="Arial"/>
                <a:cs typeface="Arial"/>
              </a:rPr>
              <a:t>What major events and </a:t>
            </a:r>
            <a:br>
              <a:rPr lang="en-US" sz="800" dirty="0">
                <a:latin typeface="Arial"/>
                <a:cs typeface="Arial"/>
              </a:rPr>
            </a:br>
            <a:r>
              <a:rPr lang="en-US" sz="800" i="0" dirty="0">
                <a:solidFill>
                  <a:srgbClr val="002060"/>
                </a:solidFill>
                <a:effectLst/>
                <a:latin typeface="Arial"/>
                <a:cs typeface="Arial"/>
              </a:rPr>
              <a:t>experiences have defined your </a:t>
            </a:r>
            <a:br>
              <a:rPr lang="en-US" sz="800" dirty="0">
                <a:latin typeface="Arial"/>
                <a:cs typeface="Arial"/>
              </a:rPr>
            </a:br>
            <a:r>
              <a:rPr lang="en-US" sz="800" i="0" dirty="0">
                <a:solidFill>
                  <a:srgbClr val="002060"/>
                </a:solidFill>
                <a:effectLst/>
                <a:latin typeface="Arial"/>
                <a:cs typeface="Arial"/>
              </a:rPr>
              <a:t>Delta Gamma experience</a:t>
            </a:r>
            <a:r>
              <a:rPr lang="en-US" sz="800" dirty="0">
                <a:solidFill>
                  <a:srgbClr val="002060"/>
                </a:solidFill>
                <a:latin typeface="Arial"/>
                <a:cs typeface="Arial"/>
              </a:rPr>
              <a:t>? </a:t>
            </a:r>
          </a:p>
          <a:p>
            <a:pPr marL="171450" indent="-171450">
              <a:spcAft>
                <a:spcPts val="200"/>
              </a:spcAft>
              <a:buFont typeface="Arial" panose="020B0604020202020204" pitchFamily="34" charset="0"/>
              <a:buChar char="•"/>
            </a:pPr>
            <a:endParaRPr lang="en-US" sz="800" dirty="0">
              <a:solidFill>
                <a:srgbClr val="002060"/>
              </a:solidFill>
              <a:latin typeface="Arial"/>
              <a:cs typeface="Arial"/>
            </a:endParaRPr>
          </a:p>
          <a:p>
            <a:pPr marL="171450" indent="-171450">
              <a:spcAft>
                <a:spcPts val="200"/>
              </a:spcAft>
              <a:buFont typeface="Arial" panose="020B0604020202020204" pitchFamily="34" charset="0"/>
              <a:buChar char="•"/>
            </a:pPr>
            <a:r>
              <a:rPr lang="en-US" sz="800" dirty="0">
                <a:solidFill>
                  <a:srgbClr val="002060"/>
                </a:solidFill>
                <a:latin typeface="Arial"/>
                <a:cs typeface="Arial"/>
              </a:rPr>
              <a:t>What are some words that come </a:t>
            </a:r>
            <a:br>
              <a:rPr lang="en-US" sz="800" dirty="0">
                <a:latin typeface="Arial"/>
                <a:cs typeface="Arial"/>
              </a:rPr>
            </a:br>
            <a:r>
              <a:rPr lang="en-US" sz="800" dirty="0">
                <a:solidFill>
                  <a:srgbClr val="002060"/>
                </a:solidFill>
                <a:latin typeface="Arial"/>
                <a:cs typeface="Arial"/>
              </a:rPr>
              <a:t>to mind that help define your Delta</a:t>
            </a:r>
            <a:br>
              <a:rPr lang="en-US" sz="800" dirty="0">
                <a:latin typeface="Arial"/>
                <a:cs typeface="Arial"/>
              </a:rPr>
            </a:br>
            <a:r>
              <a:rPr lang="en-US" sz="800" dirty="0">
                <a:solidFill>
                  <a:srgbClr val="002060"/>
                </a:solidFill>
                <a:latin typeface="Arial"/>
                <a:cs typeface="Arial"/>
              </a:rPr>
              <a:t>Gamma experience?</a:t>
            </a:r>
            <a:endParaRPr lang="en-US" sz="800">
              <a:cs typeface="Arial"/>
            </a:endParaRPr>
          </a:p>
          <a:p>
            <a:pPr marL="171450" indent="-171450">
              <a:spcAft>
                <a:spcPts val="200"/>
              </a:spcAft>
              <a:buFont typeface="Arial" panose="020B0604020202020204" pitchFamily="34" charset="0"/>
              <a:buChar char="•"/>
            </a:pPr>
            <a:endParaRPr lang="en-US" sz="900" i="0" dirty="0">
              <a:solidFill>
                <a:srgbClr val="002060"/>
              </a:solidFill>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posing for a photo&#10;&#10;Description automatically generated">
            <a:extLst>
              <a:ext uri="{FF2B5EF4-FFF2-40B4-BE49-F238E27FC236}">
                <a16:creationId xmlns:a16="http://schemas.microsoft.com/office/drawing/2014/main" id="{646FB18B-16C5-0B28-D399-555D499CEB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304800"/>
            <a:ext cx="1035050" cy="1287104"/>
          </a:xfrm>
          <a:prstGeom prst="rect">
            <a:avLst/>
          </a:prstGeom>
        </p:spPr>
      </p:pic>
    </p:spTree>
    <p:extLst>
      <p:ext uri="{BB962C8B-B14F-4D97-AF65-F5344CB8AC3E}">
        <p14:creationId xmlns:p14="http://schemas.microsoft.com/office/powerpoint/2010/main" val="3632412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762000" y="880929"/>
            <a:ext cx="2133600" cy="1513235"/>
          </a:xfrm>
          <a:prstGeom prst="rect">
            <a:avLst/>
          </a:prstGeom>
        </p:spPr>
        <p:txBody>
          <a:bodyPr wrap="square" lIns="91440" tIns="45720" rIns="91440" bIns="45720" anchor="t">
            <a:spAutoFit/>
          </a:bodyPr>
          <a:lstStyle/>
          <a:p>
            <a:pPr algn="ctr">
              <a:spcAft>
                <a:spcPts val="600"/>
              </a:spcAft>
            </a:pPr>
            <a:r>
              <a:rPr lang="en-US" sz="700" b="1" i="0" dirty="0">
                <a:solidFill>
                  <a:schemeClr val="bg1"/>
                </a:solidFill>
                <a:effectLst/>
                <a:latin typeface="Arial" panose="020B0604020202020204" pitchFamily="34" charset="0"/>
                <a:cs typeface="Arial" panose="020B0604020202020204" pitchFamily="34" charset="0"/>
              </a:rPr>
              <a:t>RPW #3</a:t>
            </a:r>
            <a:endParaRPr lang="en-US" sz="2000" b="1" i="0" dirty="0">
              <a:solidFill>
                <a:srgbClr val="F1B9C0"/>
              </a:solidFill>
              <a:effectLst/>
              <a:latin typeface="Arial" panose="020B0604020202020204" pitchFamily="34" charset="0"/>
              <a:cs typeface="Arial" panose="020B0604020202020204" pitchFamily="34" charset="0"/>
            </a:endParaRPr>
          </a:p>
          <a:p>
            <a:pPr algn="ctr">
              <a:spcAft>
                <a:spcPts val="400"/>
              </a:spcAft>
            </a:pPr>
            <a:r>
              <a:rPr lang="en-US" sz="2000" b="1" dirty="0">
                <a:solidFill>
                  <a:srgbClr val="F1B9C0"/>
                </a:solidFill>
                <a:latin typeface="Georgia" panose="02040502050405020303" pitchFamily="18" charset="0"/>
              </a:rPr>
              <a:t>Choose Your Next Section</a:t>
            </a:r>
            <a:endParaRPr lang="en-US" sz="2000" b="1" i="0" dirty="0">
              <a:solidFill>
                <a:srgbClr val="F1B9C0"/>
              </a:solidFill>
              <a:effectLst/>
              <a:latin typeface="Georgia" panose="02040502050405020303" pitchFamily="18" charset="0"/>
            </a:endParaRPr>
          </a:p>
          <a:p>
            <a:pPr algn="ctr">
              <a:spcAft>
                <a:spcPts val="600"/>
              </a:spcAft>
            </a:pPr>
            <a:r>
              <a:rPr lang="en-US" sz="800" b="1" spc="20" dirty="0">
                <a:solidFill>
                  <a:schemeClr val="bg1"/>
                </a:solidFill>
                <a:latin typeface="Arial"/>
                <a:cs typeface="Arial"/>
              </a:rPr>
              <a:t>Reflecting on your Chapter’s Brand </a:t>
            </a:r>
            <a:r>
              <a:rPr lang="en-US" sz="800" u="sng" spc="20" dirty="0">
                <a:solidFill>
                  <a:schemeClr val="bg1"/>
                </a:solidFill>
                <a:latin typeface="Arial"/>
                <a:cs typeface="Arial"/>
              </a:rPr>
              <a:t>OR</a:t>
            </a:r>
            <a:r>
              <a:rPr lang="en-US" sz="800" spc="20" dirty="0">
                <a:solidFill>
                  <a:schemeClr val="bg1"/>
                </a:solidFill>
                <a:latin typeface="Arial"/>
                <a:cs typeface="Arial"/>
              </a:rPr>
              <a:t> </a:t>
            </a:r>
            <a:r>
              <a:rPr lang="en-US" sz="800" b="1" spc="20" dirty="0">
                <a:solidFill>
                  <a:schemeClr val="bg1"/>
                </a:solidFill>
                <a:latin typeface="Arial"/>
                <a:cs typeface="Arial"/>
              </a:rPr>
              <a:t>Describing Your Chapter and You</a:t>
            </a:r>
            <a:endParaRPr lang="en-US" sz="800" b="1">
              <a:solidFill>
                <a:schemeClr val="bg1"/>
              </a:solidFill>
              <a:latin typeface="Arial"/>
              <a:cs typeface="Arial"/>
            </a:endParaRPr>
          </a:p>
          <a:p>
            <a:pPr algn="ctr">
              <a:spcAft>
                <a:spcPts val="600"/>
              </a:spcAft>
            </a:pPr>
            <a:endParaRPr lang="en-US" sz="1600" b="1" i="0" dirty="0">
              <a:solidFill>
                <a:srgbClr val="DC948A"/>
              </a:solidFill>
              <a:effectLst/>
              <a:latin typeface="Tropiline Black" pitchFamily="2" charset="0"/>
            </a:endParaRPr>
          </a:p>
        </p:txBody>
      </p:sp>
      <p:pic>
        <p:nvPicPr>
          <p:cNvPr id="14" name="Picture 13" descr="A close up of a logo&#10;&#10;Description automatically generated">
            <a:extLst>
              <a:ext uri="{FF2B5EF4-FFF2-40B4-BE49-F238E27FC236}">
                <a16:creationId xmlns:a16="http://schemas.microsoft.com/office/drawing/2014/main" id="{76B120FD-CD0C-CE41-83A3-C1DE76D9F4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3551" y="289845"/>
            <a:ext cx="304800" cy="414779"/>
          </a:xfrm>
          <a:prstGeom prst="rect">
            <a:avLst/>
          </a:prstGeom>
        </p:spPr>
      </p:pic>
    </p:spTree>
    <p:extLst>
      <p:ext uri="{BB962C8B-B14F-4D97-AF65-F5344CB8AC3E}">
        <p14:creationId xmlns:p14="http://schemas.microsoft.com/office/powerpoint/2010/main" val="239859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71329" y="330437"/>
            <a:ext cx="1787342" cy="1451679"/>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Reflecting on Your Chapter’s Brand</a:t>
            </a:r>
            <a:r>
              <a:rPr lang="en-US" sz="1400" b="1" dirty="0">
                <a:solidFill>
                  <a:srgbClr val="DC948A"/>
                </a:solidFill>
                <a:effectLst/>
                <a:latin typeface="Georgia"/>
              </a:rPr>
              <a:t> </a:t>
            </a:r>
          </a:p>
          <a:p>
            <a:pPr>
              <a:spcAft>
                <a:spcPts val="200"/>
              </a:spcAft>
            </a:pPr>
            <a:r>
              <a:rPr lang="en-US" sz="800" dirty="0">
                <a:solidFill>
                  <a:srgbClr val="002060"/>
                </a:solidFill>
                <a:latin typeface="Arial"/>
                <a:cs typeface="Arial"/>
              </a:rPr>
              <a:t>This activity uses the Articulating Your Brand worksheet.</a:t>
            </a:r>
          </a:p>
          <a:p>
            <a:pPr>
              <a:spcAft>
                <a:spcPts val="200"/>
              </a:spcAft>
            </a:pPr>
            <a:endParaRPr lang="en-US" sz="600" b="1" i="0" dirty="0">
              <a:solidFill>
                <a:srgbClr val="002060"/>
              </a:solidFill>
              <a:effectLst/>
              <a:latin typeface="Georgia" panose="02040502050405020303" pitchFamily="18" charset="0"/>
            </a:endParaRPr>
          </a:p>
          <a:p>
            <a:pPr>
              <a:spcAft>
                <a:spcPts val="200"/>
              </a:spcAft>
            </a:pPr>
            <a:r>
              <a:rPr lang="en-US" sz="800" dirty="0">
                <a:solidFill>
                  <a:srgbClr val="002060"/>
                </a:solidFill>
                <a:latin typeface="Arial"/>
                <a:cs typeface="Arial"/>
              </a:rPr>
              <a:t>Please complete the worksheet on your own.</a:t>
            </a:r>
            <a:endParaRPr lang="en-US" sz="800" dirty="0"/>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girls posing for a picture&#10;&#10;Description automatically generated">
            <a:extLst>
              <a:ext uri="{FF2B5EF4-FFF2-40B4-BE49-F238E27FC236}">
                <a16:creationId xmlns:a16="http://schemas.microsoft.com/office/drawing/2014/main" id="{FCB6DB46-4CC5-1B56-5AF3-3942500455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800" y="330200"/>
            <a:ext cx="1111250" cy="1111250"/>
          </a:xfrm>
          <a:prstGeom prst="rect">
            <a:avLst/>
          </a:prstGeom>
        </p:spPr>
      </p:pic>
    </p:spTree>
    <p:extLst>
      <p:ext uri="{BB962C8B-B14F-4D97-AF65-F5344CB8AC3E}">
        <p14:creationId xmlns:p14="http://schemas.microsoft.com/office/powerpoint/2010/main" val="69370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96967" y="350377"/>
            <a:ext cx="2057400" cy="2077492"/>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Describing Your Chapter and You</a:t>
            </a:r>
            <a:r>
              <a:rPr lang="en-US" sz="1400" b="1" i="0" dirty="0">
                <a:solidFill>
                  <a:srgbClr val="DC948A"/>
                </a:solidFill>
                <a:effectLst/>
                <a:latin typeface="Georgia" panose="02040502050405020303" pitchFamily="18" charset="0"/>
              </a:rPr>
              <a:t> </a:t>
            </a:r>
            <a:endParaRPr lang="en-US" sz="1200" b="1" i="0" dirty="0">
              <a:solidFill>
                <a:srgbClr val="002060"/>
              </a:solidFill>
              <a:effectLst/>
              <a:latin typeface="Georgia" panose="02040502050405020303" pitchFamily="18" charset="0"/>
            </a:endParaRPr>
          </a:p>
          <a:p>
            <a:pPr marL="0" indent="0">
              <a:lnSpc>
                <a:spcPct val="100000"/>
              </a:lnSpc>
              <a:buFont typeface="Wingdings" pitchFamily="2" charset="2"/>
              <a:buNone/>
            </a:pPr>
            <a:endParaRPr lang="en-US" sz="900" dirty="0">
              <a:effectLst/>
              <a:latin typeface="Arial" panose="020B0604020202020204" pitchFamily="34" charset="0"/>
              <a:cs typeface="Arial" panose="020B0604020202020204" pitchFamily="34" charset="0"/>
            </a:endParaRPr>
          </a:p>
          <a:p>
            <a:r>
              <a:rPr lang="en-US" sz="800" dirty="0">
                <a:effectLst/>
                <a:latin typeface="Arial"/>
                <a:cs typeface="Arial"/>
              </a:rPr>
              <a:t>Write 20 words or short </a:t>
            </a:r>
            <a:r>
              <a:rPr lang="en-US" sz="800" dirty="0">
                <a:latin typeface="Arial"/>
                <a:cs typeface="Arial"/>
              </a:rPr>
              <a:t>phrases</a:t>
            </a:r>
            <a:br>
              <a:rPr lang="en-US" sz="800" dirty="0">
                <a:latin typeface="Arial"/>
                <a:cs typeface="Arial"/>
              </a:rPr>
            </a:br>
            <a:r>
              <a:rPr lang="en-US" sz="800" dirty="0">
                <a:latin typeface="Arial"/>
                <a:cs typeface="Arial"/>
              </a:rPr>
              <a:t>that</a:t>
            </a:r>
            <a:r>
              <a:rPr lang="en-US" sz="800" dirty="0">
                <a:effectLst/>
                <a:latin typeface="Arial"/>
                <a:cs typeface="Arial"/>
              </a:rPr>
              <a:t> describe or chapter.</a:t>
            </a:r>
            <a:r>
              <a:rPr lang="en-US" sz="800" dirty="0">
                <a:latin typeface="Arial"/>
                <a:cs typeface="Arial"/>
              </a:rPr>
              <a:t> </a:t>
            </a:r>
            <a:endParaRPr lang="en-US" sz="800" dirty="0">
              <a:effectLst/>
              <a:latin typeface="Arial" panose="020B0604020202020204" pitchFamily="34" charset="0"/>
              <a:cs typeface="Arial" panose="020B0604020202020204" pitchFamily="34" charset="0"/>
            </a:endParaRPr>
          </a:p>
          <a:p>
            <a:pPr marL="0" indent="0">
              <a:lnSpc>
                <a:spcPct val="100000"/>
              </a:lnSpc>
              <a:buFont typeface="Wingdings" pitchFamily="2" charset="2"/>
              <a:buNone/>
            </a:pPr>
            <a:endParaRPr lang="en-US" sz="800" dirty="0">
              <a:latin typeface="Arial" panose="020B0604020202020204" pitchFamily="34" charset="0"/>
              <a:cs typeface="Arial" panose="020B0604020202020204" pitchFamily="34" charset="0"/>
            </a:endParaRPr>
          </a:p>
          <a:p>
            <a:r>
              <a:rPr lang="en-US" sz="800" dirty="0">
                <a:effectLst/>
                <a:latin typeface="Arial"/>
                <a:cs typeface="Arial"/>
              </a:rPr>
              <a:t>Write 20 words or </a:t>
            </a:r>
            <a:r>
              <a:rPr lang="en-US" sz="800" dirty="0">
                <a:latin typeface="Arial"/>
                <a:cs typeface="Arial"/>
              </a:rPr>
              <a:t>phrases</a:t>
            </a:r>
            <a:br>
              <a:rPr lang="en-US" sz="800" dirty="0">
                <a:latin typeface="Arial"/>
                <a:cs typeface="Arial"/>
              </a:rPr>
            </a:br>
            <a:r>
              <a:rPr lang="en-US" sz="800" dirty="0">
                <a:latin typeface="Arial"/>
                <a:cs typeface="Arial"/>
              </a:rPr>
              <a:t>that</a:t>
            </a:r>
            <a:r>
              <a:rPr lang="en-US" sz="800" dirty="0">
                <a:effectLst/>
                <a:latin typeface="Arial"/>
                <a:cs typeface="Arial"/>
              </a:rPr>
              <a:t> describe yourself.</a:t>
            </a:r>
            <a:endParaRPr lang="en-US" sz="800" dirty="0">
              <a:latin typeface="Arial"/>
              <a:cs typeface="Arial"/>
            </a:endParaRPr>
          </a:p>
          <a:p>
            <a:pPr marL="0" indent="0">
              <a:lnSpc>
                <a:spcPct val="100000"/>
              </a:lnSpc>
              <a:buFont typeface="Wingdings" pitchFamily="2" charset="2"/>
              <a:buNone/>
            </a:pPr>
            <a:endParaRPr lang="en-US" sz="800" dirty="0">
              <a:effectLst/>
              <a:latin typeface="Arial" panose="020B0604020202020204" pitchFamily="34" charset="0"/>
              <a:cs typeface="Arial" panose="020B0604020202020204" pitchFamily="34" charset="0"/>
            </a:endParaRPr>
          </a:p>
          <a:p>
            <a:r>
              <a:rPr lang="en-US" sz="800" dirty="0">
                <a:latin typeface="Arial"/>
                <a:cs typeface="Arial"/>
              </a:rPr>
              <a:t>What does the person next to you bring</a:t>
            </a:r>
          </a:p>
          <a:p>
            <a:r>
              <a:rPr lang="en-US" sz="800" dirty="0">
                <a:latin typeface="Arial"/>
                <a:cs typeface="Arial"/>
              </a:rPr>
              <a:t>to the chapter? What skills do they have that make the chapter better?</a:t>
            </a:r>
            <a:endParaRPr lang="en-US" sz="800">
              <a:cs typeface="Arial"/>
            </a:endParaRPr>
          </a:p>
          <a:p>
            <a:pPr marL="0" indent="0">
              <a:lnSpc>
                <a:spcPct val="100000"/>
              </a:lnSpc>
              <a:buFont typeface="Wingdings" pitchFamily="2" charset="2"/>
              <a:buNone/>
            </a:pPr>
            <a:endParaRPr lang="en-US" sz="800" dirty="0">
              <a:latin typeface="Arial" panose="020B0604020202020204" pitchFamily="34" charset="0"/>
              <a:cs typeface="Arial" panose="020B0604020202020204" pitchFamily="34" charset="0"/>
            </a:endParaRPr>
          </a:p>
          <a:p>
            <a:pPr marL="0" indent="0">
              <a:lnSpc>
                <a:spcPct val="100000"/>
              </a:lnSpc>
              <a:buFont typeface="Wingdings" pitchFamily="2" charset="2"/>
              <a:buNone/>
            </a:pPr>
            <a:endParaRPr lang="en-US" sz="7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Two women standing in front of a sign&#10;&#10;Description automatically generated">
            <a:extLst>
              <a:ext uri="{FF2B5EF4-FFF2-40B4-BE49-F238E27FC236}">
                <a16:creationId xmlns:a16="http://schemas.microsoft.com/office/drawing/2014/main" id="{2DBF1DD9-6656-7F15-C3E6-93BCD52539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333022"/>
            <a:ext cx="1046187" cy="1295400"/>
          </a:xfrm>
          <a:prstGeom prst="rect">
            <a:avLst/>
          </a:prstGeom>
        </p:spPr>
      </p:pic>
    </p:spTree>
    <p:extLst>
      <p:ext uri="{BB962C8B-B14F-4D97-AF65-F5344CB8AC3E}">
        <p14:creationId xmlns:p14="http://schemas.microsoft.com/office/powerpoint/2010/main" val="370887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te Space">
  <a:themeElements>
    <a:clrScheme name="Delta Gamma Brand">
      <a:dk1>
        <a:srgbClr val="00205B"/>
      </a:dk1>
      <a:lt1>
        <a:sysClr val="window" lastClr="FFFFFF"/>
      </a:lt1>
      <a:dk2>
        <a:srgbClr val="E69B93"/>
      </a:dk2>
      <a:lt2>
        <a:srgbClr val="FDE4DF"/>
      </a:lt2>
      <a:accent1>
        <a:srgbClr val="B88F52"/>
      </a:accent1>
      <a:accent2>
        <a:srgbClr val="436E60"/>
      </a:accent2>
      <a:accent3>
        <a:srgbClr val="0A718D"/>
      </a:accent3>
      <a:accent4>
        <a:srgbClr val="954764"/>
      </a:accent4>
      <a:accent5>
        <a:srgbClr val="FABBCB"/>
      </a:accent5>
      <a:accent6>
        <a:srgbClr val="DCB073"/>
      </a:accent6>
      <a:hlink>
        <a:srgbClr val="0056A3"/>
      </a:hlink>
      <a:folHlink>
        <a:srgbClr val="954764"/>
      </a:folHlink>
    </a:clrScheme>
    <a:fontScheme name="Custom 2">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86A2943B-7189-4377-95D5-5D198B52C30C}" vid="{44A5D658-929D-481F-8E8F-79BC239B169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b163e005-0f70-4a79-a6c1-824084df93d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0B848457C9ECC43B29CFF8580AFFCD8" ma:contentTypeVersion="6" ma:contentTypeDescription="Create a new document." ma:contentTypeScope="" ma:versionID="d2e67955dd4bc799b2e492a425ae26ea">
  <xsd:schema xmlns:xsd="http://www.w3.org/2001/XMLSchema" xmlns:xs="http://www.w3.org/2001/XMLSchema" xmlns:p="http://schemas.microsoft.com/office/2006/metadata/properties" xmlns:ns3="b163e005-0f70-4a79-a6c1-824084df93da" xmlns:ns4="4a144b94-9be1-46ef-b7a2-ed1572926d50" targetNamespace="http://schemas.microsoft.com/office/2006/metadata/properties" ma:root="true" ma:fieldsID="8a4528dcceea2d01ec1e126e909b86f6" ns3:_="" ns4:_="">
    <xsd:import namespace="b163e005-0f70-4a79-a6c1-824084df93da"/>
    <xsd:import namespace="4a144b94-9be1-46ef-b7a2-ed1572926d50"/>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63e005-0f70-4a79-a6c1-824084df93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a144b94-9be1-46ef-b7a2-ed1572926d50"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06D2E4-860A-4B0E-B083-BA2D87D8B52A}">
  <ds:schemaRefs>
    <ds:schemaRef ds:uri="http://schemas.openxmlformats.org/package/2006/metadata/core-properties"/>
    <ds:schemaRef ds:uri="http://schemas.microsoft.com/office/2006/documentManagement/types"/>
    <ds:schemaRef ds:uri="b163e005-0f70-4a79-a6c1-824084df93da"/>
    <ds:schemaRef ds:uri="http://purl.org/dc/elements/1.1/"/>
    <ds:schemaRef ds:uri="http://www.w3.org/XML/1998/namespace"/>
    <ds:schemaRef ds:uri="4a144b94-9be1-46ef-b7a2-ed1572926d50"/>
    <ds:schemaRef ds:uri="http://purl.org/dc/terms/"/>
    <ds:schemaRef ds:uri="http://purl.org/dc/dcmityp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132D15E7-856D-4C3D-8FD4-70C2FC9CBFC3}">
  <ds:schemaRefs>
    <ds:schemaRef ds:uri="http://schemas.microsoft.com/sharepoint/v3/contenttype/forms"/>
  </ds:schemaRefs>
</ds:datastoreItem>
</file>

<file path=customXml/itemProps3.xml><?xml version="1.0" encoding="utf-8"?>
<ds:datastoreItem xmlns:ds="http://schemas.openxmlformats.org/officeDocument/2006/customXml" ds:itemID="{46D6E257-6A50-47F6-AF7A-B5D6806EFA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63e005-0f70-4a79-a6c1-824084df93da"/>
    <ds:schemaRef ds:uri="4a144b94-9be1-46ef-b7a2-ed1572926d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DG Brand PowerPoint Template 3</Template>
  <TotalTime>9569</TotalTime>
  <Words>3408</Words>
  <Application>Microsoft Office PowerPoint</Application>
  <PresentationFormat>Custom</PresentationFormat>
  <Paragraphs>185</Paragraphs>
  <Slides>13</Slides>
  <Notes>12</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White Space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Reagan Brown</dc:creator>
  <cp:lastModifiedBy>Hannah Haulsee</cp:lastModifiedBy>
  <cp:revision>178</cp:revision>
  <dcterms:created xsi:type="dcterms:W3CDTF">2023-07-13T17:08:03Z</dcterms:created>
  <dcterms:modified xsi:type="dcterms:W3CDTF">2023-08-07T14:06:52Z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0x010100A0B848457C9ECC43B29CFF8580AFFCD8</vt:lpwstr>
  </property>
</Properties>
</file>