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6" r:id="rId14"/>
  </p:sldIdLst>
  <p:sldSz cx="36576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948A"/>
    <a:srgbClr val="F1B9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86988B-8AF4-FBAE-C289-D29E036D9AA3}" v="10" dt="2023-08-07T14:07:50.364"/>
    <p1510:client id="{8C53A89C-AF42-FBE8-659E-95EC61417F79}" v="67" dt="2023-08-07T14:02:56.303"/>
    <p1510:client id="{9DD11795-987C-7A44-BF8D-B14A350373AC}" v="88" dt="2023-07-31T15:05:40.83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15" autoAdjust="0"/>
    <p:restoredTop sz="65007" autoAdjust="0"/>
  </p:normalViewPr>
  <p:slideViewPr>
    <p:cSldViewPr>
      <p:cViewPr varScale="1">
        <p:scale>
          <a:sx n="172" d="100"/>
          <a:sy n="172" d="100"/>
        </p:scale>
        <p:origin x="3060" y="126"/>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30C479DF-483E-454C-B536-E1A267731A33}" type="datetimeFigureOut">
              <a:rPr lang="en-US" smtClean="0"/>
              <a:t>8/7/2023</a:t>
            </a:fld>
            <a:endParaRPr lang="en-US"/>
          </a:p>
        </p:txBody>
      </p:sp>
      <p:sp>
        <p:nvSpPr>
          <p:cNvPr id="4" name="Slide Image Placeholder 3"/>
          <p:cNvSpPr>
            <a:spLocks noGrp="1" noRot="1" noChangeAspect="1"/>
          </p:cNvSpPr>
          <p:nvPr>
            <p:ph type="sldImg" idx="2"/>
          </p:nvPr>
        </p:nvSpPr>
        <p:spPr>
          <a:xfrm>
            <a:off x="1211263" y="342900"/>
            <a:ext cx="1235075"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4CE4279D-3A61-47DF-AE1C-BD6627D982CF}" type="slidenum">
              <a:rPr lang="en-US" smtClean="0"/>
              <a:t>‹#›</a:t>
            </a:fld>
            <a:endParaRPr lang="en-US"/>
          </a:p>
        </p:txBody>
      </p:sp>
    </p:spTree>
    <p:extLst>
      <p:ext uri="{BB962C8B-B14F-4D97-AF65-F5344CB8AC3E}">
        <p14:creationId xmlns:p14="http://schemas.microsoft.com/office/powerpoint/2010/main" val="268511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1780" marR="140767" indent="18263" rtl="0">
              <a:spcBef>
                <a:spcPts val="0"/>
              </a:spcBef>
              <a:spcAft>
                <a:spcPts val="0"/>
              </a:spcAft>
            </a:pPr>
            <a:r>
              <a:rPr lang="en-US" sz="1800" b="0" i="1" u="none" strike="noStrike" dirty="0">
                <a:solidFill>
                  <a:srgbClr val="000000"/>
                </a:solidFill>
                <a:effectLst/>
                <a:latin typeface="Montserrat" panose="00000500000000000000" pitchFamily="2" charset="0"/>
              </a:rPr>
              <a:t>Welcome to RPW 6! This is our second and last RPW that is focused on  recruitment logistics. Today, we are going to practice Preference and  recruitment songs and then talk more specifically about the recruitment  schedule. Near the end of our time, we will practice rotation again. This  RPW is centered around the “business' ' of recruitment. Prep Week will  serve more as a review of the logistical pieces and will focus primarily on  the preference conversations and “sealing the deal”.  </a:t>
            </a:r>
            <a:endParaRPr lang="en-US" b="0" dirty="0">
              <a:effectLst/>
            </a:endParaRPr>
          </a:p>
          <a:p>
            <a:pPr marL="81534" rtl="0">
              <a:spcBef>
                <a:spcPts val="1380"/>
              </a:spcBef>
              <a:spcAft>
                <a:spcPts val="0"/>
              </a:spcAft>
            </a:pPr>
            <a:r>
              <a:rPr lang="en-US" sz="1800" b="0" i="1" u="none" strike="noStrike" dirty="0">
                <a:solidFill>
                  <a:srgbClr val="000000"/>
                </a:solidFill>
                <a:effectLst/>
                <a:latin typeface="Montserrat" panose="00000500000000000000" pitchFamily="2" charset="0"/>
              </a:rPr>
              <a:t>Let’s get started!</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2</a:t>
            </a:fld>
            <a:endParaRPr lang="en-US"/>
          </a:p>
        </p:txBody>
      </p:sp>
    </p:spTree>
    <p:extLst>
      <p:ext uri="{BB962C8B-B14F-4D97-AF65-F5344CB8AC3E}">
        <p14:creationId xmlns:p14="http://schemas.microsoft.com/office/powerpoint/2010/main" val="1058858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b="0" i="1" u="none" strike="noStrike" dirty="0">
                <a:solidFill>
                  <a:srgbClr val="000000"/>
                </a:solidFill>
                <a:effectLst/>
                <a:latin typeface="Calibri" panose="020F0502020204030204" pitchFamily="34" charset="0"/>
              </a:rPr>
              <a:t>Here are some expectations for each member to make the RPW more efficient and effective. Can we have a volunteer read one of the expectations out loud ? </a:t>
            </a:r>
            <a:r>
              <a:rPr lang="en-US" b="0" i="0" u="none" strike="noStrike" dirty="0">
                <a:solidFill>
                  <a:srgbClr val="000000"/>
                </a:solidFill>
                <a:effectLst/>
                <a:latin typeface="Calibri" panose="020F0502020204030204" pitchFamily="34" charset="0"/>
              </a:rPr>
              <a:t>After a volunteer reads one of the expectations, have a facilitator expand on that one section with the below information. Once a facilitator is done explaining that one bullet point, ask for another volunteer to read the next expectation and have a facilitator expand on that new bullet point. Repeat this until all expectations have been shared and explained. </a:t>
            </a:r>
            <a:r>
              <a:rPr lang="en-US" b="0" i="0" dirty="0">
                <a:solidFill>
                  <a:srgbClr val="000000"/>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Listen Respectfully and Intentionally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There will be a lot of discussions and group work as well as PowerPoint slides, so please listen respectfully and do not hold side conversations.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Ask questions</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This is not an evaluation time, this is a learning and practice time. If you are confused or need clarification, ask questions! We want you to feel confident in the material!</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Be respectful and participate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1" u="none" strike="noStrike" dirty="0">
                <a:solidFill>
                  <a:srgbClr val="000000"/>
                </a:solidFill>
                <a:effectLst/>
                <a:latin typeface="Calibri" panose="020F0502020204030204" pitchFamily="34" charset="0"/>
              </a:rPr>
              <a:t>We will be asking questions and wanting member participation. Raise your hand and be quiet so the whole chapter can hear each chapter members' answers. </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200" b="0" i="0" u="none" strike="noStrike" dirty="0">
                <a:solidFill>
                  <a:srgbClr val="000000"/>
                </a:solidFill>
                <a:effectLst/>
                <a:latin typeface="Calibri" panose="020F0502020204030204" pitchFamily="34" charset="0"/>
              </a:rPr>
              <a:t>This is a space for you to add any chapter specific expectations. We suggest doing something along the lines of your watch word.</a:t>
            </a:r>
            <a:r>
              <a:rPr lang="en-US" sz="1200" b="0" i="0" dirty="0">
                <a:solidFill>
                  <a:srgbClr val="000000"/>
                </a:solidFill>
                <a:effectLst/>
                <a:latin typeface="Calibri" panose="020F0502020204030204" pitchFamily="34" charset="0"/>
              </a:rPr>
              <a:t>​</a:t>
            </a:r>
            <a:endParaRPr lang="en-US" sz="1200" b="0" i="0" dirty="0">
              <a:solidFill>
                <a:srgbClr val="444444"/>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3</a:t>
            </a:fld>
            <a:endParaRPr lang="en-US"/>
          </a:p>
        </p:txBody>
      </p:sp>
    </p:spTree>
    <p:extLst>
      <p:ext uri="{BB962C8B-B14F-4D97-AF65-F5344CB8AC3E}">
        <p14:creationId xmlns:p14="http://schemas.microsoft.com/office/powerpoint/2010/main" val="2645536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Montserrat" panose="00000500000000000000" pitchFamily="2" charset="0"/>
              </a:rPr>
              <a:t>Distribute copies of the recruitment prep week schedules [Examples in the  Appendix] to all members or display it in a way that all members can  follow along as you review. Be sure to review any necessary details about  what members should wear during recruitment.</a:t>
            </a: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4</a:t>
            </a:fld>
            <a:endParaRPr lang="en-US"/>
          </a:p>
        </p:txBody>
      </p:sp>
    </p:spTree>
    <p:extLst>
      <p:ext uri="{BB962C8B-B14F-4D97-AF65-F5344CB8AC3E}">
        <p14:creationId xmlns:p14="http://schemas.microsoft.com/office/powerpoint/2010/main" val="3064372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988" marR="51397" indent="1245" rtl="0">
              <a:spcBef>
                <a:spcPts val="0"/>
              </a:spcBef>
              <a:spcAft>
                <a:spcPts val="0"/>
              </a:spcAft>
            </a:pPr>
            <a:r>
              <a:rPr lang="en-US" sz="1800" b="0" i="0" u="none" strike="noStrike" dirty="0">
                <a:solidFill>
                  <a:srgbClr val="000000"/>
                </a:solidFill>
                <a:effectLst/>
                <a:latin typeface="Montserrat" panose="00000500000000000000" pitchFamily="2" charset="0"/>
              </a:rPr>
              <a:t>Fac Note: Ensure to utilize one of Delta Gamma’s approved Preference ceremonies,  found in Recruitment Confidential* </a:t>
            </a:r>
            <a:endParaRPr lang="en-US" b="0" dirty="0">
              <a:effectLst/>
            </a:endParaRPr>
          </a:p>
          <a:p>
            <a:pPr algn="ctr" rtl="0">
              <a:spcBef>
                <a:spcPts val="1383"/>
              </a:spcBef>
              <a:spcAft>
                <a:spcPts val="0"/>
              </a:spcAft>
            </a:pPr>
            <a:r>
              <a:rPr lang="en-US" sz="1800" b="0" i="0" u="none" strike="noStrike" dirty="0">
                <a:solidFill>
                  <a:srgbClr val="000000"/>
                </a:solidFill>
                <a:effectLst/>
                <a:latin typeface="Montserrat" panose="00000500000000000000" pitchFamily="2" charset="0"/>
              </a:rPr>
              <a:t>Use these 15 minutes to review the Preference Ceremony with the chapter.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6</a:t>
            </a:fld>
            <a:endParaRPr lang="en-US"/>
          </a:p>
        </p:txBody>
      </p:sp>
    </p:spTree>
    <p:extLst>
      <p:ext uri="{BB962C8B-B14F-4D97-AF65-F5344CB8AC3E}">
        <p14:creationId xmlns:p14="http://schemas.microsoft.com/office/powerpoint/2010/main" val="413841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Montserrat" panose="00000500000000000000" pitchFamily="2" charset="0"/>
              </a:rPr>
              <a:t>Lead the chapter through practicing your Preference Ceremony twice. Be  sure to set the stage so that chapter members are in the right mindset.</a:t>
            </a: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7</a:t>
            </a:fld>
            <a:endParaRPr lang="en-US"/>
          </a:p>
        </p:txBody>
      </p:sp>
    </p:spTree>
    <p:extLst>
      <p:ext uri="{BB962C8B-B14F-4D97-AF65-F5344CB8AC3E}">
        <p14:creationId xmlns:p14="http://schemas.microsoft.com/office/powerpoint/2010/main" val="4206296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6703" marR="349060" indent="1245" rtl="0">
              <a:spcBef>
                <a:spcPts val="0"/>
              </a:spcBef>
              <a:spcAft>
                <a:spcPts val="0"/>
              </a:spcAft>
            </a:pPr>
            <a:r>
              <a:rPr lang="en-US" sz="1800" b="0" i="0" u="none" strike="noStrike" dirty="0">
                <a:solidFill>
                  <a:srgbClr val="000000"/>
                </a:solidFill>
                <a:effectLst/>
                <a:latin typeface="Montserrat" panose="00000500000000000000" pitchFamily="2" charset="0"/>
              </a:rPr>
              <a:t>Use this time to allow those with speaking parts during recruitment to practice those with a small group, including members of EVC. At the same time, the rest of the chapter should be led in recruitment song practice.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8</a:t>
            </a:fld>
            <a:endParaRPr lang="en-US"/>
          </a:p>
        </p:txBody>
      </p:sp>
    </p:spTree>
    <p:extLst>
      <p:ext uri="{BB962C8B-B14F-4D97-AF65-F5344CB8AC3E}">
        <p14:creationId xmlns:p14="http://schemas.microsoft.com/office/powerpoint/2010/main" val="4991452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Arial" panose="020B0604020202020204" pitchFamily="34" charset="0"/>
              </a:rPr>
              <a:t>Preference is a time to reflect on your conversations with a pnm. You may have had her earlier in the rounds or she may be new. Make sure to ask others who had that pnm qualities about her and learn more about the pnm. Preference is all about being intentional and valuing the pnm. We want them to see their place in the chapter as well as already feel valued. Today, we are going to be writing a preference letter. You may be asking, how are we going to do that with no PNMs? We are going to write them to each other.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Ways to assign (we suggest by popsicles stick or paper slips)</a:t>
            </a:r>
            <a:endParaRPr lang="en-US" b="0" dirty="0">
              <a:effectLst/>
            </a:endParaRP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By member class</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By family </a:t>
            </a:r>
          </a:p>
          <a:p>
            <a:pPr rtl="0" fontAlgn="base">
              <a:spcBef>
                <a:spcPts val="0"/>
              </a:spcBef>
              <a:spcAft>
                <a:spcPts val="0"/>
              </a:spcAft>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Completely random </a:t>
            </a:r>
          </a:p>
          <a:p>
            <a:pPr rtl="0">
              <a:spcBef>
                <a:spcPts val="0"/>
              </a:spcBef>
              <a:spcAft>
                <a:spcPts val="0"/>
              </a:spcAft>
            </a:pPr>
            <a:br>
              <a:rPr lang="en-US" b="0" dirty="0">
                <a:effectLst/>
              </a:rPr>
            </a:br>
            <a:r>
              <a:rPr lang="en-US" sz="1800" b="0" i="1" u="none" strike="noStrike" dirty="0">
                <a:solidFill>
                  <a:srgbClr val="000000"/>
                </a:solidFill>
                <a:effectLst/>
                <a:latin typeface="Arial" panose="020B0604020202020204" pitchFamily="34" charset="0"/>
              </a:rPr>
              <a:t>Today you are going to write a letter (no more than one page) to the sister whose name you have. The goal is to truly reflect on this person and what they bring to the chapter. The purpose of this letter is to make them feel seen, make them feel valued. You may know this person super well or they may be a sister you have yet to get to know, but we want you to be vulnerable and intentional in your writing. </a:t>
            </a:r>
            <a:r>
              <a:rPr lang="en-US" sz="1800" b="0" i="1" u="none" strike="noStrike" dirty="0">
                <a:solidFill>
                  <a:srgbClr val="000000"/>
                </a:solidFill>
                <a:effectLst/>
                <a:latin typeface="Montserrat" panose="00000500000000000000" pitchFamily="2" charset="0"/>
              </a:rPr>
              <a:t> Once you’re finished, please hand them to the person you wrote it to. </a:t>
            </a:r>
          </a:p>
          <a:p>
            <a:pPr rtl="0">
              <a:spcBef>
                <a:spcPts val="0"/>
              </a:spcBef>
              <a:spcAft>
                <a:spcPts val="0"/>
              </a:spcAft>
            </a:pPr>
            <a:br>
              <a:rPr lang="en-US" b="0" dirty="0">
                <a:effectLst/>
              </a:rPr>
            </a:br>
            <a:r>
              <a:rPr lang="en-US" sz="1800" b="0" i="1" u="none" strike="noStrike" dirty="0">
                <a:solidFill>
                  <a:srgbClr val="000000"/>
                </a:solidFill>
                <a:effectLst/>
                <a:latin typeface="Arial" panose="020B0604020202020204" pitchFamily="34" charset="0"/>
              </a:rPr>
              <a:t>By intentionally thinking about conversations and experiences with this person and telling them, we are helping them feel seen and valued as an individual and as a member of our chapter. This is what we want to do during preference. Make the pnm understand that we see them, and we value them for who they are. Please be considerate and put thought into these letters.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9</a:t>
            </a:fld>
            <a:endParaRPr lang="en-US"/>
          </a:p>
        </p:txBody>
      </p:sp>
    </p:spTree>
    <p:extLst>
      <p:ext uri="{BB962C8B-B14F-4D97-AF65-F5344CB8AC3E}">
        <p14:creationId xmlns:p14="http://schemas.microsoft.com/office/powerpoint/2010/main" val="2931844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0"/>
              </a:spcBef>
              <a:spcAft>
                <a:spcPts val="0"/>
              </a:spcAft>
            </a:pPr>
            <a:r>
              <a:rPr lang="en-US" sz="1800" b="0" i="1" u="none" strike="noStrike" dirty="0">
                <a:solidFill>
                  <a:srgbClr val="000000"/>
                </a:solidFill>
                <a:effectLst/>
                <a:latin typeface="Montserrat" panose="00000500000000000000" pitchFamily="2" charset="0"/>
              </a:rPr>
              <a:t>How did this letter make you feel? </a:t>
            </a:r>
            <a:r>
              <a:rPr lang="en-US" sz="1800" b="0" i="0" u="none" strike="noStrike" dirty="0">
                <a:solidFill>
                  <a:srgbClr val="000000"/>
                </a:solidFill>
                <a:effectLst/>
                <a:latin typeface="Montserrat" panose="00000500000000000000" pitchFamily="2" charset="0"/>
              </a:rPr>
              <a:t>Take 2-4 answers. </a:t>
            </a:r>
            <a:endParaRPr lang="en-US" b="0" dirty="0">
              <a:effectLst/>
            </a:endParaRPr>
          </a:p>
          <a:p>
            <a:pPr rtl="0">
              <a:spcBef>
                <a:spcPts val="0"/>
              </a:spcBef>
              <a:spcAft>
                <a:spcPts val="0"/>
              </a:spcAft>
            </a:pPr>
            <a:r>
              <a:rPr lang="en-US" sz="1800" b="0" i="1" u="none" strike="noStrike" dirty="0">
                <a:solidFill>
                  <a:srgbClr val="000000"/>
                </a:solidFill>
                <a:effectLst/>
                <a:latin typeface="Montserrat" panose="00000500000000000000" pitchFamily="2" charset="0"/>
              </a:rPr>
              <a:t>How does this relate back to our conversations about preference? </a:t>
            </a:r>
            <a:r>
              <a:rPr lang="en-US" sz="1800" b="0" i="0" u="none" strike="noStrike" dirty="0">
                <a:solidFill>
                  <a:srgbClr val="000000"/>
                </a:solidFill>
                <a:effectLst/>
                <a:latin typeface="Montserrat" panose="00000500000000000000" pitchFamily="2" charset="0"/>
              </a:rPr>
              <a:t>Take 2-4 answers. </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Montserrat" panose="00000500000000000000" pitchFamily="2" charset="0"/>
              </a:rPr>
              <a:t>End the RPW by thanking participants for their time and participation. </a:t>
            </a:r>
            <a:endParaRPr lang="en-US" b="0" dirty="0">
              <a:effectLst/>
            </a:endParaRPr>
          </a:p>
          <a:p>
            <a:br>
              <a:rPr lang="en-US" dirty="0"/>
            </a:br>
            <a:br>
              <a:rPr lang="en-US" dirty="0"/>
            </a:br>
            <a:endParaRPr lang="en-US" dirty="0"/>
          </a:p>
        </p:txBody>
      </p:sp>
      <p:sp>
        <p:nvSpPr>
          <p:cNvPr id="4" name="Slide Number Placeholder 3"/>
          <p:cNvSpPr>
            <a:spLocks noGrp="1"/>
          </p:cNvSpPr>
          <p:nvPr>
            <p:ph type="sldNum" sz="quarter" idx="5"/>
          </p:nvPr>
        </p:nvSpPr>
        <p:spPr/>
        <p:txBody>
          <a:bodyPr/>
          <a:lstStyle/>
          <a:p>
            <a:fld id="{4CE4279D-3A61-47DF-AE1C-BD6627D982CF}" type="slidenum">
              <a:rPr lang="en-US" smtClean="0"/>
              <a:t>10</a:t>
            </a:fld>
            <a:endParaRPr lang="en-US"/>
          </a:p>
        </p:txBody>
      </p:sp>
    </p:spTree>
    <p:extLst>
      <p:ext uri="{BB962C8B-B14F-4D97-AF65-F5344CB8AC3E}">
        <p14:creationId xmlns:p14="http://schemas.microsoft.com/office/powerpoint/2010/main" val="1469194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756249" y="1006415"/>
            <a:ext cx="2133600" cy="1282402"/>
          </a:xfrm>
          <a:prstGeom prst="rect">
            <a:avLst/>
          </a:prstGeom>
        </p:spPr>
        <p:txBody>
          <a:bodyPr wrap="square" lIns="91440" tIns="45720" rIns="91440" bIns="45720" anchor="t">
            <a:spAutoFit/>
          </a:bodyPr>
          <a:lstStyle/>
          <a:p>
            <a:pPr algn="ctr">
              <a:spcAft>
                <a:spcPts val="600"/>
              </a:spcAft>
            </a:pPr>
            <a:endParaRPr lang="en-US" sz="700" b="1" i="0" dirty="0">
              <a:solidFill>
                <a:schemeClr val="bg1"/>
              </a:solidFill>
              <a:effectLst/>
              <a:latin typeface="Arial" panose="020B0604020202020204" pitchFamily="34" charset="0"/>
              <a:cs typeface="Arial" panose="020B0604020202020204" pitchFamily="34" charset="0"/>
            </a:endParaRPr>
          </a:p>
          <a:p>
            <a:pPr algn="ctr">
              <a:spcAft>
                <a:spcPts val="400"/>
              </a:spcAft>
            </a:pPr>
            <a:r>
              <a:rPr lang="en-US" sz="2000" b="1" dirty="0">
                <a:solidFill>
                  <a:srgbClr val="F1B9C0"/>
                </a:solidFill>
                <a:latin typeface="Georgia" panose="02040502050405020303" pitchFamily="18" charset="0"/>
              </a:rPr>
              <a:t>RPW #6</a:t>
            </a:r>
            <a:endParaRPr lang="en-US" sz="2000" b="1" i="0" dirty="0">
              <a:solidFill>
                <a:srgbClr val="F1B9C0"/>
              </a:solidFill>
              <a:effectLst/>
              <a:latin typeface="Georgia" panose="02040502050405020303" pitchFamily="18" charset="0"/>
            </a:endParaRPr>
          </a:p>
          <a:p>
            <a:pPr algn="ctr">
              <a:spcAft>
                <a:spcPts val="600"/>
              </a:spcAft>
            </a:pPr>
            <a:r>
              <a:rPr lang="en-US" sz="800" spc="20" dirty="0">
                <a:solidFill>
                  <a:schemeClr val="bg1"/>
                </a:solidFill>
                <a:highlight>
                  <a:srgbClr val="C0C0C0"/>
                </a:highlight>
                <a:latin typeface="Arial"/>
                <a:cs typeface="Arial"/>
              </a:rPr>
              <a:t>Chapter-University</a:t>
            </a:r>
            <a:endParaRPr lang="en-US" sz="600" spc="20">
              <a:solidFill>
                <a:schemeClr val="bg1"/>
              </a:solidFill>
              <a:latin typeface="Arial" panose="020B0604020202020204" pitchFamily="34" charset="0"/>
              <a:cs typeface="Arial" panose="020B0604020202020204" pitchFamily="34" charset="0"/>
            </a:endParaRPr>
          </a:p>
          <a:p>
            <a:pPr algn="ctr">
              <a:spcAft>
                <a:spcPts val="600"/>
              </a:spcAft>
            </a:pPr>
            <a:endParaRPr lang="en-US" sz="800" dirty="0">
              <a:solidFill>
                <a:schemeClr val="bg1"/>
              </a:solidFill>
              <a:latin typeface="Montserrat" pitchFamily="2" charset="77"/>
            </a:endParaRPr>
          </a:p>
          <a:p>
            <a:pPr algn="ctr">
              <a:spcAft>
                <a:spcPts val="600"/>
              </a:spcAft>
            </a:pPr>
            <a:endParaRPr lang="en-US" sz="1600" b="1" i="0" dirty="0">
              <a:solidFill>
                <a:srgbClr val="DC948A"/>
              </a:solidFill>
              <a:effectLst/>
              <a:latin typeface="Tropiline Black" pitchFamily="2" charset="0"/>
            </a:endParaRPr>
          </a:p>
        </p:txBody>
      </p:sp>
      <p:pic>
        <p:nvPicPr>
          <p:cNvPr id="14" name="Picture 13" descr="A close up of a logo&#10;&#10;Description automatically generated">
            <a:extLst>
              <a:ext uri="{FF2B5EF4-FFF2-40B4-BE49-F238E27FC236}">
                <a16:creationId xmlns:a16="http://schemas.microsoft.com/office/drawing/2014/main" id="{76B120FD-CD0C-CE41-83A3-C1DE76D9F4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381000"/>
            <a:ext cx="304800" cy="414779"/>
          </a:xfrm>
          <a:prstGeom prst="rect">
            <a:avLst/>
          </a:prstGeom>
        </p:spPr>
      </p:pic>
    </p:spTree>
    <p:extLst>
      <p:ext uri="{BB962C8B-B14F-4D97-AF65-F5344CB8AC3E}">
        <p14:creationId xmlns:p14="http://schemas.microsoft.com/office/powerpoint/2010/main" val="343828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1046440"/>
          </a:xfrm>
          <a:prstGeom prst="rect">
            <a:avLst/>
          </a:prstGeom>
        </p:spPr>
        <p:txBody>
          <a:bodyPr wrap="square" lIns="91440" tIns="45720" rIns="91440" bIns="45720" anchor="t">
            <a:spAutoFit/>
          </a:bodyPr>
          <a:lstStyle/>
          <a:p>
            <a:pPr>
              <a:spcAft>
                <a:spcPts val="600"/>
              </a:spcAft>
            </a:pPr>
            <a:r>
              <a:rPr lang="en-US" sz="1400" b="1" i="0" dirty="0">
                <a:solidFill>
                  <a:srgbClr val="DC948A"/>
                </a:solidFill>
                <a:effectLst/>
                <a:latin typeface="Georgia" panose="02040502050405020303" pitchFamily="18" charset="0"/>
              </a:rPr>
              <a:t>Ref</a:t>
            </a:r>
            <a:r>
              <a:rPr lang="en-US" sz="1400" b="1" dirty="0">
                <a:solidFill>
                  <a:srgbClr val="DC948A"/>
                </a:solidFill>
                <a:latin typeface="Georgia" panose="02040502050405020303" pitchFamily="18" charset="0"/>
              </a:rPr>
              <a:t>lection</a:t>
            </a:r>
            <a:r>
              <a:rPr lang="en-US" sz="1400" b="1" i="0" dirty="0">
                <a:solidFill>
                  <a:srgbClr val="DC948A"/>
                </a:solidFill>
                <a:effectLst/>
                <a:latin typeface="Georgia" panose="02040502050405020303" pitchFamily="18" charset="0"/>
              </a:rPr>
              <a:t> </a:t>
            </a:r>
            <a:endParaRPr lang="en-US" sz="1200" b="1" i="0" dirty="0">
              <a:solidFill>
                <a:srgbClr val="002060"/>
              </a:solidFill>
              <a:effectLst/>
              <a:latin typeface="Georgia" panose="02040502050405020303" pitchFamily="18" charset="0"/>
            </a:endParaRPr>
          </a:p>
          <a:p>
            <a:pPr marL="0" indent="0">
              <a:lnSpc>
                <a:spcPct val="100000"/>
              </a:lnSpc>
              <a:buFont typeface="Wingdings" pitchFamily="2" charset="2"/>
              <a:buNone/>
            </a:pPr>
            <a:endParaRPr lang="en-US" sz="1100" i="1" dirty="0">
              <a:solidFill>
                <a:srgbClr val="000000"/>
              </a:solidFill>
              <a:latin typeface="Arial" panose="020B0604020202020204" pitchFamily="34" charset="0"/>
              <a:cs typeface="Arial" panose="020B0604020202020204" pitchFamily="34" charset="0"/>
            </a:endParaRPr>
          </a:p>
          <a:p>
            <a:r>
              <a:rPr lang="en-US" sz="800" dirty="0">
                <a:solidFill>
                  <a:srgbClr val="000000"/>
                </a:solidFill>
                <a:latin typeface="Arial"/>
                <a:cs typeface="Arial"/>
              </a:rPr>
              <a:t>How did this letter make you feel? </a:t>
            </a:r>
            <a:endParaRPr lang="en-US" sz="800" dirty="0">
              <a:solidFill>
                <a:srgbClr val="000000"/>
              </a:solidFill>
              <a:latin typeface="Arial" panose="020B0604020202020204" pitchFamily="34" charset="0"/>
              <a:cs typeface="Arial" panose="020B0604020202020204" pitchFamily="34" charset="0"/>
            </a:endParaRPr>
          </a:p>
          <a:p>
            <a:pPr marL="0" indent="0">
              <a:lnSpc>
                <a:spcPct val="100000"/>
              </a:lnSpc>
              <a:buFont typeface="Wingdings" pitchFamily="2" charset="2"/>
              <a:buNone/>
            </a:pPr>
            <a:endParaRPr lang="en-US" sz="800" dirty="0">
              <a:solidFill>
                <a:srgbClr val="000000"/>
              </a:solidFill>
              <a:effectLst/>
              <a:latin typeface="Arial" panose="020B0604020202020204" pitchFamily="34" charset="0"/>
              <a:cs typeface="Arial" panose="020B0604020202020204" pitchFamily="34" charset="0"/>
            </a:endParaRPr>
          </a:p>
          <a:p>
            <a:pPr marL="0" indent="0">
              <a:lnSpc>
                <a:spcPct val="100000"/>
              </a:lnSpc>
              <a:buFont typeface="Wingdings" pitchFamily="2" charset="2"/>
              <a:buNone/>
            </a:pPr>
            <a:r>
              <a:rPr lang="en-US" sz="800" dirty="0">
                <a:solidFill>
                  <a:srgbClr val="000000"/>
                </a:solidFill>
                <a:latin typeface="Arial"/>
                <a:cs typeface="Arial"/>
              </a:rPr>
              <a:t>How does this relate back to our conversations about preference?</a:t>
            </a:r>
            <a:endParaRPr lang="en-US" sz="800">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6" name="Picture 5" descr="Two women posing with a dog&#10;&#10;Description automatically generated">
            <a:extLst>
              <a:ext uri="{FF2B5EF4-FFF2-40B4-BE49-F238E27FC236}">
                <a16:creationId xmlns:a16="http://schemas.microsoft.com/office/drawing/2014/main" id="{A39F854B-1F1C-B7A0-3A37-CE5EF0B56D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0300" y="304800"/>
            <a:ext cx="914400" cy="1139799"/>
          </a:xfrm>
          <a:prstGeom prst="rect">
            <a:avLst/>
          </a:prstGeom>
        </p:spPr>
      </p:pic>
    </p:spTree>
    <p:extLst>
      <p:ext uri="{BB962C8B-B14F-4D97-AF65-F5344CB8AC3E}">
        <p14:creationId xmlns:p14="http://schemas.microsoft.com/office/powerpoint/2010/main" val="1256153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1746888"/>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Agenda</a:t>
            </a:r>
            <a:r>
              <a:rPr lang="en-US" sz="1400" b="1" i="0" dirty="0">
                <a:solidFill>
                  <a:srgbClr val="DC948A"/>
                </a:solidFill>
                <a:effectLst/>
                <a:latin typeface="Georgia"/>
              </a:rPr>
              <a:t> </a:t>
            </a:r>
          </a:p>
          <a:p>
            <a:pPr marL="171450" indent="-171450">
              <a:lnSpc>
                <a:spcPct val="150000"/>
              </a:lnSpc>
              <a:spcAft>
                <a:spcPts val="200"/>
              </a:spcAft>
              <a:buFont typeface="Arial" panose="020B0604020202020204" pitchFamily="34" charset="0"/>
              <a:buChar char="•"/>
            </a:pPr>
            <a:r>
              <a:rPr lang="en-US" sz="800" dirty="0">
                <a:solidFill>
                  <a:srgbClr val="002060"/>
                </a:solidFill>
                <a:latin typeface="Arial"/>
                <a:cs typeface="Arial"/>
              </a:rPr>
              <a:t>Recruitment Schedule </a:t>
            </a:r>
          </a:p>
          <a:p>
            <a:pPr marL="171450" indent="-171450">
              <a:lnSpc>
                <a:spcPct val="150000"/>
              </a:lnSpc>
              <a:spcAft>
                <a:spcPts val="200"/>
              </a:spcAft>
              <a:buFont typeface="Arial" panose="020B0604020202020204" pitchFamily="34" charset="0"/>
              <a:buChar char="•"/>
            </a:pPr>
            <a:r>
              <a:rPr lang="en-US" sz="800" i="0" dirty="0">
                <a:solidFill>
                  <a:srgbClr val="002060"/>
                </a:solidFill>
                <a:effectLst/>
                <a:latin typeface="Arial"/>
                <a:cs typeface="Arial"/>
              </a:rPr>
              <a:t>Prep Week Schedule</a:t>
            </a:r>
            <a:r>
              <a:rPr lang="en-US" sz="800" dirty="0">
                <a:solidFill>
                  <a:srgbClr val="002060"/>
                </a:solidFill>
                <a:latin typeface="Arial"/>
                <a:cs typeface="Arial"/>
              </a:rPr>
              <a:t> </a:t>
            </a:r>
            <a:endParaRPr lang="en-US" sz="800" i="0" dirty="0">
              <a:solidFill>
                <a:srgbClr val="002060"/>
              </a:solidFill>
              <a:effectLst/>
              <a:latin typeface="Arial"/>
              <a:cs typeface="Arial"/>
            </a:endParaRPr>
          </a:p>
          <a:p>
            <a:pPr marL="171450" indent="-171450">
              <a:lnSpc>
                <a:spcPct val="150000"/>
              </a:lnSpc>
              <a:spcAft>
                <a:spcPts val="200"/>
              </a:spcAft>
              <a:buFont typeface="Arial" panose="020B0604020202020204" pitchFamily="34" charset="0"/>
              <a:buChar char="•"/>
            </a:pPr>
            <a:r>
              <a:rPr lang="en-US" sz="800" dirty="0">
                <a:solidFill>
                  <a:srgbClr val="002060"/>
                </a:solidFill>
                <a:latin typeface="Arial"/>
                <a:cs typeface="Arial"/>
              </a:rPr>
              <a:t>Preference Ceremony </a:t>
            </a:r>
          </a:p>
          <a:p>
            <a:pPr marL="171450" indent="-171450">
              <a:lnSpc>
                <a:spcPct val="150000"/>
              </a:lnSpc>
              <a:spcAft>
                <a:spcPts val="200"/>
              </a:spcAft>
              <a:buFont typeface="Arial" panose="020B0604020202020204" pitchFamily="34" charset="0"/>
              <a:buChar char="•"/>
            </a:pPr>
            <a:r>
              <a:rPr lang="en-US" sz="800" i="0" dirty="0">
                <a:solidFill>
                  <a:srgbClr val="002060"/>
                </a:solidFill>
                <a:effectLst/>
                <a:latin typeface="Arial"/>
                <a:cs typeface="Arial"/>
              </a:rPr>
              <a:t>Preference Ceremony Practice</a:t>
            </a:r>
            <a:r>
              <a:rPr lang="en-US" sz="800" dirty="0">
                <a:solidFill>
                  <a:srgbClr val="002060"/>
                </a:solidFill>
                <a:latin typeface="Arial"/>
                <a:cs typeface="Arial"/>
              </a:rPr>
              <a:t> </a:t>
            </a:r>
            <a:endParaRPr lang="en-US" sz="800" i="0" dirty="0">
              <a:solidFill>
                <a:srgbClr val="002060"/>
              </a:solidFill>
              <a:effectLst/>
              <a:latin typeface="Arial"/>
              <a:cs typeface="Arial"/>
            </a:endParaRPr>
          </a:p>
          <a:p>
            <a:pPr marL="171450" indent="-171450">
              <a:lnSpc>
                <a:spcPct val="150000"/>
              </a:lnSpc>
              <a:spcAft>
                <a:spcPts val="200"/>
              </a:spcAft>
              <a:buFont typeface="Arial" panose="020B0604020202020204" pitchFamily="34" charset="0"/>
              <a:buChar char="•"/>
            </a:pPr>
            <a:r>
              <a:rPr lang="en-US" sz="800" dirty="0">
                <a:solidFill>
                  <a:srgbClr val="002060"/>
                </a:solidFill>
                <a:latin typeface="Arial"/>
                <a:cs typeface="Arial"/>
              </a:rPr>
              <a:t>Speech and Song Practice or</a:t>
            </a:r>
            <a:endParaRPr lang="en-US">
              <a:solidFill>
                <a:srgbClr val="00205B"/>
              </a:solidFill>
              <a:latin typeface="Arial"/>
              <a:cs typeface="Arial"/>
            </a:endParaRPr>
          </a:p>
          <a:p>
            <a:pPr>
              <a:spcAft>
                <a:spcPts val="200"/>
              </a:spcAft>
            </a:pPr>
            <a:r>
              <a:rPr lang="en-US" sz="800" dirty="0">
                <a:solidFill>
                  <a:srgbClr val="002060"/>
                </a:solidFill>
                <a:latin typeface="Arial"/>
                <a:cs typeface="Arial"/>
              </a:rPr>
              <a:t>      Letter Writing </a:t>
            </a:r>
            <a:endParaRPr lang="en-US">
              <a:cs typeface="Arial"/>
            </a:endParaRPr>
          </a:p>
          <a:p>
            <a:pPr marL="0" indent="0">
              <a:lnSpc>
                <a:spcPct val="150000"/>
              </a:lnSpc>
              <a:buFont typeface="Wingdings" pitchFamily="2" charset="2"/>
              <a:buNone/>
            </a:pPr>
            <a:endParaRPr lang="en-US" sz="800" dirty="0">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Two women sitting at a table&#10;&#10;Description automatically generated">
            <a:extLst>
              <a:ext uri="{FF2B5EF4-FFF2-40B4-BE49-F238E27FC236}">
                <a16:creationId xmlns:a16="http://schemas.microsoft.com/office/drawing/2014/main" id="{CAA06FE2-389D-9A0D-813A-91B5DCF81B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533400"/>
            <a:ext cx="1241879" cy="810671"/>
          </a:xfrm>
          <a:prstGeom prst="rect">
            <a:avLst/>
          </a:prstGeom>
        </p:spPr>
      </p:pic>
    </p:spTree>
    <p:extLst>
      <p:ext uri="{BB962C8B-B14F-4D97-AF65-F5344CB8AC3E}">
        <p14:creationId xmlns:p14="http://schemas.microsoft.com/office/powerpoint/2010/main" val="120931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1100558"/>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Expectations</a:t>
            </a:r>
            <a:r>
              <a:rPr lang="en-US" sz="1400" b="1" i="0" dirty="0">
                <a:solidFill>
                  <a:srgbClr val="DC948A"/>
                </a:solidFill>
                <a:effectLst/>
                <a:latin typeface="Georgia"/>
              </a:rPr>
              <a:t> </a:t>
            </a:r>
          </a:p>
          <a:p>
            <a:pPr marL="171450" indent="-171450">
              <a:lnSpc>
                <a:spcPct val="150000"/>
              </a:lnSpc>
              <a:buFont typeface="Arial" panose="020B0604020202020204" pitchFamily="34" charset="0"/>
              <a:buChar char="•"/>
            </a:pPr>
            <a:r>
              <a:rPr lang="en-US" sz="800">
                <a:latin typeface="Arial"/>
                <a:cs typeface="Arial"/>
              </a:rPr>
              <a:t>Listen respectfully and intentionally. </a:t>
            </a:r>
          </a:p>
          <a:p>
            <a:pPr marL="171450" indent="-171450">
              <a:lnSpc>
                <a:spcPct val="150000"/>
              </a:lnSpc>
              <a:buFont typeface="Arial" panose="020B0604020202020204" pitchFamily="34" charset="0"/>
              <a:buChar char="•"/>
            </a:pPr>
            <a:r>
              <a:rPr lang="en-US" sz="800" dirty="0">
                <a:effectLst/>
                <a:latin typeface="Arial"/>
                <a:cs typeface="Arial"/>
              </a:rPr>
              <a:t>Ask </a:t>
            </a:r>
            <a:r>
              <a:rPr lang="en-US" sz="800" dirty="0">
                <a:latin typeface="Arial"/>
                <a:cs typeface="Arial"/>
              </a:rPr>
              <a:t>questions. </a:t>
            </a:r>
            <a:endParaRPr lang="en-US" sz="800">
              <a:effectLst/>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800" dirty="0">
                <a:latin typeface="Arial"/>
                <a:cs typeface="Arial"/>
              </a:rPr>
              <a:t>Be respectful and participate. </a:t>
            </a:r>
            <a:endParaRPr lang="en-US" sz="80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800" dirty="0">
                <a:effectLst/>
                <a:latin typeface="Arial"/>
                <a:cs typeface="Arial"/>
              </a:rPr>
              <a:t>Chapter </a:t>
            </a:r>
            <a:r>
              <a:rPr lang="en-US" sz="800" dirty="0">
                <a:latin typeface="Arial"/>
                <a:cs typeface="Arial"/>
              </a:rPr>
              <a:t>specific.</a:t>
            </a:r>
            <a:endParaRPr lang="en-US" sz="800" dirty="0">
              <a:effectLs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people holding anchors&#10;&#10;Description automatically generated">
            <a:extLst>
              <a:ext uri="{FF2B5EF4-FFF2-40B4-BE49-F238E27FC236}">
                <a16:creationId xmlns:a16="http://schemas.microsoft.com/office/drawing/2014/main" id="{258139B3-8357-A05A-70D7-A4231A7A6C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589808"/>
            <a:ext cx="950151" cy="801470"/>
          </a:xfrm>
          <a:prstGeom prst="rect">
            <a:avLst/>
          </a:prstGeom>
        </p:spPr>
      </p:pic>
    </p:spTree>
    <p:extLst>
      <p:ext uri="{BB962C8B-B14F-4D97-AF65-F5344CB8AC3E}">
        <p14:creationId xmlns:p14="http://schemas.microsoft.com/office/powerpoint/2010/main" val="48674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630942"/>
          </a:xfrm>
          <a:prstGeom prst="rect">
            <a:avLst/>
          </a:prstGeom>
        </p:spPr>
        <p:txBody>
          <a:bodyPr wrap="square" lIns="91440" tIns="45720" rIns="91440" bIns="45720" anchor="t">
            <a:spAutoFit/>
          </a:bodyPr>
          <a:lstStyle/>
          <a:p>
            <a:pPr>
              <a:spcAft>
                <a:spcPts val="600"/>
              </a:spcAft>
            </a:pPr>
            <a:r>
              <a:rPr lang="en-US" sz="1400" b="1" i="0" dirty="0">
                <a:solidFill>
                  <a:srgbClr val="DC948A"/>
                </a:solidFill>
                <a:effectLst/>
                <a:latin typeface="Georgia" panose="02040502050405020303" pitchFamily="18" charset="0"/>
              </a:rPr>
              <a:t>Recruitment Week </a:t>
            </a:r>
          </a:p>
          <a:p>
            <a:pPr>
              <a:spcAft>
                <a:spcPts val="200"/>
              </a:spcAft>
            </a:pPr>
            <a:r>
              <a:rPr lang="en-US" sz="800" b="1" dirty="0">
                <a:solidFill>
                  <a:srgbClr val="002060"/>
                </a:solidFill>
                <a:highlight>
                  <a:srgbClr val="C0C0C0"/>
                </a:highlight>
                <a:latin typeface="Arial"/>
                <a:cs typeface="Arial"/>
              </a:rPr>
              <a:t>Please put your campus specific Recruitment Schedule here:</a:t>
            </a:r>
            <a:endParaRPr lang="en-US" sz="800" b="1" i="0" dirty="0">
              <a:solidFill>
                <a:srgbClr val="002060"/>
              </a:solidFill>
              <a:effectLst/>
              <a:highlight>
                <a:srgbClr val="C0C0C0"/>
              </a:highlight>
              <a:latin typeface="Arial"/>
              <a:cs typeface="Arial"/>
            </a:endParaRPr>
          </a:p>
        </p:txBody>
      </p:sp>
    </p:spTree>
    <p:extLst>
      <p:ext uri="{BB962C8B-B14F-4D97-AF65-F5344CB8AC3E}">
        <p14:creationId xmlns:p14="http://schemas.microsoft.com/office/powerpoint/2010/main" val="3514666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630942"/>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Prep Week Schedule</a:t>
            </a:r>
            <a:r>
              <a:rPr lang="en-US" sz="1400" b="1" i="0" dirty="0">
                <a:solidFill>
                  <a:srgbClr val="DC948A"/>
                </a:solidFill>
                <a:effectLst/>
                <a:latin typeface="Georgia" panose="02040502050405020303" pitchFamily="18" charset="0"/>
              </a:rPr>
              <a:t> </a:t>
            </a:r>
          </a:p>
          <a:p>
            <a:pPr>
              <a:spcAft>
                <a:spcPts val="200"/>
              </a:spcAft>
            </a:pPr>
            <a:r>
              <a:rPr lang="en-US" sz="800" b="1" dirty="0">
                <a:solidFill>
                  <a:srgbClr val="002060"/>
                </a:solidFill>
                <a:highlight>
                  <a:srgbClr val="C0C0C0"/>
                </a:highlight>
                <a:latin typeface="Arial"/>
                <a:cs typeface="Arial"/>
              </a:rPr>
              <a:t>Please place your chapter specific prep week schedule here: </a:t>
            </a:r>
            <a:endParaRPr lang="en-US" sz="800" b="1" i="0" dirty="0">
              <a:solidFill>
                <a:srgbClr val="002060"/>
              </a:solidFill>
              <a:effectLst/>
              <a:highlight>
                <a:srgbClr val="C0C0C0"/>
              </a:highlight>
              <a:latin typeface="Georgia" panose="02040502050405020303" pitchFamily="18" charset="0"/>
            </a:endParaRPr>
          </a:p>
        </p:txBody>
      </p:sp>
    </p:spTree>
    <p:extLst>
      <p:ext uri="{BB962C8B-B14F-4D97-AF65-F5344CB8AC3E}">
        <p14:creationId xmlns:p14="http://schemas.microsoft.com/office/powerpoint/2010/main" val="1082014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846386"/>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Review Preference Ceremony</a:t>
            </a:r>
            <a:r>
              <a:rPr lang="en-US" sz="1400" b="1" i="0" dirty="0">
                <a:solidFill>
                  <a:srgbClr val="DC948A"/>
                </a:solidFill>
                <a:effectLst/>
                <a:latin typeface="Georgia" panose="02040502050405020303" pitchFamily="18" charset="0"/>
              </a:rPr>
              <a:t> </a:t>
            </a:r>
          </a:p>
          <a:p>
            <a:pPr>
              <a:spcAft>
                <a:spcPts val="200"/>
              </a:spcAft>
            </a:pPr>
            <a:r>
              <a:rPr lang="en-US" sz="800" b="1" dirty="0">
                <a:solidFill>
                  <a:srgbClr val="002060"/>
                </a:solidFill>
                <a:highlight>
                  <a:srgbClr val="C0C0C0"/>
                </a:highlight>
                <a:latin typeface="Arial"/>
                <a:cs typeface="Arial"/>
              </a:rPr>
              <a:t>Please put your preference ceremony details here:</a:t>
            </a:r>
            <a:endParaRPr lang="en-US" sz="800" b="1" i="0" dirty="0">
              <a:solidFill>
                <a:srgbClr val="002060"/>
              </a:solidFill>
              <a:effectLst/>
              <a:highlight>
                <a:srgbClr val="C0C0C0"/>
              </a:highligh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33" name="Picture 32" descr="Two women in white dresses&#10;&#10;Description automatically generated">
            <a:extLst>
              <a:ext uri="{FF2B5EF4-FFF2-40B4-BE49-F238E27FC236}">
                <a16:creationId xmlns:a16="http://schemas.microsoft.com/office/drawing/2014/main" id="{D7A8DE48-643D-231A-0AD6-1A97B719E5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5743" y="387750"/>
            <a:ext cx="953047" cy="1242429"/>
          </a:xfrm>
          <a:prstGeom prst="rect">
            <a:avLst/>
          </a:prstGeom>
        </p:spPr>
      </p:pic>
    </p:spTree>
    <p:extLst>
      <p:ext uri="{BB962C8B-B14F-4D97-AF65-F5344CB8AC3E}">
        <p14:creationId xmlns:p14="http://schemas.microsoft.com/office/powerpoint/2010/main" val="4116751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58371" y="1070406"/>
            <a:ext cx="2209800" cy="600164"/>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a:rPr>
              <a:t>Preference </a:t>
            </a:r>
            <a:endParaRPr lang="en-US">
              <a:latin typeface="Georgia"/>
            </a:endParaRPr>
          </a:p>
          <a:p>
            <a:pPr>
              <a:spcAft>
                <a:spcPts val="600"/>
              </a:spcAft>
            </a:pPr>
            <a:r>
              <a:rPr lang="en-US" sz="1400" b="1" dirty="0">
                <a:solidFill>
                  <a:srgbClr val="DC948A"/>
                </a:solidFill>
                <a:latin typeface="Georgia"/>
              </a:rPr>
              <a:t>Practice</a:t>
            </a:r>
            <a:r>
              <a:rPr lang="en-US" sz="1400" b="1" i="0" dirty="0">
                <a:solidFill>
                  <a:srgbClr val="DC948A"/>
                </a:solidFill>
                <a:effectLst/>
                <a:latin typeface="Georgia"/>
              </a:rPr>
              <a:t> </a:t>
            </a:r>
            <a:endParaRPr lang="en-US" dirty="0">
              <a:latin typeface="Georgia"/>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Two women standing next to each other&#10;&#10;Description automatically generated">
            <a:extLst>
              <a:ext uri="{FF2B5EF4-FFF2-40B4-BE49-F238E27FC236}">
                <a16:creationId xmlns:a16="http://schemas.microsoft.com/office/drawing/2014/main" id="{81F29E98-241B-2714-A5E0-B9A3C67299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0450" y="533400"/>
            <a:ext cx="1036320" cy="1295400"/>
          </a:xfrm>
          <a:prstGeom prst="rect">
            <a:avLst/>
          </a:prstGeom>
        </p:spPr>
      </p:pic>
    </p:spTree>
    <p:extLst>
      <p:ext uri="{BB962C8B-B14F-4D97-AF65-F5344CB8AC3E}">
        <p14:creationId xmlns:p14="http://schemas.microsoft.com/office/powerpoint/2010/main" val="237418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846386"/>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Speech and Song Practice</a:t>
            </a:r>
            <a:r>
              <a:rPr lang="en-US" sz="1400" b="1" i="0" dirty="0">
                <a:solidFill>
                  <a:srgbClr val="DC948A"/>
                </a:solidFill>
                <a:effectLst/>
                <a:latin typeface="Georgia" panose="02040502050405020303" pitchFamily="18" charset="0"/>
              </a:rPr>
              <a:t> </a:t>
            </a:r>
          </a:p>
          <a:p>
            <a:pPr>
              <a:spcAft>
                <a:spcPts val="200"/>
              </a:spcAft>
            </a:pPr>
            <a:r>
              <a:rPr lang="en-US" sz="800" b="1" dirty="0">
                <a:solidFill>
                  <a:srgbClr val="002060"/>
                </a:solidFill>
                <a:highlight>
                  <a:srgbClr val="DC948A"/>
                </a:highlight>
                <a:latin typeface="Arial"/>
                <a:cs typeface="Arial"/>
              </a:rPr>
              <a:t>Please put the lyrics to your preference song(s) here:</a:t>
            </a:r>
            <a:endParaRPr lang="en-US" sz="800" b="1" i="0" dirty="0">
              <a:solidFill>
                <a:srgbClr val="002060"/>
              </a:solidFill>
              <a:effectLst/>
              <a:highlight>
                <a:srgbClr val="DC948A"/>
              </a:highlight>
              <a:latin typeface="Arial"/>
              <a:cs typeface="Arial"/>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7" name="Picture 6" descr="Two women standing in front of doors&#10;&#10;Description automatically generated">
            <a:extLst>
              <a:ext uri="{FF2B5EF4-FFF2-40B4-BE49-F238E27FC236}">
                <a16:creationId xmlns:a16="http://schemas.microsoft.com/office/drawing/2014/main" id="{9D091FDE-CC49-C12C-E9C4-FAE8BCF379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5290" y="323165"/>
            <a:ext cx="1097012" cy="1371600"/>
          </a:xfrm>
          <a:prstGeom prst="rect">
            <a:avLst/>
          </a:prstGeom>
        </p:spPr>
      </p:pic>
    </p:spTree>
    <p:extLst>
      <p:ext uri="{BB962C8B-B14F-4D97-AF65-F5344CB8AC3E}">
        <p14:creationId xmlns:p14="http://schemas.microsoft.com/office/powerpoint/2010/main" val="70776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8BE427-E089-3642-B45B-64BC11B42AF7}"/>
              </a:ext>
            </a:extLst>
          </p:cNvPr>
          <p:cNvSpPr/>
          <p:nvPr/>
        </p:nvSpPr>
        <p:spPr>
          <a:xfrm>
            <a:off x="228600" y="304800"/>
            <a:ext cx="2209800" cy="1738938"/>
          </a:xfrm>
          <a:prstGeom prst="rect">
            <a:avLst/>
          </a:prstGeom>
        </p:spPr>
        <p:txBody>
          <a:bodyPr wrap="square" lIns="91440" tIns="45720" rIns="91440" bIns="45720" anchor="t">
            <a:spAutoFit/>
          </a:bodyPr>
          <a:lstStyle/>
          <a:p>
            <a:pPr>
              <a:spcAft>
                <a:spcPts val="600"/>
              </a:spcAft>
            </a:pPr>
            <a:r>
              <a:rPr lang="en-US" sz="1400" b="1" dirty="0">
                <a:solidFill>
                  <a:srgbClr val="DC948A"/>
                </a:solidFill>
                <a:latin typeface="Georgia" panose="02040502050405020303" pitchFamily="18" charset="0"/>
              </a:rPr>
              <a:t>Letter Writing </a:t>
            </a:r>
            <a:r>
              <a:rPr lang="en-US" sz="1400" b="1" i="0" dirty="0">
                <a:solidFill>
                  <a:srgbClr val="DC948A"/>
                </a:solidFill>
                <a:effectLst/>
                <a:latin typeface="Georgia" panose="02040502050405020303" pitchFamily="18" charset="0"/>
              </a:rPr>
              <a:t> </a:t>
            </a:r>
            <a:endParaRPr lang="en-US" sz="1200" b="1" i="0" dirty="0">
              <a:solidFill>
                <a:srgbClr val="002060"/>
              </a:solidFill>
              <a:effectLst/>
              <a:latin typeface="Georgia" panose="02040502050405020303" pitchFamily="18" charset="0"/>
            </a:endParaRPr>
          </a:p>
          <a:p>
            <a:r>
              <a:rPr lang="en-US" sz="800" b="1" u="none" strike="noStrike" dirty="0">
                <a:solidFill>
                  <a:srgbClr val="000000"/>
                </a:solidFill>
                <a:effectLst/>
                <a:latin typeface="Arial"/>
                <a:cs typeface="Arial"/>
              </a:rPr>
              <a:t>Today you are going to write a letter (no more than one page) to the sister whose name you have.</a:t>
            </a:r>
            <a:r>
              <a:rPr lang="en-US" sz="800" b="1" dirty="0">
                <a:solidFill>
                  <a:srgbClr val="000000"/>
                </a:solidFill>
                <a:latin typeface="Arial"/>
                <a:cs typeface="Arial"/>
              </a:rPr>
              <a:t> </a:t>
            </a:r>
            <a:endParaRPr lang="en-US" sz="800" b="0" u="none" strike="noStrike">
              <a:solidFill>
                <a:srgbClr val="000000"/>
              </a:solidFill>
              <a:effectLst/>
              <a:latin typeface="Arial" panose="020B0604020202020204" pitchFamily="34" charset="0"/>
              <a:cs typeface="Arial"/>
            </a:endParaRPr>
          </a:p>
          <a:p>
            <a:pPr marL="0" indent="0">
              <a:lnSpc>
                <a:spcPct val="100000"/>
              </a:lnSpc>
              <a:buFont typeface="Wingdings" pitchFamily="2" charset="2"/>
              <a:buNone/>
            </a:pPr>
            <a:endParaRPr lang="en-US" sz="800" dirty="0">
              <a:solidFill>
                <a:srgbClr val="000000"/>
              </a:solidFill>
              <a:latin typeface="Arial" panose="020B0604020202020204" pitchFamily="34" charset="0"/>
            </a:endParaRPr>
          </a:p>
          <a:p>
            <a:r>
              <a:rPr lang="en-US" sz="800" b="0" u="none" strike="noStrike" dirty="0">
                <a:solidFill>
                  <a:srgbClr val="000000"/>
                </a:solidFill>
                <a:effectLst/>
                <a:latin typeface="Arial"/>
                <a:cs typeface="Arial"/>
              </a:rPr>
              <a:t>The goal is to truly reflect on this person and what they bring to the chapter. The purpose of this letter is to make them feel seen</a:t>
            </a:r>
            <a:r>
              <a:rPr lang="en-US" sz="800" dirty="0">
                <a:solidFill>
                  <a:srgbClr val="000000"/>
                </a:solidFill>
                <a:latin typeface="Arial"/>
                <a:cs typeface="Arial"/>
              </a:rPr>
              <a:t> and </a:t>
            </a:r>
            <a:r>
              <a:rPr lang="en-US" sz="800" b="0" u="none" strike="noStrike" dirty="0">
                <a:solidFill>
                  <a:srgbClr val="000000"/>
                </a:solidFill>
                <a:effectLst/>
                <a:latin typeface="Arial"/>
                <a:cs typeface="Arial"/>
              </a:rPr>
              <a:t> valued.</a:t>
            </a:r>
            <a:r>
              <a:rPr lang="en-US" sz="800" dirty="0">
                <a:solidFill>
                  <a:srgbClr val="000000"/>
                </a:solidFill>
                <a:latin typeface="Arial"/>
                <a:cs typeface="Arial"/>
              </a:rPr>
              <a:t> </a:t>
            </a:r>
            <a:endParaRPr lang="en-US" sz="800" b="0" u="none" strike="noStrike" dirty="0">
              <a:solidFill>
                <a:srgbClr val="000000"/>
              </a:solidFill>
              <a:effectLst/>
              <a:latin typeface="Arial" panose="020B0604020202020204" pitchFamily="34" charset="0"/>
              <a:cs typeface="Arial"/>
            </a:endParaRPr>
          </a:p>
          <a:p>
            <a:pPr marL="0" indent="0">
              <a:lnSpc>
                <a:spcPct val="100000"/>
              </a:lnSpc>
              <a:buFont typeface="Wingdings" pitchFamily="2" charset="2"/>
              <a:buNone/>
            </a:pPr>
            <a:endParaRPr lang="en-US" sz="800" dirty="0">
              <a:solidFill>
                <a:srgbClr val="000000"/>
              </a:solidFill>
              <a:latin typeface="Arial" panose="020B0604020202020204" pitchFamily="34" charset="0"/>
            </a:endParaRPr>
          </a:p>
          <a:p>
            <a:pPr marL="0" indent="0">
              <a:lnSpc>
                <a:spcPct val="100000"/>
              </a:lnSpc>
              <a:buFont typeface="Wingdings" pitchFamily="2" charset="2"/>
              <a:buNone/>
            </a:pPr>
            <a:r>
              <a:rPr lang="en-US" sz="800" b="0" u="none" strike="noStrike" dirty="0">
                <a:solidFill>
                  <a:srgbClr val="000000"/>
                </a:solidFill>
                <a:effectLst/>
                <a:latin typeface="Arial" panose="020B0604020202020204" pitchFamily="34" charset="0"/>
              </a:rPr>
              <a:t>Please be vulnerable and intentional in your writing. </a:t>
            </a:r>
            <a:endParaRPr lang="en-US" sz="800">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920A619-3888-0741-8FD1-21C0ABC86890}"/>
              </a:ext>
            </a:extLst>
          </p:cNvPr>
          <p:cNvSpPr txBox="1"/>
          <p:nvPr/>
        </p:nvSpPr>
        <p:spPr>
          <a:xfrm>
            <a:off x="2482850" y="685800"/>
            <a:ext cx="914400" cy="646331"/>
          </a:xfrm>
          <a:prstGeom prst="rect">
            <a:avLst/>
          </a:prstGeom>
          <a:noFill/>
        </p:spPr>
        <p:txBody>
          <a:bodyPr wrap="square" rtlCol="0">
            <a:spAutoFit/>
          </a:bodyPr>
          <a:lstStyle/>
          <a:p>
            <a:pPr algn="l"/>
            <a:r>
              <a:rPr lang="en-US" sz="1200" dirty="0">
                <a:solidFill>
                  <a:srgbClr val="002060"/>
                </a:solidFill>
                <a:latin typeface="Impact" panose="020B0806030902050204" pitchFamily="34" charset="0"/>
              </a:rPr>
              <a:t>Pull quote, fact, image goes here</a:t>
            </a:r>
          </a:p>
        </p:txBody>
      </p:sp>
      <p:pic>
        <p:nvPicPr>
          <p:cNvPr id="5" name="Picture 4" descr="A group of women posing for a photo&#10;&#10;Description automatically generated">
            <a:extLst>
              <a:ext uri="{FF2B5EF4-FFF2-40B4-BE49-F238E27FC236}">
                <a16:creationId xmlns:a16="http://schemas.microsoft.com/office/drawing/2014/main" id="{21801F2A-7BD1-E8E2-E7DC-E73CBC6E18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1890" y="689758"/>
            <a:ext cx="975360" cy="1219200"/>
          </a:xfrm>
          <a:prstGeom prst="rect">
            <a:avLst/>
          </a:prstGeom>
        </p:spPr>
      </p:pic>
    </p:spTree>
    <p:extLst>
      <p:ext uri="{BB962C8B-B14F-4D97-AF65-F5344CB8AC3E}">
        <p14:creationId xmlns:p14="http://schemas.microsoft.com/office/powerpoint/2010/main" val="1473516397"/>
      </p:ext>
    </p:extLst>
  </p:cSld>
  <p:clrMapOvr>
    <a:masterClrMapping/>
  </p:clrMapOvr>
</p:sld>
</file>

<file path=ppt/theme/theme1.xml><?xml version="1.0" encoding="utf-8"?>
<a:theme xmlns:a="http://schemas.openxmlformats.org/drawingml/2006/main" name="White Space">
  <a:themeElements>
    <a:clrScheme name="Delta Gamma Brand">
      <a:dk1>
        <a:srgbClr val="00205B"/>
      </a:dk1>
      <a:lt1>
        <a:sysClr val="window" lastClr="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Custom 2">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G Brand PowerPoint Template 3" id="{D184DCA3-8B5A-4976-B347-414C1788CA50}" vid="{8E2BE998-5D00-4E02-BADB-4A94EF5CDB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b163e005-0f70-4a79-a6c1-824084df93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0B848457C9ECC43B29CFF8580AFFCD8" ma:contentTypeVersion="6" ma:contentTypeDescription="Create a new document." ma:contentTypeScope="" ma:versionID="d2e67955dd4bc799b2e492a425ae26ea">
  <xsd:schema xmlns:xsd="http://www.w3.org/2001/XMLSchema" xmlns:xs="http://www.w3.org/2001/XMLSchema" xmlns:p="http://schemas.microsoft.com/office/2006/metadata/properties" xmlns:ns3="b163e005-0f70-4a79-a6c1-824084df93da" xmlns:ns4="4a144b94-9be1-46ef-b7a2-ed1572926d50" targetNamespace="http://schemas.microsoft.com/office/2006/metadata/properties" ma:root="true" ma:fieldsID="8a4528dcceea2d01ec1e126e909b86f6" ns3:_="" ns4:_="">
    <xsd:import namespace="b163e005-0f70-4a79-a6c1-824084df93da"/>
    <xsd:import namespace="4a144b94-9be1-46ef-b7a2-ed1572926d50"/>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63e005-0f70-4a79-a6c1-824084df93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a144b94-9be1-46ef-b7a2-ed1572926d50"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1745EE-F805-4548-A8AB-056E42CB2D9C}">
  <ds:schemaRefs>
    <ds:schemaRef ds:uri="http://purl.org/dc/elements/1.1/"/>
    <ds:schemaRef ds:uri="b163e005-0f70-4a79-a6c1-824084df93da"/>
    <ds:schemaRef ds:uri="http://schemas.microsoft.com/office/infopath/2007/PartnerControls"/>
    <ds:schemaRef ds:uri="http://schemas.openxmlformats.org/package/2006/metadata/core-properties"/>
    <ds:schemaRef ds:uri="http://schemas.microsoft.com/office/2006/metadata/properties"/>
    <ds:schemaRef ds:uri="http://schemas.microsoft.com/office/2006/documentManagement/types"/>
    <ds:schemaRef ds:uri="http://www.w3.org/XML/1998/namespace"/>
    <ds:schemaRef ds:uri="http://purl.org/dc/dcmitype/"/>
    <ds:schemaRef ds:uri="4a144b94-9be1-46ef-b7a2-ed1572926d50"/>
    <ds:schemaRef ds:uri="http://purl.org/dc/terms/"/>
  </ds:schemaRefs>
</ds:datastoreItem>
</file>

<file path=customXml/itemProps2.xml><?xml version="1.0" encoding="utf-8"?>
<ds:datastoreItem xmlns:ds="http://schemas.openxmlformats.org/officeDocument/2006/customXml" ds:itemID="{DDF9A09D-3A65-4E0D-AC7F-E866B4D72A61}">
  <ds:schemaRefs>
    <ds:schemaRef ds:uri="http://schemas.microsoft.com/sharepoint/v3/contenttype/forms"/>
  </ds:schemaRefs>
</ds:datastoreItem>
</file>

<file path=customXml/itemProps3.xml><?xml version="1.0" encoding="utf-8"?>
<ds:datastoreItem xmlns:ds="http://schemas.openxmlformats.org/officeDocument/2006/customXml" ds:itemID="{B666A63C-2326-4165-9B24-3548C6C325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63e005-0f70-4a79-a6c1-824084df93da"/>
    <ds:schemaRef ds:uri="4a144b94-9be1-46ef-b7a2-ed1572926d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RPW </Template>
  <TotalTime>8</TotalTime>
  <Words>1076</Words>
  <Application>Microsoft Office PowerPoint</Application>
  <PresentationFormat>Custom</PresentationFormat>
  <Paragraphs>81</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Haulsee</dc:creator>
  <cp:lastModifiedBy>Hannah Haulsee</cp:lastModifiedBy>
  <cp:revision>37</cp:revision>
  <dcterms:created xsi:type="dcterms:W3CDTF">2023-07-21T16:38:25Z</dcterms:created>
  <dcterms:modified xsi:type="dcterms:W3CDTF">2023-08-07T14:07:56Z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0x010100A0B848457C9ECC43B29CFF8580AFFCD8</vt:lpwstr>
  </property>
</Properties>
</file>