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5" r:id="rId6"/>
    <p:sldId id="260" r:id="rId7"/>
    <p:sldId id="261" r:id="rId8"/>
    <p:sldId id="262" r:id="rId9"/>
    <p:sldId id="263" r:id="rId10"/>
    <p:sldId id="264" r:id="rId11"/>
  </p:sldIdLst>
  <p:sldSz cx="36576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043FA3-206A-2D6C-504E-3F509A03E86D}" v="10" dt="2023-08-07T14:07:20.727"/>
    <p1510:client id="{5E319DDA-2FDF-A81C-DE47-D102985E6DA9}" v="99" dt="2023-07-31T14:59:43.423"/>
    <p1510:client id="{7DA1BB95-1FC7-E71A-8F8F-EC2B13FE9E98}" v="5" dt="2023-07-31T15:13:51.447"/>
    <p1510:client id="{B15A1017-F7D1-DBF2-3D86-3324E1C5E79D}" v="150" dt="2023-07-21T17:45:08.740"/>
    <p1510:client id="{C4B33180-ED57-9B53-AB32-87783F6E51CD}" v="101" dt="2023-08-07T14:01:36.61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66405" autoAdjust="0"/>
  </p:normalViewPr>
  <p:slideViewPr>
    <p:cSldViewPr>
      <p:cViewPr varScale="1">
        <p:scale>
          <a:sx n="162" d="100"/>
          <a:sy n="162" d="100"/>
        </p:scale>
        <p:origin x="414" y="126"/>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BEB7C17D-3D46-4678-AB9E-497EBDDA038F}" type="datetimeFigureOut">
              <a:rPr lang="en-US" smtClean="0"/>
              <a:t>8/7/2023</a:t>
            </a:fld>
            <a:endParaRPr lang="en-US"/>
          </a:p>
        </p:txBody>
      </p:sp>
      <p:sp>
        <p:nvSpPr>
          <p:cNvPr id="4" name="Slide Image Placeholder 3"/>
          <p:cNvSpPr>
            <a:spLocks noGrp="1" noRot="1" noChangeAspect="1"/>
          </p:cNvSpPr>
          <p:nvPr>
            <p:ph type="sldImg" idx="2"/>
          </p:nvPr>
        </p:nvSpPr>
        <p:spPr>
          <a:xfrm>
            <a:off x="1211263" y="342900"/>
            <a:ext cx="1235075"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50148486-4F86-4B02-86A2-FC11207C4F85}" type="slidenum">
              <a:rPr lang="en-US" smtClean="0"/>
              <a:t>‹#›</a:t>
            </a:fld>
            <a:endParaRPr lang="en-US"/>
          </a:p>
        </p:txBody>
      </p:sp>
    </p:spTree>
    <p:extLst>
      <p:ext uri="{BB962C8B-B14F-4D97-AF65-F5344CB8AC3E}">
        <p14:creationId xmlns:p14="http://schemas.microsoft.com/office/powerpoint/2010/main" val="3571868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8905" marR="103594" indent="11290" rtl="0">
              <a:spcBef>
                <a:spcPts val="0"/>
              </a:spcBef>
              <a:spcAft>
                <a:spcPts val="0"/>
              </a:spcAft>
            </a:pPr>
            <a:r>
              <a:rPr lang="en-US" sz="1800" b="0" i="1" u="none" strike="noStrike" dirty="0">
                <a:solidFill>
                  <a:srgbClr val="000000"/>
                </a:solidFill>
                <a:effectLst/>
                <a:latin typeface="Montserrat" panose="00000500000000000000" pitchFamily="2" charset="0"/>
              </a:rPr>
              <a:t>Welcome to RPW 5! This RPW is our first of 2 that are focused simply on  the logistics of recruitment. Remember, that so far in RPWs, we have  learned about how to tell the story of Delta Gamma, about our brand as  a chapter and about the strategy behind recruitment. The logistics we learn in the next two RPWs include the ways in which we will utilize what we have learned to find the next members of our chapter. </a:t>
            </a:r>
            <a:endParaRPr lang="en-US" b="0" dirty="0">
              <a:effectLst/>
            </a:endParaRPr>
          </a:p>
          <a:p>
            <a:pPr marL="74168" marR="408597" indent="7518" algn="just" rtl="0">
              <a:spcBef>
                <a:spcPts val="1382"/>
              </a:spcBef>
              <a:spcAft>
                <a:spcPts val="0"/>
              </a:spcAft>
            </a:pPr>
            <a:r>
              <a:rPr lang="en-US" sz="1800" b="0" i="1" u="none" strike="noStrike" dirty="0">
                <a:solidFill>
                  <a:srgbClr val="000000"/>
                </a:solidFill>
                <a:effectLst/>
                <a:latin typeface="Montserrat" panose="00000500000000000000" pitchFamily="2" charset="0"/>
              </a:rPr>
              <a:t>In this session, we are going to practice rotation and get to know our rotation groups, review the recruitment rules and also talk about the purpose and function of EVC. </a:t>
            </a:r>
            <a:endParaRPr lang="en-US" b="0" dirty="0">
              <a:effectLst/>
            </a:endParaRPr>
          </a:p>
          <a:p>
            <a:pPr marL="81699" rtl="0">
              <a:spcBef>
                <a:spcPts val="1379"/>
              </a:spcBef>
              <a:spcAft>
                <a:spcPts val="0"/>
              </a:spcAft>
            </a:pPr>
            <a:r>
              <a:rPr lang="en-US" sz="1800" b="0" i="1" u="none" strike="noStrike" dirty="0">
                <a:solidFill>
                  <a:srgbClr val="000000"/>
                </a:solidFill>
                <a:effectLst/>
                <a:latin typeface="Montserrat" panose="00000500000000000000" pitchFamily="2" charset="0"/>
              </a:rPr>
              <a:t>Let’s get started!</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1</a:t>
            </a:fld>
            <a:endParaRPr lang="en-US"/>
          </a:p>
        </p:txBody>
      </p:sp>
    </p:spTree>
    <p:extLst>
      <p:ext uri="{BB962C8B-B14F-4D97-AF65-F5344CB8AC3E}">
        <p14:creationId xmlns:p14="http://schemas.microsoft.com/office/powerpoint/2010/main" val="1760334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a:t>As we wrap up our time together, what other bumping/rotating questions do you still have that we can work through together? Are there any specific scenarios that you want us to talk about? </a:t>
            </a:r>
            <a:r>
              <a:rPr lang="en-US"/>
              <a:t>Allow members to ask questions and share stories about bumping/rotating. Allow more experienced recruiters to share any tips they would give as well.</a:t>
            </a:r>
          </a:p>
          <a:p>
            <a:br>
              <a:rPr lang="en-US" dirty="0"/>
            </a:br>
            <a:endParaRPr lang="en-US" dirty="0"/>
          </a:p>
          <a:p>
            <a:r>
              <a:rPr lang="en-US"/>
              <a:t>Thank everyone for their time and attention today!</a:t>
            </a:r>
          </a:p>
          <a:p>
            <a:pPr marL="73660" marR="69850" indent="13970"/>
            <a:br>
              <a:rPr lang="en-US" dirty="0"/>
            </a:br>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10</a:t>
            </a:fld>
            <a:endParaRPr lang="en-US"/>
          </a:p>
        </p:txBody>
      </p:sp>
    </p:spTree>
    <p:extLst>
      <p:ext uri="{BB962C8B-B14F-4D97-AF65-F5344CB8AC3E}">
        <p14:creationId xmlns:p14="http://schemas.microsoft.com/office/powerpoint/2010/main" val="1499840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8905" marR="103594" indent="11290" rtl="0">
              <a:spcBef>
                <a:spcPts val="0"/>
              </a:spcBef>
              <a:spcAft>
                <a:spcPts val="0"/>
              </a:spcAft>
            </a:pPr>
            <a:r>
              <a:rPr lang="en-US" sz="1800" b="0" i="1" u="none" strike="noStrike" dirty="0">
                <a:solidFill>
                  <a:srgbClr val="000000"/>
                </a:solidFill>
                <a:effectLst/>
                <a:latin typeface="Montserrat" panose="00000500000000000000" pitchFamily="2" charset="0"/>
              </a:rPr>
              <a:t>Welcome to RPW 5! This RPW is our first of 2 that are focused simply on  the logistics of recruitment. Remember, that so far in RPWs, we have  learned about how to tell the story of Delta Gamma, about our brand as  a chapter and about the strategy behind recruitment. The logistics we  learn in the next two RPWs include the ways in which we will utilize what we have learned to find the next members of our chapter. </a:t>
            </a:r>
            <a:endParaRPr lang="en-US" b="0" dirty="0">
              <a:effectLst/>
            </a:endParaRPr>
          </a:p>
          <a:p>
            <a:pPr marL="74168" marR="408597" indent="7518" algn="just" rtl="0">
              <a:spcBef>
                <a:spcPts val="1382"/>
              </a:spcBef>
              <a:spcAft>
                <a:spcPts val="0"/>
              </a:spcAft>
            </a:pPr>
            <a:r>
              <a:rPr lang="en-US" sz="1800" b="0" i="1" u="none" strike="noStrike" dirty="0">
                <a:solidFill>
                  <a:srgbClr val="000000"/>
                </a:solidFill>
                <a:effectLst/>
                <a:latin typeface="Montserrat" panose="00000500000000000000" pitchFamily="2" charset="0"/>
              </a:rPr>
              <a:t>In this session, we are going to practice rotation and get to know our rotation groups, review the recruitment rules and also talk about the purpose and function of EVC. </a:t>
            </a:r>
            <a:endParaRPr lang="en-US" b="0" dirty="0">
              <a:effectLst/>
            </a:endParaRPr>
          </a:p>
          <a:p>
            <a:pPr marL="81699" rtl="0">
              <a:spcBef>
                <a:spcPts val="1379"/>
              </a:spcBef>
              <a:spcAft>
                <a:spcPts val="0"/>
              </a:spcAft>
            </a:pPr>
            <a:r>
              <a:rPr lang="en-US" sz="1800" b="0" i="1" u="none" strike="noStrike" dirty="0">
                <a:solidFill>
                  <a:srgbClr val="000000"/>
                </a:solidFill>
                <a:effectLst/>
                <a:latin typeface="Montserrat" panose="00000500000000000000" pitchFamily="2" charset="0"/>
              </a:rPr>
              <a:t>Let’s get started!</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2</a:t>
            </a:fld>
            <a:endParaRPr lang="en-US"/>
          </a:p>
        </p:txBody>
      </p:sp>
    </p:spTree>
    <p:extLst>
      <p:ext uri="{BB962C8B-B14F-4D97-AF65-F5344CB8AC3E}">
        <p14:creationId xmlns:p14="http://schemas.microsoft.com/office/powerpoint/2010/main" val="2356829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1" u="none" strike="noStrike" dirty="0">
                <a:solidFill>
                  <a:srgbClr val="000000"/>
                </a:solidFill>
                <a:effectLst/>
                <a:latin typeface="Calibri" panose="020F0502020204030204" pitchFamily="34" charset="0"/>
              </a:rPr>
              <a:t>Here are some expectations for each member to make the RPW more efficient and effective. Can we have a volunteer read one of the expectations out loud ? </a:t>
            </a:r>
            <a:r>
              <a:rPr lang="en-US" b="0" i="0" u="none" strike="noStrike" dirty="0">
                <a:solidFill>
                  <a:srgbClr val="000000"/>
                </a:solidFill>
                <a:effectLst/>
                <a:latin typeface="Calibri" panose="020F0502020204030204" pitchFamily="34" charset="0"/>
              </a:rPr>
              <a:t>After a volunteer reads one of the expectations, have a facilitator expand on that one section with the below information. Once a facilitator is done explaining that one bullet point, ask for another volunteer to read the next expectation and have a facilitator expand on that new bullet point. Repeat this until all expectations have been shared and explained.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Listen Respectfully and Intentionally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There will be a lot of discussions and group work as well as PowerPoint slides, so please listen respectfully and do not hold side conversations.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Ask questions</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This is not an evaluation time, this is a learning and practice time. If you are confused or need clarification, ask questions! We want you to feel confident in the material!</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Be respectful and participate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We will be asking questions and wanting member participation. Raise your hand and be quiet so the whole chapter can hear each chapter members' answers.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This is a space for you to add any chapter specific expectations. We suggest doing something along the lines of your watch word.</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3</a:t>
            </a:fld>
            <a:endParaRPr lang="en-US"/>
          </a:p>
        </p:txBody>
      </p:sp>
    </p:spTree>
    <p:extLst>
      <p:ext uri="{BB962C8B-B14F-4D97-AF65-F5344CB8AC3E}">
        <p14:creationId xmlns:p14="http://schemas.microsoft.com/office/powerpoint/2010/main" val="2947042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9464" marR="204013" indent="9474" algn="l" rtl="0" fontAlgn="t">
              <a:spcBef>
                <a:spcPts val="0"/>
              </a:spcBef>
              <a:spcAft>
                <a:spcPts val="0"/>
              </a:spcAft>
            </a:pPr>
            <a:r>
              <a:rPr lang="en-US" sz="1800" b="0" i="0" u="none" strike="noStrike" dirty="0">
                <a:solidFill>
                  <a:srgbClr val="000000"/>
                </a:solidFill>
                <a:effectLst/>
                <a:latin typeface="Montserrat" panose="00000500000000000000" pitchFamily="2" charset="0"/>
              </a:rPr>
              <a:t>Have all chapter members organize into their rotation groups. If rotation  groups have not been created, you can use your DG Dialogues groups.  </a:t>
            </a:r>
            <a:endParaRPr lang="en-US" b="0" dirty="0">
              <a:effectLst/>
            </a:endParaRPr>
          </a:p>
          <a:p>
            <a:pPr marL="79604" marR="383400" indent="2083" algn="l" rtl="0" fontAlgn="t">
              <a:spcBef>
                <a:spcPts val="1384"/>
              </a:spcBef>
              <a:spcAft>
                <a:spcPts val="0"/>
              </a:spcAft>
            </a:pPr>
            <a:r>
              <a:rPr lang="en-US" sz="1800" b="0" i="1" u="none" strike="noStrike" dirty="0">
                <a:solidFill>
                  <a:srgbClr val="000000"/>
                </a:solidFill>
                <a:effectLst/>
                <a:latin typeface="Montserrat" panose="00000500000000000000" pitchFamily="2" charset="0"/>
              </a:rPr>
              <a:t>It is important that you have the opportunity to get to know all the  members in your rotation group. As you get to know each other, your trust in each other will strengthen and you will be able to more easily work together during recruitment to recruitment the best women for Delta Gamma. We are going to start with an icebreaker activity!</a:t>
            </a:r>
            <a:endParaRPr lang="en-US" b="0" dirty="0">
              <a:effectLst/>
            </a:endParaRPr>
          </a:p>
          <a:p>
            <a:endParaRPr lang="en-US" dirty="0"/>
          </a:p>
          <a:p>
            <a:pPr marL="74943" marR="198514" indent="13526" rtl="0">
              <a:spcBef>
                <a:spcPts val="0"/>
              </a:spcBef>
              <a:spcAft>
                <a:spcPts val="0"/>
              </a:spcAft>
            </a:pPr>
            <a:r>
              <a:rPr lang="en-US" sz="1800" b="0" i="0" u="none" strike="noStrike" dirty="0">
                <a:solidFill>
                  <a:srgbClr val="000000"/>
                </a:solidFill>
                <a:effectLst/>
                <a:latin typeface="Montserrat" panose="00000500000000000000" pitchFamily="2" charset="0"/>
              </a:rPr>
              <a:t>Note: feel free to choose your own icebreaker activity here, if there is one  that you know your chapter members will enjoy. Below are a couple of  ideas. </a:t>
            </a:r>
            <a:endParaRPr lang="en-US" b="0" dirty="0">
              <a:effectLst/>
            </a:endParaRPr>
          </a:p>
          <a:p>
            <a:pPr marL="534276" marR="189179" indent="-220739" rtl="0">
              <a:spcBef>
                <a:spcPts val="1381"/>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Idea 1: Have each member finish this sentence three times and  then share her answers with the group: “If you really knew me,  you would know...” </a:t>
            </a:r>
            <a:endParaRPr lang="en-US" b="0" dirty="0">
              <a:effectLst/>
            </a:endParaRPr>
          </a:p>
          <a:p>
            <a:pPr marL="534137" marR="467728" indent="-230492" rtl="0">
              <a:spcBef>
                <a:spcPts val="43"/>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Idea 2: Have the group find 5 unique things they all have in  common related to their collegiate experience </a:t>
            </a:r>
            <a:endParaRPr lang="en-US" b="0" dirty="0">
              <a:effectLst/>
            </a:endParaRPr>
          </a:p>
          <a:p>
            <a:pPr marL="534137" marR="204699" algn="ctr" rtl="0">
              <a:spcBef>
                <a:spcPts val="46"/>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Idea 3: Have each member respond to the prompt “I could talk  all day about _________” to define their passions and interests  that could be utilized during recruitment conversation. </a:t>
            </a:r>
            <a:endParaRPr lang="en-US" b="0" dirty="0">
              <a:effectLst/>
            </a:endParaRPr>
          </a:p>
          <a:p>
            <a:pPr marL="88468" rtl="0">
              <a:spcBef>
                <a:spcPts val="1380"/>
              </a:spcBef>
              <a:spcAft>
                <a:spcPts val="0"/>
              </a:spcAft>
            </a:pPr>
            <a:r>
              <a:rPr lang="en-US" sz="1800" b="0" i="0" u="none" strike="noStrike" dirty="0">
                <a:solidFill>
                  <a:srgbClr val="000000"/>
                </a:solidFill>
                <a:effectLst/>
                <a:latin typeface="Montserrat" panose="00000500000000000000" pitchFamily="2" charset="0"/>
              </a:rPr>
              <a:t>Include your selection/plans here: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4</a:t>
            </a:fld>
            <a:endParaRPr lang="en-US"/>
          </a:p>
        </p:txBody>
      </p:sp>
    </p:spTree>
    <p:extLst>
      <p:ext uri="{BB962C8B-B14F-4D97-AF65-F5344CB8AC3E}">
        <p14:creationId xmlns:p14="http://schemas.microsoft.com/office/powerpoint/2010/main" val="3472600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Montserrat" panose="00000500000000000000" pitchFamily="2" charset="0"/>
              </a:rPr>
              <a:t>Choose Your Next Section–Either </a:t>
            </a:r>
            <a:r>
              <a:rPr lang="en-US" sz="1800" b="1" dirty="0">
                <a:solidFill>
                  <a:srgbClr val="002060"/>
                </a:solidFill>
                <a:latin typeface="Arial" panose="020B0604020202020204" pitchFamily="34" charset="0"/>
                <a:cs typeface="Arial" panose="020B0604020202020204" pitchFamily="34" charset="0"/>
              </a:rPr>
              <a:t>Rotation Group Practice </a:t>
            </a:r>
            <a:r>
              <a:rPr lang="en-US" sz="1800" u="sng" dirty="0">
                <a:solidFill>
                  <a:srgbClr val="002060"/>
                </a:solidFill>
                <a:latin typeface="Arial" panose="020B0604020202020204" pitchFamily="34" charset="0"/>
                <a:cs typeface="Arial" panose="020B0604020202020204" pitchFamily="34" charset="0"/>
              </a:rPr>
              <a:t>OR</a:t>
            </a:r>
            <a:r>
              <a:rPr lang="en-US" sz="1800" dirty="0">
                <a:solidFill>
                  <a:srgbClr val="002060"/>
                </a:solidFill>
                <a:latin typeface="Arial" panose="020B0604020202020204" pitchFamily="34" charset="0"/>
                <a:cs typeface="Arial" panose="020B0604020202020204" pitchFamily="34" charset="0"/>
              </a:rPr>
              <a:t> </a:t>
            </a:r>
            <a:r>
              <a:rPr lang="en-US" sz="1800" b="1" dirty="0">
                <a:solidFill>
                  <a:srgbClr val="002060"/>
                </a:solidFill>
                <a:latin typeface="Arial" panose="020B0604020202020204" pitchFamily="34" charset="0"/>
                <a:cs typeface="Arial" panose="020B0604020202020204" pitchFamily="34" charset="0"/>
              </a:rPr>
              <a:t>Bumping Practice and Transitions </a:t>
            </a:r>
          </a:p>
          <a:p>
            <a:r>
              <a:rPr lang="en-US" sz="1800" b="0" i="0" u="none" strike="noStrike" dirty="0">
                <a:solidFill>
                  <a:srgbClr val="000000"/>
                </a:solidFill>
                <a:effectLst/>
                <a:latin typeface="Montserrat" panose="00000500000000000000" pitchFamily="2" charset="0"/>
              </a:rPr>
              <a:t>Depending on which section EVC wants to cover, you can “hide” the slides of the activities you do not want to cover. To hide slides, left click the slides you do not want to show and select “hide slide”. Those slides will not show on the presentation. We recommend hiding this slide in your presentation as well. </a:t>
            </a:r>
            <a:endParaRPr lang="en-US" sz="1800" dirty="0"/>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5</a:t>
            </a:fld>
            <a:endParaRPr lang="en-US"/>
          </a:p>
        </p:txBody>
      </p:sp>
    </p:spTree>
    <p:extLst>
      <p:ext uri="{BB962C8B-B14F-4D97-AF65-F5344CB8AC3E}">
        <p14:creationId xmlns:p14="http://schemas.microsoft.com/office/powerpoint/2010/main" val="2959394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239" marR="254229" indent="7379" algn="l" rtl="0" fontAlgn="t">
              <a:spcBef>
                <a:spcPts val="0"/>
              </a:spcBef>
              <a:spcAft>
                <a:spcPts val="0"/>
              </a:spcAft>
            </a:pPr>
            <a:r>
              <a:rPr lang="en-US" sz="1800" b="0" i="0" u="none" strike="noStrike" dirty="0">
                <a:solidFill>
                  <a:srgbClr val="000000"/>
                </a:solidFill>
                <a:effectLst/>
                <a:latin typeface="Montserrat" panose="00000500000000000000" pitchFamily="2" charset="0"/>
              </a:rPr>
              <a:t>Use these 30 minutes to give the chapter realistic practice with rotation  and bumping.  </a:t>
            </a:r>
            <a:endParaRPr lang="en-US" b="0" dirty="0">
              <a:effectLst/>
            </a:endParaRPr>
          </a:p>
          <a:p>
            <a:pPr marL="88468" algn="l" rtl="0" fontAlgn="t">
              <a:spcBef>
                <a:spcPts val="1380"/>
              </a:spcBef>
              <a:spcAft>
                <a:spcPts val="0"/>
              </a:spcAft>
            </a:pPr>
            <a:r>
              <a:rPr lang="en-US" sz="1800" b="0" i="0" u="none" strike="noStrike" dirty="0">
                <a:solidFill>
                  <a:srgbClr val="000000"/>
                </a:solidFill>
                <a:effectLst/>
                <a:latin typeface="Montserrat" panose="00000500000000000000" pitchFamily="2" charset="0"/>
              </a:rPr>
              <a:t>Purpose of rotation: </a:t>
            </a:r>
            <a:endParaRPr lang="en-US" b="0" dirty="0">
              <a:effectLst/>
            </a:endParaRPr>
          </a:p>
          <a:p>
            <a:pPr marL="534276" marR="84988" indent="-225196" algn="l" rtl="0" fontAlgn="t">
              <a:spcBef>
                <a:spcPts val="57"/>
              </a:spcBef>
              <a:spcAft>
                <a:spcPts val="0"/>
              </a:spcAft>
            </a:pPr>
            <a:r>
              <a:rPr lang="en-US" sz="1800" b="0" i="0" u="none" strike="noStrike" dirty="0">
                <a:solidFill>
                  <a:srgbClr val="000000"/>
                </a:solidFill>
                <a:effectLst/>
                <a:latin typeface="Arial" panose="020B0604020202020204" pitchFamily="34" charset="0"/>
              </a:rPr>
              <a:t>- </a:t>
            </a:r>
            <a:r>
              <a:rPr lang="en-US" sz="1800" b="0" i="1" u="none" strike="noStrike" dirty="0">
                <a:solidFill>
                  <a:srgbClr val="000000"/>
                </a:solidFill>
                <a:effectLst/>
                <a:latin typeface="Montserrat" panose="00000500000000000000" pitchFamily="2" charset="0"/>
              </a:rPr>
              <a:t>Remember that the purpose of rotation during recruitment is  two-fold. First, it gives each PNM the opportunity to meet as  many Delta Gamma’s as possible. Similarly, it gives us the  opportunity to have as many Delta Gamma’s meet each PNM  as possible. It helps the PNM to know if she sees herself as a DG,  and it gives us the chance to understand if each PNMs values  align with Article II. For the next 30 minutes, we are going to  practice bumping. </a:t>
            </a:r>
            <a:endParaRPr lang="en-US" b="0" dirty="0">
              <a:effectLst/>
            </a:endParaRPr>
          </a:p>
          <a:p>
            <a:pPr marL="534276" algn="l" rtl="0" fontAlgn="t">
              <a:spcBef>
                <a:spcPts val="38"/>
              </a:spcBef>
              <a:spcAft>
                <a:spcPts val="0"/>
              </a:spcAft>
            </a:pPr>
            <a:r>
              <a:rPr lang="en-US" sz="1800" b="0" i="0" u="none" strike="noStrike" dirty="0">
                <a:solidFill>
                  <a:srgbClr val="000000"/>
                </a:solidFill>
                <a:effectLst/>
                <a:latin typeface="Arial" panose="020B0604020202020204" pitchFamily="34" charset="0"/>
              </a:rPr>
              <a:t>- </a:t>
            </a:r>
            <a:r>
              <a:rPr lang="en-US" sz="1800" b="0" i="1" u="none" strike="noStrike" dirty="0">
                <a:solidFill>
                  <a:srgbClr val="000000"/>
                </a:solidFill>
                <a:effectLst/>
                <a:latin typeface="Montserrat" panose="00000500000000000000" pitchFamily="2" charset="0"/>
              </a:rPr>
              <a:t>Let’s look at an example of how bumping works for us. </a:t>
            </a:r>
            <a:endParaRPr lang="en-US" b="0" dirty="0">
              <a:effectLst/>
            </a:endParaRPr>
          </a:p>
          <a:p>
            <a:pPr marL="74943" marR="89078" indent="4178" algn="l" rtl="0" fontAlgn="t">
              <a:spcBef>
                <a:spcPts val="1401"/>
              </a:spcBef>
              <a:spcAft>
                <a:spcPts val="0"/>
              </a:spcAft>
            </a:pPr>
            <a:r>
              <a:rPr lang="en-US" sz="1800" b="0" i="0" u="none" strike="noStrike" dirty="0">
                <a:solidFill>
                  <a:srgbClr val="000000"/>
                </a:solidFill>
                <a:effectLst/>
                <a:latin typeface="Montserrat" panose="00000500000000000000" pitchFamily="2" charset="0"/>
              </a:rPr>
              <a:t>Spend the next 10 minutes utilizing one rotation group to explain how the  rotation system works. Call one group to the front of the room and utilize them in a real time scenario to show the operation of the rotation system. While these members are acting out the rotation system. </a:t>
            </a:r>
            <a:endParaRPr lang="en-US" b="0" dirty="0">
              <a:effectLst/>
            </a:endParaRPr>
          </a:p>
          <a:p>
            <a:pPr marL="71895" marR="137554" indent="-2083" algn="l" rtl="0" fontAlgn="t">
              <a:spcBef>
                <a:spcPts val="0"/>
              </a:spcBef>
              <a:spcAft>
                <a:spcPts val="0"/>
              </a:spcAft>
            </a:pPr>
            <a:r>
              <a:rPr lang="en-US" sz="1800" b="0" i="0" u="none" strike="noStrike" dirty="0">
                <a:solidFill>
                  <a:srgbClr val="000000"/>
                </a:solidFill>
                <a:effectLst/>
                <a:latin typeface="Montserrat" panose="00000500000000000000" pitchFamily="2" charset="0"/>
              </a:rPr>
              <a:t>After that demonstration, show an electronic explanation of your rotation  system on a PowerPoint slide or handout for each member. Seeing it in this way may be helpful to some.  </a:t>
            </a:r>
            <a:endParaRPr lang="en-US" b="0" dirty="0">
              <a:effectLst/>
            </a:endParaRPr>
          </a:p>
          <a:p>
            <a:pPr marL="87516" marR="254229" algn="l" rtl="0" fontAlgn="t">
              <a:spcBef>
                <a:spcPts val="1381"/>
              </a:spcBef>
              <a:spcAft>
                <a:spcPts val="0"/>
              </a:spcAft>
            </a:pPr>
            <a:r>
              <a:rPr lang="en-US" sz="1800" b="0" i="0" u="none" strike="noStrike" dirty="0">
                <a:solidFill>
                  <a:srgbClr val="000000"/>
                </a:solidFill>
                <a:effectLst/>
                <a:latin typeface="Montserrat" panose="00000500000000000000" pitchFamily="2" charset="0"/>
              </a:rPr>
              <a:t>Here are some ideas for full practice of the rotation system: </a:t>
            </a:r>
            <a:endParaRPr lang="en-US" b="0" dirty="0">
              <a:effectLst/>
            </a:endParaRPr>
          </a:p>
          <a:p>
            <a:pPr marL="307429" marR="38481" indent="-222415" algn="l" rtl="0" fontAlgn="t">
              <a:spcBef>
                <a:spcPts val="1443"/>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Split the chapter into two groups, keeping all rotation groups  together. One half of the chapter will act as PNMs and the other half  will be the recruiters.  </a:t>
            </a:r>
            <a:endParaRPr lang="en-US" b="0" dirty="0">
              <a:effectLst/>
            </a:endParaRPr>
          </a:p>
          <a:p>
            <a:pPr marL="307289" marR="191872" indent="-235102" algn="l" rtl="0" fontAlgn="t">
              <a:spcBef>
                <a:spcPts val="85"/>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Consider your options to indicate when the initial member should  begin bumping and when the last member bumped out should  begin the next round of bumps </a:t>
            </a:r>
            <a:endParaRPr lang="en-US" b="0" dirty="0">
              <a:effectLst/>
            </a:endParaRPr>
          </a:p>
          <a:p>
            <a:pPr marL="80239" marR="654634" indent="7379" algn="r" rtl="0" fontAlgn="t">
              <a:spcBef>
                <a:spcPts val="46"/>
              </a:spcBef>
              <a:spcAft>
                <a:spcPts val="0"/>
              </a:spcAft>
            </a:pPr>
            <a:r>
              <a:rPr lang="en-US" sz="1800" b="0" i="0" u="none" strike="noStrike" dirty="0">
                <a:solidFill>
                  <a:srgbClr val="000000"/>
                </a:solidFill>
                <a:effectLst/>
                <a:latin typeface="Courier New" panose="02070309020205020404" pitchFamily="49" charset="0"/>
              </a:rPr>
              <a:t>o </a:t>
            </a:r>
            <a:r>
              <a:rPr lang="en-US" sz="1800" b="0" i="0" u="none" strike="noStrike" dirty="0">
                <a:solidFill>
                  <a:srgbClr val="000000"/>
                </a:solidFill>
                <a:effectLst/>
                <a:latin typeface="Montserrat" panose="00000500000000000000" pitchFamily="2" charset="0"/>
              </a:rPr>
              <a:t>Some examples may be having EVC members give a  </a:t>
            </a:r>
            <a:endParaRPr lang="en-US" b="0" dirty="0">
              <a:effectLst/>
            </a:endParaRPr>
          </a:p>
          <a:p>
            <a:pPr marL="999630" marR="201498" algn="l" rtl="0" fontAlgn="t">
              <a:spcBef>
                <a:spcPts val="57"/>
              </a:spcBef>
              <a:spcAft>
                <a:spcPts val="0"/>
              </a:spcAft>
            </a:pPr>
            <a:r>
              <a:rPr lang="en-US" sz="1800" b="0" i="0" u="none" strike="noStrike" dirty="0">
                <a:solidFill>
                  <a:srgbClr val="000000"/>
                </a:solidFill>
                <a:effectLst/>
                <a:latin typeface="Montserrat" panose="00000500000000000000" pitchFamily="2" charset="0"/>
              </a:rPr>
              <a:t>predetermined signal, using a stopwatch, having members  linger in-between bumps, etc.  </a:t>
            </a:r>
            <a:endParaRPr lang="en-US" b="0" dirty="0">
              <a:effectLst/>
            </a:endParaRPr>
          </a:p>
          <a:p>
            <a:pPr marL="307429" marR="415100" indent="-235102" algn="l" rtl="0" fontAlgn="t">
              <a:spcBef>
                <a:spcPts val="77"/>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Incorporate common recruitment mishaps into rotation group  practice, including: </a:t>
            </a:r>
            <a:endParaRPr lang="en-US" b="0" dirty="0">
              <a:effectLst/>
            </a:endParaRPr>
          </a:p>
          <a:p>
            <a:pPr marL="767321" marR="254229" algn="l" rtl="0" fontAlgn="t">
              <a:spcBef>
                <a:spcPts val="36"/>
              </a:spcBef>
              <a:spcAft>
                <a:spcPts val="0"/>
              </a:spcAft>
            </a:pPr>
            <a:r>
              <a:rPr lang="en-US" sz="1800" b="0" i="0" u="none" strike="noStrike" dirty="0">
                <a:solidFill>
                  <a:srgbClr val="000000"/>
                </a:solidFill>
                <a:effectLst/>
                <a:latin typeface="Courier New" panose="02070309020205020404" pitchFamily="49" charset="0"/>
              </a:rPr>
              <a:t>o </a:t>
            </a:r>
            <a:r>
              <a:rPr lang="en-US" sz="1800" b="0" i="0" u="none" strike="noStrike" dirty="0">
                <a:solidFill>
                  <a:srgbClr val="000000"/>
                </a:solidFill>
                <a:effectLst/>
                <a:latin typeface="Montserrat" panose="00000500000000000000" pitchFamily="2" charset="0"/>
              </a:rPr>
              <a:t>What happens when a PNM is missing in the line </a:t>
            </a:r>
            <a:endParaRPr lang="en-US" b="0" dirty="0">
              <a:effectLst/>
            </a:endParaRPr>
          </a:p>
          <a:p>
            <a:pPr marL="767321" marR="110515" algn="ctr" rtl="0" fontAlgn="t">
              <a:spcBef>
                <a:spcPts val="63"/>
              </a:spcBef>
              <a:spcAft>
                <a:spcPts val="0"/>
              </a:spcAft>
            </a:pPr>
            <a:r>
              <a:rPr lang="en-US" sz="1800" b="0" i="0" u="none" strike="noStrike" dirty="0">
                <a:solidFill>
                  <a:srgbClr val="000000"/>
                </a:solidFill>
                <a:effectLst/>
                <a:latin typeface="Courier New" panose="02070309020205020404" pitchFamily="49" charset="0"/>
              </a:rPr>
              <a:t>o </a:t>
            </a:r>
            <a:r>
              <a:rPr lang="en-US" sz="1800" b="0" i="0" u="none" strike="noStrike" dirty="0">
                <a:solidFill>
                  <a:srgbClr val="000000"/>
                </a:solidFill>
                <a:effectLst/>
                <a:latin typeface="Montserrat" panose="00000500000000000000" pitchFamily="2" charset="0"/>
              </a:rPr>
              <a:t>What happens when PNMs are mixed up in line and chapter  members end up with a different PNM than expected </a:t>
            </a:r>
            <a:endParaRPr lang="en-US" b="0" dirty="0">
              <a:effectLst/>
            </a:endParaRPr>
          </a:p>
          <a:p>
            <a:pPr marL="767321" marR="254229" algn="l" rtl="0" fontAlgn="t">
              <a:spcBef>
                <a:spcPts val="46"/>
              </a:spcBef>
              <a:spcAft>
                <a:spcPts val="0"/>
              </a:spcAft>
            </a:pPr>
            <a:r>
              <a:rPr lang="en-US" sz="1800" b="0" i="0" u="none" strike="noStrike" dirty="0">
                <a:solidFill>
                  <a:srgbClr val="000000"/>
                </a:solidFill>
                <a:effectLst/>
                <a:latin typeface="Courier New" panose="02070309020205020404" pitchFamily="49" charset="0"/>
              </a:rPr>
              <a:t>o </a:t>
            </a:r>
            <a:r>
              <a:rPr lang="en-US" sz="1800" b="0" i="0" u="none" strike="noStrike" dirty="0">
                <a:solidFill>
                  <a:srgbClr val="000000"/>
                </a:solidFill>
                <a:effectLst/>
                <a:latin typeface="Montserrat" panose="00000500000000000000" pitchFamily="2" charset="0"/>
              </a:rPr>
              <a:t>Other campus-specific scenarios </a:t>
            </a:r>
            <a:endParaRPr lang="en-US" b="0" dirty="0">
              <a:effectLst/>
            </a:endParaRPr>
          </a:p>
          <a:p>
            <a:pPr marL="87516" marR="254229" algn="l" rtl="0" fontAlgn="t">
              <a:spcBef>
                <a:spcPts val="1396"/>
              </a:spcBef>
              <a:spcAft>
                <a:spcPts val="0"/>
              </a:spcAft>
            </a:pPr>
            <a:r>
              <a:rPr lang="en-US" sz="1800" b="0" i="0" u="none" strike="noStrike" dirty="0">
                <a:solidFill>
                  <a:srgbClr val="000000"/>
                </a:solidFill>
                <a:effectLst/>
                <a:latin typeface="Montserrat" panose="00000500000000000000" pitchFamily="2" charset="0"/>
              </a:rPr>
              <a:t>Best practices to consider: </a:t>
            </a:r>
            <a:endParaRPr lang="en-US" b="0" dirty="0">
              <a:effectLst/>
            </a:endParaRPr>
          </a:p>
          <a:p>
            <a:pPr marL="307429" marR="326238" indent="-227711" algn="l" rtl="0" fontAlgn="t">
              <a:spcBef>
                <a:spcPts val="104"/>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It is recommended that during this rotation practice, members  discuss conversation topics that may be relevant during specific  rounds. </a:t>
            </a:r>
            <a:endParaRPr lang="en-US" b="0" dirty="0">
              <a:effectLst/>
            </a:endParaRPr>
          </a:p>
          <a:p>
            <a:pPr marL="307429" marR="463410" indent="-227711" algn="l" rtl="0" fontAlgn="t">
              <a:spcBef>
                <a:spcPts val="80"/>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It is recommended to practice entering and exiting as you will  during recruitment. </a:t>
            </a:r>
            <a:endParaRPr lang="en-US" b="0" dirty="0">
              <a:effectLst/>
            </a:endParaRPr>
          </a:p>
          <a:p>
            <a:pPr marL="307429" marR="261722" indent="-223660" algn="l" rtl="0" fontAlgn="t">
              <a:spcBef>
                <a:spcPts val="77"/>
              </a:spcBef>
              <a:spcAft>
                <a:spcPts val="0"/>
              </a:spcAft>
            </a:pPr>
            <a:r>
              <a:rPr lang="en-US" sz="1800" b="0" i="0" u="none" strike="noStrike" dirty="0">
                <a:solidFill>
                  <a:srgbClr val="000000"/>
                </a:solidFill>
                <a:effectLst/>
                <a:latin typeface="Noto Sans Symbols"/>
              </a:rPr>
              <a:t>• </a:t>
            </a:r>
            <a:r>
              <a:rPr lang="en-US" sz="1800" b="0" i="0" u="none" strike="noStrike" dirty="0">
                <a:solidFill>
                  <a:srgbClr val="000000"/>
                </a:solidFill>
                <a:effectLst/>
                <a:latin typeface="Montserrat" panose="00000500000000000000" pitchFamily="2" charset="0"/>
              </a:rPr>
              <a:t>If possible, have your chapter practice this part of the RPW in the  facility the chapter recruits in. </a:t>
            </a:r>
            <a:endParaRPr lang="en-US" b="0" dirty="0">
              <a:effectLst/>
            </a:endParaRPr>
          </a:p>
          <a:p>
            <a:pPr marL="87516" marR="254229" algn="l" rtl="0" fontAlgn="t">
              <a:spcBef>
                <a:spcPts val="1379"/>
              </a:spcBef>
              <a:spcAft>
                <a:spcPts val="0"/>
              </a:spcAft>
            </a:pPr>
            <a:r>
              <a:rPr lang="en-US" sz="1800" b="0" i="0" u="none" strike="noStrike" dirty="0">
                <a:solidFill>
                  <a:srgbClr val="000000"/>
                </a:solidFill>
                <a:effectLst/>
                <a:latin typeface="Montserrat" panose="00000500000000000000" pitchFamily="2" charset="0"/>
              </a:rPr>
              <a:t>Include your selection/plans here: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6</a:t>
            </a:fld>
            <a:endParaRPr lang="en-US"/>
          </a:p>
        </p:txBody>
      </p:sp>
    </p:spTree>
    <p:extLst>
      <p:ext uri="{BB962C8B-B14F-4D97-AF65-F5344CB8AC3E}">
        <p14:creationId xmlns:p14="http://schemas.microsoft.com/office/powerpoint/2010/main" val="581144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We are going to talk about bumping/rotational groups</a:t>
            </a:r>
            <a:r>
              <a:rPr lang="en-US" sz="1800" b="0" i="0" u="none" strike="noStrike" dirty="0">
                <a:solidFill>
                  <a:srgbClr val="000000"/>
                </a:solidFill>
                <a:effectLst/>
                <a:latin typeface="Montserrat" panose="00000500000000000000" pitchFamily="2" charset="0"/>
              </a:rPr>
              <a:t>. (Facilitators, at this time, explain the ideal bumping/rotation group) </a:t>
            </a:r>
            <a:r>
              <a:rPr lang="en-US" sz="1800" b="0" i="1" u="none" strike="noStrike" dirty="0">
                <a:solidFill>
                  <a:srgbClr val="000000"/>
                </a:solidFill>
                <a:effectLst/>
                <a:latin typeface="Montserrat" panose="00000500000000000000" pitchFamily="2" charset="0"/>
              </a:rPr>
              <a:t>We are going to practice bumping as a group. Please join your groups if you have not already. Before we start practicing, we are going to talk about transitions between bumping partners and rotational group members. It is important to make the pnm feel comfortable and introduce her to the new member who has arrived. Members who have recruited, what are some of your favorites pieces of transitions and goodbyes to </a:t>
            </a:r>
            <a:r>
              <a:rPr lang="en-US" sz="1800" b="0" i="1" u="none" strike="noStrike" dirty="0" err="1">
                <a:solidFill>
                  <a:srgbClr val="000000"/>
                </a:solidFill>
                <a:effectLst/>
                <a:latin typeface="Montserrat" panose="00000500000000000000" pitchFamily="2" charset="0"/>
              </a:rPr>
              <a:t>pnms</a:t>
            </a:r>
            <a:r>
              <a:rPr lang="en-US" sz="1800" b="0" i="1" u="none" strike="noStrike" dirty="0">
                <a:solidFill>
                  <a:srgbClr val="000000"/>
                </a:solidFill>
                <a:effectLst/>
                <a:latin typeface="Montserrat" panose="00000500000000000000" pitchFamily="2" charset="0"/>
              </a:rPr>
              <a:t>?</a:t>
            </a:r>
            <a:r>
              <a:rPr lang="en-US" sz="1800" b="0" i="0" u="none" strike="noStrike" dirty="0">
                <a:solidFill>
                  <a:srgbClr val="000000"/>
                </a:solidFill>
                <a:effectLst/>
                <a:latin typeface="Montserrat" panose="00000500000000000000" pitchFamily="2" charset="0"/>
              </a:rPr>
              <a:t> (have 2 to 4 people answer)</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Here are some we suggested: </a:t>
            </a:r>
          </a:p>
          <a:p>
            <a:pPr rtl="0">
              <a:spcBef>
                <a:spcPts val="0"/>
              </a:spcBef>
              <a:spcAft>
                <a:spcPts val="0"/>
              </a:spcAft>
            </a:pPr>
            <a:r>
              <a:rPr lang="en-US" sz="1800" b="0" i="0" u="none" strike="noStrike" dirty="0">
                <a:solidFill>
                  <a:srgbClr val="000000"/>
                </a:solidFill>
                <a:effectLst/>
                <a:latin typeface="Montserrat" panose="00000500000000000000" pitchFamily="2" charset="0"/>
              </a:rPr>
              <a:t>- Circle bumping (person 1 bumps person 2, Person 2 bumps person 3, 3 bumps 4, 4 can circle back and bump 1 if the chapter does more than one bump per round)</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Pair up groups of similar sizes. Move people around if needed and if there is an odd number of people, have a member of EVC step in. One group will act as </a:t>
            </a:r>
            <a:r>
              <a:rPr lang="en-US" sz="1800" b="0" i="0" u="none" strike="noStrike" dirty="0" err="1">
                <a:solidFill>
                  <a:srgbClr val="000000"/>
                </a:solidFill>
                <a:effectLst/>
                <a:latin typeface="Montserrat" panose="00000500000000000000" pitchFamily="2" charset="0"/>
              </a:rPr>
              <a:t>pnms</a:t>
            </a:r>
            <a:r>
              <a:rPr lang="en-US" sz="1800" b="0" i="0" u="none" strike="noStrike" dirty="0">
                <a:solidFill>
                  <a:srgbClr val="000000"/>
                </a:solidFill>
                <a:effectLst/>
                <a:latin typeface="Montserrat" panose="00000500000000000000" pitchFamily="2" charset="0"/>
              </a:rPr>
              <a:t> and the other members. </a:t>
            </a:r>
            <a:r>
              <a:rPr lang="en-US" sz="1800" b="0" i="0" u="none" strike="noStrike" dirty="0" err="1">
                <a:solidFill>
                  <a:srgbClr val="000000"/>
                </a:solidFill>
                <a:effectLst/>
                <a:latin typeface="Montserrat" panose="00000500000000000000" pitchFamily="2" charset="0"/>
              </a:rPr>
              <a:t>Pnms</a:t>
            </a:r>
            <a:r>
              <a:rPr lang="en-US" sz="1800" b="0" i="0" u="none" strike="noStrike" dirty="0">
                <a:solidFill>
                  <a:srgbClr val="000000"/>
                </a:solidFill>
                <a:effectLst/>
                <a:latin typeface="Montserrat" panose="00000500000000000000" pitchFamily="2" charset="0"/>
              </a:rPr>
              <a:t>, your job is to read and understand your pnm personality and respond to questions like that pnm would. Members, your job is to ask questions and have a conversation. When EVC says switch, the next person will come bump and you all will </a:t>
            </a:r>
          </a:p>
          <a:p>
            <a:pPr rtl="0">
              <a:spcBef>
                <a:spcPts val="0"/>
              </a:spcBef>
              <a:spcAft>
                <a:spcPts val="0"/>
              </a:spcAft>
            </a:pPr>
            <a:endParaRPr lang="en-US" sz="1800" b="0" i="0" u="none" strike="noStrike" dirty="0">
              <a:solidFill>
                <a:srgbClr val="000000"/>
              </a:solidFill>
              <a:effectLst/>
              <a:latin typeface="Montserrat" panose="00000500000000000000" pitchFamily="2" charset="0"/>
            </a:endParaRPr>
          </a:p>
          <a:p>
            <a:pPr rtl="0">
              <a:spcBef>
                <a:spcPts val="0"/>
              </a:spcBef>
              <a:spcAft>
                <a:spcPts val="0"/>
              </a:spcAft>
            </a:pPr>
            <a:r>
              <a:rPr lang="en-US" sz="1800" b="0" i="0" u="none" strike="noStrike" dirty="0">
                <a:solidFill>
                  <a:srgbClr val="000000"/>
                </a:solidFill>
                <a:effectLst/>
                <a:latin typeface="Montserrat" panose="00000500000000000000" pitchFamily="2" charset="0"/>
              </a:rPr>
              <a:t>practice these transitions. We will bump 3 times before we switch places. (bump every 3 minutes)</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PNM Personalities:</a:t>
            </a:r>
            <a:endParaRPr lang="en-US" b="0" dirty="0">
              <a:effectLst/>
            </a:endParaRP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Second Year, In-State, Healthcare Major, enjoyed their year and wants to join a chapter for the volunteer and leadership opportunities</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In-state, STEM Major, joining a sorority to make connections for college and the future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Out-of-state, Business Major, looking forward to meeting people with similar values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first generation college student, Journalism/PR major, wants to find people with similar passions and join clubs that other members are joined (wants to branch out and get involved) (ex. Intramurals, honor societies, </a:t>
            </a:r>
            <a:r>
              <a:rPr lang="en-US" sz="1800" b="0" i="0" u="none" strike="noStrike" dirty="0" err="1">
                <a:solidFill>
                  <a:srgbClr val="000000"/>
                </a:solidFill>
                <a:effectLst/>
                <a:latin typeface="Montserrat" panose="00000500000000000000" pitchFamily="2" charset="0"/>
              </a:rPr>
              <a:t>etc</a:t>
            </a:r>
            <a:r>
              <a:rPr lang="en-US" sz="1800" b="0" i="0" u="none" strike="noStrike" dirty="0">
                <a:solidFill>
                  <a:srgbClr val="000000"/>
                </a:solidFill>
                <a:effectLst/>
                <a:latin typeface="Montserrat" panose="00000500000000000000" pitchFamily="2" charset="0"/>
              </a:rPr>
              <a:t>)</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Out of State, Humanities Major, wants to live in a chapter facility and/or with members of the chapter she joins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Second Year, History/</a:t>
            </a:r>
            <a:r>
              <a:rPr lang="en-US" sz="1800" b="0" i="0" u="none" strike="noStrike" dirty="0" err="1">
                <a:solidFill>
                  <a:srgbClr val="000000"/>
                </a:solidFill>
                <a:effectLst/>
                <a:latin typeface="Montserrat" panose="00000500000000000000" pitchFamily="2" charset="0"/>
              </a:rPr>
              <a:t>PolySci</a:t>
            </a:r>
            <a:r>
              <a:rPr lang="en-US" sz="1800" b="0" i="0" u="none" strike="noStrike" dirty="0">
                <a:solidFill>
                  <a:srgbClr val="000000"/>
                </a:solidFill>
                <a:effectLst/>
                <a:latin typeface="Montserrat" panose="00000500000000000000" pitchFamily="2" charset="0"/>
              </a:rPr>
              <a:t> Major, wants to learn more about the sisterhood and events that promote sisterhood </a:t>
            </a: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After the 3 bumps reflection -</a:t>
            </a:r>
            <a:r>
              <a:rPr lang="en-US" sz="1800" b="0" i="1" u="none" strike="noStrike" dirty="0">
                <a:solidFill>
                  <a:srgbClr val="000000"/>
                </a:solidFill>
                <a:effectLst/>
                <a:latin typeface="Montserrat" panose="00000500000000000000" pitchFamily="2" charset="0"/>
              </a:rPr>
              <a:t> what went well? Do we have any shoutouts for people who did well? (take 5-7 responses) Did anyone hear a great transition and want to share? (take up to 5)</a:t>
            </a:r>
            <a:endParaRPr lang="en-US" b="0" dirty="0">
              <a:effectLst/>
            </a:endParaRPr>
          </a:p>
          <a:p>
            <a:endParaRPr lang="en-US" sz="1800" b="0" i="1" u="none" strike="noStrike" dirty="0">
              <a:solidFill>
                <a:srgbClr val="000000"/>
              </a:solidFill>
              <a:effectLst/>
              <a:latin typeface="Montserrat" panose="00000500000000000000" pitchFamily="2" charset="0"/>
            </a:endParaRPr>
          </a:p>
          <a:p>
            <a:r>
              <a:rPr lang="en-US" sz="1800" b="0" i="1" u="none" strike="noStrike" dirty="0">
                <a:solidFill>
                  <a:srgbClr val="000000"/>
                </a:solidFill>
                <a:effectLst/>
                <a:latin typeface="Montserrat" panose="00000500000000000000" pitchFamily="2" charset="0"/>
              </a:rPr>
              <a:t>Amazing! We will now switch. PNMs you are now bumping, members bumping, you are now </a:t>
            </a:r>
            <a:r>
              <a:rPr lang="en-US" sz="1800" b="0" i="1" u="none" strike="noStrike" dirty="0" err="1">
                <a:solidFill>
                  <a:srgbClr val="000000"/>
                </a:solidFill>
                <a:effectLst/>
                <a:latin typeface="Montserrat" panose="00000500000000000000" pitchFamily="2" charset="0"/>
              </a:rPr>
              <a:t>pnms</a:t>
            </a:r>
            <a:r>
              <a:rPr lang="en-US" sz="1800" b="0" i="1" u="none" strike="noStrike" dirty="0">
                <a:solidFill>
                  <a:srgbClr val="000000"/>
                </a:solidFill>
                <a:effectLst/>
                <a:latin typeface="Montserrat" panose="00000500000000000000" pitchFamily="2" charset="0"/>
              </a:rPr>
              <a:t>.</a:t>
            </a:r>
            <a:r>
              <a:rPr lang="en-US" sz="1800" b="0" i="0" u="none" strike="noStrike" dirty="0">
                <a:solidFill>
                  <a:srgbClr val="000000"/>
                </a:solidFill>
                <a:effectLst/>
                <a:latin typeface="Montserrat" panose="00000500000000000000" pitchFamily="2" charset="0"/>
              </a:rPr>
              <a:t> After 3 bumps, repeat the reflection. </a:t>
            </a:r>
            <a:br>
              <a:rPr lang="en-US" dirty="0"/>
            </a:b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7</a:t>
            </a:fld>
            <a:endParaRPr lang="en-US"/>
          </a:p>
        </p:txBody>
      </p:sp>
    </p:spTree>
    <p:extLst>
      <p:ext uri="{BB962C8B-B14F-4D97-AF65-F5344CB8AC3E}">
        <p14:creationId xmlns:p14="http://schemas.microsoft.com/office/powerpoint/2010/main" val="4223391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079" marR="70193" indent="14491" rtl="0">
              <a:spcBef>
                <a:spcPts val="0"/>
              </a:spcBef>
              <a:spcAft>
                <a:spcPts val="0"/>
              </a:spcAft>
            </a:pPr>
            <a:r>
              <a:rPr lang="en-US" sz="1800" b="0" i="0" u="none" strike="noStrike" dirty="0">
                <a:solidFill>
                  <a:srgbClr val="000000"/>
                </a:solidFill>
                <a:effectLst/>
                <a:latin typeface="Montserrat" panose="00000500000000000000" pitchFamily="2" charset="0"/>
              </a:rPr>
              <a:t>Use these 30 minutes to give chapter members an overview of the  recruitment rules for Delta Gamma and your campus Panhellenic. Prior to  this workshop, talk with your RCRS/CRC/NCRC about which rules should  be given special consideration with chapter members, according to past infractions or trends. Make an effort to describe the “why” behind each  recruitment rule. Be sure to highlight how excuses work for recruitment. These can be found in your chapter’s bylaws. Additionally, you can use this  time to share your recruitment outfit plans for members. Should you need  it, outfit checks can be hosted the following RPW.  </a:t>
            </a:r>
            <a:endParaRPr lang="en-US" b="0" dirty="0">
              <a:effectLst/>
            </a:endParaRPr>
          </a:p>
          <a:p>
            <a:pPr marL="89421" rtl="0">
              <a:spcBef>
                <a:spcPts val="1382"/>
              </a:spcBef>
              <a:spcAft>
                <a:spcPts val="0"/>
              </a:spcAft>
            </a:pPr>
            <a:r>
              <a:rPr lang="en-US" sz="1800" b="0" i="0" u="none" strike="noStrike" dirty="0">
                <a:solidFill>
                  <a:srgbClr val="000000"/>
                </a:solidFill>
                <a:effectLst/>
                <a:latin typeface="Montserrat" panose="00000500000000000000" pitchFamily="2" charset="0"/>
              </a:rPr>
              <a:t>Ideas for this review include (choose two!): </a:t>
            </a:r>
            <a:endParaRPr lang="en-US" b="0" dirty="0">
              <a:effectLst/>
            </a:endParaRPr>
          </a:p>
          <a:p>
            <a:pPr marL="535089" marR="513410" algn="ctr" rtl="0">
              <a:spcBef>
                <a:spcPts val="63"/>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Create a PowerPoint to display each rule as it is covered </a:t>
            </a: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Create a fill-in-the-blank recruitment rules document that  rotation groups can complete before the review </a:t>
            </a:r>
            <a:endParaRPr lang="en-US" b="0" dirty="0">
              <a:effectLst/>
            </a:endParaRPr>
          </a:p>
          <a:p>
            <a:pPr marL="534949" marR="362014" indent="-237884" rtl="0">
              <a:spcBef>
                <a:spcPts val="38"/>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Create a presentation that asks if the presented recruitment  rules are “facts” or “myths.”  </a:t>
            </a:r>
            <a:endParaRPr lang="en-US" b="0" dirty="0">
              <a:effectLst/>
            </a:endParaRPr>
          </a:p>
          <a:p>
            <a:pPr marL="534949" marR="58293" indent="-226454" rtl="0">
              <a:spcBef>
                <a:spcPts val="36"/>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Give each rotation group a copy of the recruitment rules and ask  them to brainstorm why each rule is in place  </a:t>
            </a:r>
            <a:endParaRPr lang="en-US" b="0" dirty="0">
              <a:effectLst/>
            </a:endParaRPr>
          </a:p>
          <a:p>
            <a:pPr marL="534949" rtl="0">
              <a:spcBef>
                <a:spcPts val="46"/>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Create a Kahoot! Quiz </a:t>
            </a:r>
            <a:endParaRPr lang="en-US" b="0" dirty="0">
              <a:effectLst/>
            </a:endParaRPr>
          </a:p>
          <a:p>
            <a:pPr marL="534949" rtl="0">
              <a:spcBef>
                <a:spcPts val="57"/>
              </a:spcBef>
              <a:spcAft>
                <a:spcPts val="0"/>
              </a:spcAft>
            </a:pPr>
            <a:r>
              <a:rPr lang="en-US" sz="1800" b="0" i="0" u="none" strike="noStrike" dirty="0">
                <a:solidFill>
                  <a:srgbClr val="000000"/>
                </a:solidFill>
                <a:effectLst/>
                <a:latin typeface="Arial" panose="020B0604020202020204" pitchFamily="34" charset="0"/>
              </a:rPr>
              <a:t>- </a:t>
            </a:r>
            <a:r>
              <a:rPr lang="en-US" sz="1800" b="0" i="0" u="none" strike="noStrike" dirty="0">
                <a:solidFill>
                  <a:srgbClr val="000000"/>
                </a:solidFill>
                <a:effectLst/>
                <a:latin typeface="Montserrat" panose="00000500000000000000" pitchFamily="2" charset="0"/>
              </a:rPr>
              <a:t>Plan an interactive game (</a:t>
            </a:r>
            <a:r>
              <a:rPr lang="en-US" sz="1800" b="0" i="0" u="none" strike="noStrike" dirty="0" err="1">
                <a:solidFill>
                  <a:srgbClr val="000000"/>
                </a:solidFill>
                <a:effectLst/>
                <a:latin typeface="Montserrat" panose="00000500000000000000" pitchFamily="2" charset="0"/>
              </a:rPr>
              <a:t>ie</a:t>
            </a:r>
            <a:r>
              <a:rPr lang="en-US" sz="1800" b="0" i="0" u="none" strike="noStrike" dirty="0">
                <a:solidFill>
                  <a:srgbClr val="000000"/>
                </a:solidFill>
                <a:effectLst/>
                <a:latin typeface="Montserrat" panose="00000500000000000000" pitchFamily="2" charset="0"/>
              </a:rPr>
              <a:t>: Family Feud) </a:t>
            </a:r>
            <a:endParaRPr lang="en-US" b="0" dirty="0">
              <a:effectLst/>
            </a:endParaRPr>
          </a:p>
          <a:p>
            <a:pPr marL="89421" rtl="0">
              <a:spcBef>
                <a:spcPts val="1396"/>
              </a:spcBef>
              <a:spcAft>
                <a:spcPts val="0"/>
              </a:spcAft>
            </a:pPr>
            <a:r>
              <a:rPr lang="en-US" sz="1800" b="0" i="0" u="none" strike="noStrike" dirty="0">
                <a:solidFill>
                  <a:srgbClr val="000000"/>
                </a:solidFill>
                <a:effectLst/>
                <a:latin typeface="Montserrat" panose="00000500000000000000" pitchFamily="2" charset="0"/>
              </a:rPr>
              <a:t>Include your selection/plans here: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8</a:t>
            </a:fld>
            <a:endParaRPr lang="en-US"/>
          </a:p>
        </p:txBody>
      </p:sp>
    </p:spTree>
    <p:extLst>
      <p:ext uri="{BB962C8B-B14F-4D97-AF65-F5344CB8AC3E}">
        <p14:creationId xmlns:p14="http://schemas.microsoft.com/office/powerpoint/2010/main" val="2950475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Montserrat" panose="00000500000000000000" pitchFamily="2" charset="0"/>
              </a:rPr>
              <a:t>Set Up: the voting PowerPoint and </a:t>
            </a:r>
            <a:r>
              <a:rPr lang="en-US" sz="1800" b="0" i="0" u="none" strike="noStrike" dirty="0" err="1">
                <a:solidFill>
                  <a:srgbClr val="000000"/>
                </a:solidFill>
                <a:effectLst/>
                <a:latin typeface="Montserrat" panose="00000500000000000000" pitchFamily="2" charset="0"/>
              </a:rPr>
              <a:t>Myvote</a:t>
            </a:r>
            <a:r>
              <a:rPr lang="en-US" sz="1800" b="0" i="0" u="none" strike="noStrike" dirty="0">
                <a:solidFill>
                  <a:srgbClr val="000000"/>
                </a:solidFill>
                <a:effectLst/>
                <a:latin typeface="Montserrat" panose="00000500000000000000" pitchFamily="2" charset="0"/>
              </a:rPr>
              <a:t> calibrated to training mode, PNM cards/descriptions </a:t>
            </a:r>
            <a:endParaRPr lang="en-US" b="0" dirty="0">
              <a:effectLst/>
            </a:endParaRP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Today we are focusing on logistics and ensuring you all are confident in voting and conversations. Please sit with your group.</a:t>
            </a:r>
            <a:r>
              <a:rPr lang="en-US" sz="1800" b="0" i="0" u="none" strike="noStrike" dirty="0">
                <a:solidFill>
                  <a:srgbClr val="000000"/>
                </a:solidFill>
                <a:effectLst/>
                <a:latin typeface="Montserrat" panose="00000500000000000000" pitchFamily="2" charset="0"/>
              </a:rPr>
              <a:t> (pair up groups of similar sizes. Move people around if needed and if there is an odd number of people, have a member of EVC step in.)</a:t>
            </a:r>
            <a:endParaRPr lang="en-US" b="0" dirty="0">
              <a:effectLst/>
            </a:endParaRP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One group will act as </a:t>
            </a:r>
            <a:r>
              <a:rPr lang="en-US" sz="1800" b="0" i="1" u="none" strike="noStrike" dirty="0" err="1">
                <a:solidFill>
                  <a:srgbClr val="000000"/>
                </a:solidFill>
                <a:effectLst/>
                <a:latin typeface="Montserrat" panose="00000500000000000000" pitchFamily="2" charset="0"/>
              </a:rPr>
              <a:t>pnms</a:t>
            </a:r>
            <a:r>
              <a:rPr lang="en-US" sz="1800" b="0" i="1" u="none" strike="noStrike" dirty="0">
                <a:solidFill>
                  <a:srgbClr val="000000"/>
                </a:solidFill>
                <a:effectLst/>
                <a:latin typeface="Montserrat" panose="00000500000000000000" pitchFamily="2" charset="0"/>
              </a:rPr>
              <a:t> and the other group will act as members. EVC will give you a specific round and we will spend 5 minutes having common conversations based on that specific round. PNMs, please read your PNM card to learn more about your PNM. Your job is to answer your questions and talk as if you have this personality and experience. Members, your job is to remember the information in order to vote on the pnm accordingly. Please take 5 minutes to have these conversations.</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PNM Personalities:</a:t>
            </a:r>
            <a:endParaRPr lang="en-US" b="0" dirty="0">
              <a:effectLst/>
            </a:endParaRP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In-state, STEM Major, joining a sorority to make connections for college and the future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Second Year, In-State, Healthcare Major, enjoyed their year and wants to join a chapter for the volunteer and leadership opportunities</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Out-of-state, Business Major, looking forward to meeting people with similar values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first generation college student, Journalism/PR major, wants to find people with similar passions and join clubs that other members are joined (wants to branch out and get involved) (ex. Intramurals, honor societies, </a:t>
            </a:r>
            <a:r>
              <a:rPr lang="en-US" sz="1800" b="0" i="0" u="none" strike="noStrike" dirty="0" err="1">
                <a:solidFill>
                  <a:srgbClr val="000000"/>
                </a:solidFill>
                <a:effectLst/>
                <a:latin typeface="Montserrat" panose="00000500000000000000" pitchFamily="2" charset="0"/>
              </a:rPr>
              <a:t>etc</a:t>
            </a:r>
            <a:r>
              <a:rPr lang="en-US" sz="1800" b="0" i="0" u="none" strike="noStrike" dirty="0">
                <a:solidFill>
                  <a:srgbClr val="000000"/>
                </a:solidFill>
                <a:effectLst/>
                <a:latin typeface="Montserrat" panose="00000500000000000000" pitchFamily="2" charset="0"/>
              </a:rPr>
              <a:t>)</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First Year, Out of State, Humanities Major, wants to live in a chapter facility and/or with members of the chapter she joins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Second Year, History/</a:t>
            </a:r>
            <a:r>
              <a:rPr lang="en-US" sz="1800" b="0" i="0" u="none" strike="noStrike" dirty="0" err="1">
                <a:solidFill>
                  <a:srgbClr val="000000"/>
                </a:solidFill>
                <a:effectLst/>
                <a:latin typeface="Montserrat" panose="00000500000000000000" pitchFamily="2" charset="0"/>
              </a:rPr>
              <a:t>PolySci</a:t>
            </a:r>
            <a:r>
              <a:rPr lang="en-US" sz="1800" b="0" i="0" u="none" strike="noStrike" dirty="0">
                <a:solidFill>
                  <a:srgbClr val="000000"/>
                </a:solidFill>
                <a:effectLst/>
                <a:latin typeface="Montserrat" panose="00000500000000000000" pitchFamily="2" charset="0"/>
              </a:rPr>
              <a:t> Major, wants to learn more about the sisterhood and events that promote sisterhood </a:t>
            </a: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After 5 minutes, allow the members to login into My Vote and show the example of an ideal vote (on slide). Allow them to pick a celebrity and vote on them with comments based on the conversations they just had. Ask what went well and how they feel like voting went (2+ answers). Read out some of the best votes to the group to share more examples of expectations. Have the group mix up PNM cards and description and that the groups switch and repeat the activity.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Reflection: </a:t>
            </a:r>
            <a:r>
              <a:rPr lang="en-US" sz="1800" b="0" i="1" u="none" strike="noStrike" dirty="0">
                <a:solidFill>
                  <a:srgbClr val="000000"/>
                </a:solidFill>
                <a:effectLst/>
                <a:latin typeface="Montserrat" panose="00000500000000000000" pitchFamily="2" charset="0"/>
              </a:rPr>
              <a:t>Was it easier to vote after understanding from past RPWs what to look for? How do you think it is easier to vote and actively listen?</a:t>
            </a:r>
            <a:r>
              <a:rPr lang="en-US" sz="1800" b="0" i="0" u="none" strike="noStrike" dirty="0">
                <a:solidFill>
                  <a:srgbClr val="000000"/>
                </a:solidFill>
                <a:effectLst/>
                <a:latin typeface="Montserrat" panose="00000500000000000000" pitchFamily="2" charset="0"/>
              </a:rPr>
              <a:t> (can be through a google form for attendance)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50148486-4F86-4B02-86A2-FC11207C4F85}" type="slidenum">
              <a:rPr lang="en-US" smtClean="0"/>
              <a:t>9</a:t>
            </a:fld>
            <a:endParaRPr lang="en-US"/>
          </a:p>
        </p:txBody>
      </p:sp>
    </p:spTree>
    <p:extLst>
      <p:ext uri="{BB962C8B-B14F-4D97-AF65-F5344CB8AC3E}">
        <p14:creationId xmlns:p14="http://schemas.microsoft.com/office/powerpoint/2010/main" val="5816679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301796" y="1022701"/>
            <a:ext cx="2133600" cy="938719"/>
          </a:xfrm>
          <a:prstGeom prst="rect">
            <a:avLst/>
          </a:prstGeom>
        </p:spPr>
        <p:txBody>
          <a:bodyPr wrap="square" lIns="91440" tIns="45720" rIns="91440" bIns="45720" anchor="t">
            <a:spAutoFit/>
          </a:bodyPr>
          <a:lstStyle/>
          <a:p>
            <a:pPr>
              <a:spcAft>
                <a:spcPts val="600"/>
              </a:spcAft>
            </a:pPr>
            <a:r>
              <a:rPr lang="en-US" sz="2000" b="1" dirty="0">
                <a:solidFill>
                  <a:srgbClr val="DC948A"/>
                </a:solidFill>
                <a:latin typeface="Georgia" panose="02040502050405020303" pitchFamily="18" charset="0"/>
              </a:rPr>
              <a:t>RPW #5</a:t>
            </a:r>
            <a:endParaRPr lang="en-US">
              <a:cs typeface="Arial"/>
            </a:endParaRPr>
          </a:p>
          <a:p>
            <a:pPr>
              <a:spcAft>
                <a:spcPts val="600"/>
              </a:spcAft>
            </a:pPr>
            <a:r>
              <a:rPr lang="en-US" sz="900" dirty="0">
                <a:solidFill>
                  <a:srgbClr val="002060"/>
                </a:solidFill>
                <a:highlight>
                  <a:srgbClr val="C0C0C0"/>
                </a:highlight>
                <a:latin typeface="Arial"/>
                <a:cs typeface="Arial"/>
              </a:rPr>
              <a:t>Chapter-School</a:t>
            </a:r>
            <a:endParaRPr lang="en-US" sz="900" dirty="0">
              <a:solidFill>
                <a:srgbClr val="002060"/>
              </a:solidFill>
              <a:latin typeface="Arial" panose="020B0604020202020204" pitchFamily="34" charset="0"/>
              <a:cs typeface="Arial" panose="020B0604020202020204" pitchFamily="34" charset="0"/>
            </a:endParaRPr>
          </a:p>
          <a:p>
            <a:pPr algn="ctr">
              <a:spcAft>
                <a:spcPts val="600"/>
              </a:spcAft>
            </a:pPr>
            <a:endParaRPr lang="en-US" sz="1600" b="1" i="0" dirty="0">
              <a:solidFill>
                <a:srgbClr val="DC948A"/>
              </a:solidFill>
              <a:effectLst/>
              <a:latin typeface="Tropiline Black" pitchFamily="2" charset="0"/>
            </a:endParaRPr>
          </a:p>
        </p:txBody>
      </p:sp>
      <p:pic>
        <p:nvPicPr>
          <p:cNvPr id="10" name="Picture 9" descr="A picture containing drawing, sign&#10;&#10;Description automatically generated">
            <a:extLst>
              <a:ext uri="{FF2B5EF4-FFF2-40B4-BE49-F238E27FC236}">
                <a16:creationId xmlns:a16="http://schemas.microsoft.com/office/drawing/2014/main" id="{B00C2417-6560-0B48-9D5E-3D19E26795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4398" y="752084"/>
            <a:ext cx="1219200" cy="212578"/>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648383" y="685413"/>
            <a:ext cx="2362200" cy="1123384"/>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Reflection</a:t>
            </a:r>
            <a:r>
              <a:rPr lang="en-US" sz="1400" b="1" i="0" dirty="0">
                <a:solidFill>
                  <a:srgbClr val="DC948A"/>
                </a:solidFill>
                <a:effectLst/>
                <a:latin typeface="Georgia"/>
              </a:rPr>
              <a:t> </a:t>
            </a:r>
          </a:p>
          <a:p>
            <a:r>
              <a:rPr lang="en-US" sz="800" dirty="0">
                <a:latin typeface="Arial"/>
                <a:cs typeface="Arial"/>
              </a:rPr>
              <a:t>What other bumping/rotating questions do you still have that we can work through together?</a:t>
            </a:r>
            <a:endParaRPr lang="en-US" sz="800" dirty="0">
              <a:latin typeface="Arial"/>
              <a:cs typeface="Arial" panose="020B0604020202020204" pitchFamily="34" charset="0"/>
            </a:endParaRPr>
          </a:p>
          <a:p>
            <a:br>
              <a:rPr lang="en-US" sz="800" dirty="0">
                <a:latin typeface="Arial"/>
                <a:cs typeface="Arial"/>
              </a:rPr>
            </a:br>
            <a:r>
              <a:rPr lang="en-US" sz="800" dirty="0">
                <a:latin typeface="Arial"/>
                <a:cs typeface="Arial"/>
              </a:rPr>
              <a:t>Are there any specific scenarios that you want us to talk about?</a:t>
            </a:r>
            <a:endParaRPr lang="en-US" sz="800">
              <a:latin typeface="Arial"/>
              <a:cs typeface="Arial" panose="020B0604020202020204" pitchFamily="34" charset="0"/>
            </a:endParaRPr>
          </a:p>
          <a:p>
            <a:pPr marL="0" indent="0">
              <a:lnSpc>
                <a:spcPct val="100000"/>
              </a:lnSpc>
              <a:buFont typeface="Wingdings" pitchFamily="2" charset="2"/>
              <a:buNone/>
            </a:pPr>
            <a:endParaRPr lang="en-US" sz="8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39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27992" y="304800"/>
            <a:ext cx="2277208" cy="1659685"/>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Agenda</a:t>
            </a:r>
            <a:r>
              <a:rPr lang="en-US" sz="1400" b="1" i="0" dirty="0">
                <a:solidFill>
                  <a:srgbClr val="DC948A"/>
                </a:solidFill>
                <a:effectLst/>
                <a:latin typeface="Georgia" panose="02040502050405020303" pitchFamily="18" charset="0"/>
              </a:rPr>
              <a:t> </a:t>
            </a:r>
          </a:p>
          <a:p>
            <a:pPr marL="285750" indent="-285750">
              <a:lnSpc>
                <a:spcPct val="150000"/>
              </a:lnSpc>
              <a:spcAft>
                <a:spcPts val="200"/>
              </a:spcAft>
              <a:buFont typeface="Arial" panose="020B0604020202020204" pitchFamily="34" charset="0"/>
              <a:buChar char="•"/>
            </a:pPr>
            <a:r>
              <a:rPr lang="en-US" sz="800" i="0" dirty="0">
                <a:solidFill>
                  <a:srgbClr val="002060"/>
                </a:solidFill>
                <a:effectLst/>
                <a:latin typeface="Arial"/>
                <a:cs typeface="Arial"/>
              </a:rPr>
              <a:t>Expectations</a:t>
            </a:r>
          </a:p>
          <a:p>
            <a:pPr marL="285750" indent="-285750">
              <a:lnSpc>
                <a:spcPct val="150000"/>
              </a:lnSpc>
              <a:spcAft>
                <a:spcPts val="200"/>
              </a:spcAft>
              <a:buFont typeface="Arial" panose="020B0604020202020204" pitchFamily="34" charset="0"/>
              <a:buChar char="•"/>
            </a:pPr>
            <a:r>
              <a:rPr lang="en-US" sz="800" dirty="0">
                <a:solidFill>
                  <a:srgbClr val="002060"/>
                </a:solidFill>
                <a:latin typeface="Arial"/>
                <a:cs typeface="Arial"/>
              </a:rPr>
              <a:t>Rotation Groups </a:t>
            </a:r>
          </a:p>
          <a:p>
            <a:pPr marL="285750" indent="-285750">
              <a:spcAft>
                <a:spcPts val="200"/>
              </a:spcAft>
              <a:buFont typeface="Arial" panose="020B0604020202020204" pitchFamily="34" charset="0"/>
              <a:buChar char="•"/>
            </a:pPr>
            <a:r>
              <a:rPr lang="en-US" sz="800" i="0" dirty="0">
                <a:solidFill>
                  <a:srgbClr val="002060"/>
                </a:solidFill>
                <a:effectLst/>
                <a:latin typeface="Arial"/>
                <a:cs typeface="Arial"/>
              </a:rPr>
              <a:t>Rotation Group Practice </a:t>
            </a:r>
            <a:r>
              <a:rPr lang="en-US" sz="800" u="sng" dirty="0">
                <a:solidFill>
                  <a:srgbClr val="002060"/>
                </a:solidFill>
                <a:latin typeface="Arial"/>
                <a:cs typeface="Arial"/>
              </a:rPr>
              <a:t>OR</a:t>
            </a:r>
            <a:r>
              <a:rPr lang="en-US" sz="800" i="0" dirty="0">
                <a:solidFill>
                  <a:srgbClr val="002060"/>
                </a:solidFill>
                <a:effectLst/>
                <a:latin typeface="Arial"/>
                <a:cs typeface="Arial"/>
              </a:rPr>
              <a:t> Bumping Practice and Transitions</a:t>
            </a:r>
          </a:p>
          <a:p>
            <a:pPr marL="285750" indent="-285750">
              <a:lnSpc>
                <a:spcPct val="150000"/>
              </a:lnSpc>
              <a:spcAft>
                <a:spcPts val="200"/>
              </a:spcAft>
              <a:buFont typeface="Arial" panose="020B0604020202020204" pitchFamily="34" charset="0"/>
              <a:buChar char="•"/>
            </a:pPr>
            <a:r>
              <a:rPr lang="en-US" sz="800" dirty="0">
                <a:solidFill>
                  <a:srgbClr val="002060"/>
                </a:solidFill>
                <a:latin typeface="Arial"/>
                <a:cs typeface="Arial"/>
              </a:rPr>
              <a:t>Recruitment Rules</a:t>
            </a:r>
          </a:p>
          <a:p>
            <a:pPr marL="285750" indent="-285750">
              <a:lnSpc>
                <a:spcPct val="150000"/>
              </a:lnSpc>
              <a:spcAft>
                <a:spcPts val="200"/>
              </a:spcAft>
              <a:buFont typeface="Arial" panose="020B0604020202020204" pitchFamily="34" charset="0"/>
              <a:buChar char="•"/>
            </a:pPr>
            <a:r>
              <a:rPr lang="en-US" sz="800" i="0" dirty="0">
                <a:solidFill>
                  <a:srgbClr val="002060"/>
                </a:solidFill>
                <a:effectLst/>
                <a:latin typeface="Arial"/>
                <a:cs typeface="Arial"/>
              </a:rPr>
              <a:t>Voting/Mock Conversations</a:t>
            </a:r>
            <a:r>
              <a:rPr lang="en-US" sz="800" dirty="0">
                <a:solidFill>
                  <a:srgbClr val="002060"/>
                </a:solidFill>
                <a:latin typeface="Arial"/>
                <a:cs typeface="Arial"/>
              </a:rPr>
              <a:t> </a:t>
            </a:r>
            <a:endParaRPr lang="en-US" sz="800" i="0" dirty="0">
              <a:solidFill>
                <a:srgbClr val="002060"/>
              </a:solidFill>
              <a:effectLst/>
              <a:latin typeface="Arial"/>
              <a:cs typeface="Arial"/>
            </a:endParaRPr>
          </a:p>
          <a:p>
            <a:pPr marL="285750" indent="-285750">
              <a:lnSpc>
                <a:spcPct val="150000"/>
              </a:lnSpc>
              <a:spcAft>
                <a:spcPts val="200"/>
              </a:spcAft>
              <a:buFont typeface="Arial" panose="020B0604020202020204" pitchFamily="34" charset="0"/>
              <a:buChar char="•"/>
            </a:pPr>
            <a:r>
              <a:rPr lang="en-US" sz="800" dirty="0">
                <a:solidFill>
                  <a:srgbClr val="002060"/>
                </a:solidFill>
                <a:latin typeface="Arial"/>
                <a:cs typeface="Arial"/>
              </a:rPr>
              <a:t>Reflections</a:t>
            </a:r>
            <a:endParaRPr lang="en-US" sz="800" i="0" dirty="0">
              <a:solidFill>
                <a:srgbClr val="002060"/>
              </a:solidFill>
              <a:effectLst/>
              <a:latin typeface="Arial"/>
              <a:cs typeface="Arial"/>
            </a:endParaRPr>
          </a:p>
        </p:txBody>
      </p:sp>
      <p:pic>
        <p:nvPicPr>
          <p:cNvPr id="5" name="Picture 4" descr="Two women holding up letters&#10;&#10;Description automatically generated">
            <a:extLst>
              <a:ext uri="{FF2B5EF4-FFF2-40B4-BE49-F238E27FC236}">
                <a16:creationId xmlns:a16="http://schemas.microsoft.com/office/drawing/2014/main" id="{9943EF38-7A10-183C-698D-AB7EC84F7C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820" y="457200"/>
            <a:ext cx="1047180" cy="1295400"/>
          </a:xfrm>
          <a:prstGeom prst="rect">
            <a:avLst/>
          </a:prstGeom>
        </p:spPr>
      </p:pic>
    </p:spTree>
    <p:extLst>
      <p:ext uri="{BB962C8B-B14F-4D97-AF65-F5344CB8AC3E}">
        <p14:creationId xmlns:p14="http://schemas.microsoft.com/office/powerpoint/2010/main" val="120931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33853" y="304800"/>
            <a:ext cx="2271347" cy="1100558"/>
          </a:xfrm>
          <a:prstGeom prst="rect">
            <a:avLst/>
          </a:prstGeom>
        </p:spPr>
        <p:txBody>
          <a:bodyPr wrap="square" lIns="91440" tIns="45720" rIns="91440" bIns="45720" anchor="t">
            <a:spAutoFit/>
          </a:bodyPr>
          <a:lstStyle/>
          <a:p>
            <a:pPr>
              <a:spcAft>
                <a:spcPts val="600"/>
              </a:spcAft>
            </a:pPr>
            <a:r>
              <a:rPr lang="en-US" sz="1400" b="1">
                <a:solidFill>
                  <a:srgbClr val="DC948A"/>
                </a:solidFill>
                <a:latin typeface="Georgia"/>
              </a:rPr>
              <a:t>Expectations</a:t>
            </a:r>
            <a:r>
              <a:rPr lang="en-US" sz="1400" b="1" i="0">
                <a:solidFill>
                  <a:srgbClr val="DC948A"/>
                </a:solidFill>
                <a:effectLst/>
                <a:latin typeface="Georgia"/>
              </a:rPr>
              <a:t> </a:t>
            </a:r>
          </a:p>
          <a:p>
            <a:pPr marL="171450" indent="-171450">
              <a:lnSpc>
                <a:spcPct val="150000"/>
              </a:lnSpc>
              <a:buFont typeface="Arial" panose="020B0604020202020204" pitchFamily="34" charset="0"/>
              <a:buChar char="•"/>
            </a:pPr>
            <a:r>
              <a:rPr lang="en-US" sz="800" dirty="0">
                <a:latin typeface="Arial"/>
                <a:cs typeface="Arial"/>
              </a:rPr>
              <a:t>Listen respectfully and intentionally. </a:t>
            </a:r>
          </a:p>
          <a:p>
            <a:pPr marL="171450" indent="-171450">
              <a:lnSpc>
                <a:spcPct val="150000"/>
              </a:lnSpc>
              <a:buFont typeface="Arial" panose="020B0604020202020204" pitchFamily="34" charset="0"/>
              <a:buChar char="•"/>
            </a:pPr>
            <a:r>
              <a:rPr lang="en-US" sz="800" dirty="0">
                <a:effectLst/>
                <a:latin typeface="Arial"/>
                <a:cs typeface="Arial"/>
              </a:rPr>
              <a:t>Ask </a:t>
            </a:r>
            <a:r>
              <a:rPr lang="en-US" sz="800" dirty="0">
                <a:latin typeface="Arial"/>
                <a:cs typeface="Arial"/>
              </a:rPr>
              <a:t>questions. </a:t>
            </a:r>
            <a:endParaRPr lang="en-US" sz="800">
              <a:latin typeface="Arial"/>
              <a:cs typeface="Arial" panose="020B0604020202020204" pitchFamily="34" charset="0"/>
            </a:endParaRPr>
          </a:p>
          <a:p>
            <a:pPr marL="171450" indent="-171450">
              <a:lnSpc>
                <a:spcPct val="150000"/>
              </a:lnSpc>
              <a:buFont typeface="Arial" panose="020B0604020202020204" pitchFamily="34" charset="0"/>
              <a:buChar char="•"/>
            </a:pPr>
            <a:r>
              <a:rPr lang="en-US" sz="800" dirty="0">
                <a:effectLst/>
                <a:latin typeface="Arial"/>
                <a:cs typeface="Arial"/>
              </a:rPr>
              <a:t>Be </a:t>
            </a:r>
            <a:r>
              <a:rPr lang="en-US" sz="800" dirty="0">
                <a:latin typeface="Arial"/>
                <a:cs typeface="Arial"/>
              </a:rPr>
              <a:t>respectful and participate. </a:t>
            </a:r>
            <a:endParaRPr lang="en-US" sz="800">
              <a:latin typeface="Arial"/>
              <a:cs typeface="Arial" panose="020B0604020202020204" pitchFamily="34" charset="0"/>
            </a:endParaRPr>
          </a:p>
          <a:p>
            <a:pPr marL="171450" indent="-171450">
              <a:lnSpc>
                <a:spcPct val="150000"/>
              </a:lnSpc>
              <a:buFont typeface="Arial" panose="020B0604020202020204" pitchFamily="34" charset="0"/>
              <a:buChar char="•"/>
            </a:pPr>
            <a:r>
              <a:rPr lang="en-US" sz="800" dirty="0">
                <a:effectLst/>
                <a:latin typeface="Arial"/>
                <a:cs typeface="Arial"/>
              </a:rPr>
              <a:t>Chapter </a:t>
            </a:r>
            <a:r>
              <a:rPr lang="en-US" sz="800" dirty="0">
                <a:latin typeface="Arial"/>
                <a:cs typeface="Arial"/>
              </a:rPr>
              <a:t>specific.</a:t>
            </a:r>
            <a:endParaRPr lang="en-US" sz="800" dirty="0">
              <a:effectLst/>
              <a:latin typeface="Arial"/>
              <a:cs typeface="Arial" panose="020B0604020202020204" pitchFamily="34" charset="0"/>
            </a:endParaRPr>
          </a:p>
        </p:txBody>
      </p:sp>
      <p:pic>
        <p:nvPicPr>
          <p:cNvPr id="7" name="Picture 6" descr="A group of people holding anchors&#10;&#10;Description automatically generated">
            <a:extLst>
              <a:ext uri="{FF2B5EF4-FFF2-40B4-BE49-F238E27FC236}">
                <a16:creationId xmlns:a16="http://schemas.microsoft.com/office/drawing/2014/main" id="{5B2EDC3B-C01E-6BA5-A9A4-B6F7A05462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137" y="634742"/>
            <a:ext cx="1054225" cy="889258"/>
          </a:xfrm>
          <a:prstGeom prst="rect">
            <a:avLst/>
          </a:prstGeom>
        </p:spPr>
      </p:pic>
    </p:spTree>
    <p:extLst>
      <p:ext uri="{BB962C8B-B14F-4D97-AF65-F5344CB8AC3E}">
        <p14:creationId xmlns:p14="http://schemas.microsoft.com/office/powerpoint/2010/main" val="1943842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28457" y="304800"/>
            <a:ext cx="2276743" cy="1184940"/>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Rotation Groups </a:t>
            </a:r>
            <a:r>
              <a:rPr lang="en-US" sz="1400" b="1" i="0" dirty="0">
                <a:solidFill>
                  <a:srgbClr val="DC948A"/>
                </a:solidFill>
                <a:effectLst/>
                <a:latin typeface="Georgia" panose="02040502050405020303" pitchFamily="18" charset="0"/>
              </a:rPr>
              <a:t> </a:t>
            </a:r>
          </a:p>
          <a:p>
            <a:pPr>
              <a:spcAft>
                <a:spcPts val="200"/>
              </a:spcAft>
            </a:pPr>
            <a:endParaRPr lang="en-US" sz="700" b="1" i="0" dirty="0">
              <a:solidFill>
                <a:srgbClr val="002060"/>
              </a:solidFill>
              <a:latin typeface="Arial" panose="020B0604020202020204" pitchFamily="34" charset="0"/>
              <a:cs typeface="Arial" panose="020B0604020202020204" pitchFamily="34" charset="0"/>
            </a:endParaRPr>
          </a:p>
          <a:p>
            <a:pPr>
              <a:spcAft>
                <a:spcPts val="200"/>
              </a:spcAft>
            </a:pPr>
            <a:r>
              <a:rPr lang="en-US" sz="800" dirty="0">
                <a:solidFill>
                  <a:srgbClr val="002060"/>
                </a:solidFill>
                <a:effectLst/>
                <a:latin typeface="Arial"/>
                <a:cs typeface="Arial"/>
              </a:rPr>
              <a:t>We will be doing an ice breaker in our Rotation/Bumping Groups. Please move to these groups now.</a:t>
            </a:r>
            <a:r>
              <a:rPr lang="en-US" sz="800" dirty="0">
                <a:solidFill>
                  <a:srgbClr val="002060"/>
                </a:solidFill>
                <a:latin typeface="Arial"/>
                <a:cs typeface="Arial"/>
              </a:rPr>
              <a:t> </a:t>
            </a:r>
            <a:endParaRPr lang="en-US" sz="800" dirty="0">
              <a:solidFill>
                <a:srgbClr val="002060"/>
              </a:solidFill>
              <a:effectLst/>
              <a:latin typeface="Arial"/>
              <a:cs typeface="Arial" panose="020B0604020202020204" pitchFamily="34" charset="0"/>
            </a:endParaRPr>
          </a:p>
          <a:p>
            <a:pPr>
              <a:spcAft>
                <a:spcPts val="200"/>
              </a:spcAft>
            </a:pPr>
            <a:endParaRPr lang="en-US" sz="800" i="0" dirty="0">
              <a:solidFill>
                <a:srgbClr val="002060"/>
              </a:solidFill>
              <a:latin typeface="Arial"/>
              <a:cs typeface="Arial" panose="020B0604020202020204" pitchFamily="34" charset="0"/>
            </a:endParaRPr>
          </a:p>
          <a:p>
            <a:pPr>
              <a:spcAft>
                <a:spcPts val="200"/>
              </a:spcAft>
            </a:pPr>
            <a:r>
              <a:rPr lang="en-US" sz="800" dirty="0">
                <a:solidFill>
                  <a:srgbClr val="002060"/>
                </a:solidFill>
                <a:effectLst/>
                <a:highlight>
                  <a:srgbClr val="C0C0C0"/>
                </a:highlight>
                <a:latin typeface="Arial"/>
                <a:cs typeface="Arial"/>
              </a:rPr>
              <a:t>Include your plans here:</a:t>
            </a:r>
            <a:endParaRPr lang="en-US" sz="800" i="0" dirty="0">
              <a:solidFill>
                <a:srgbClr val="002060"/>
              </a:solidFill>
              <a:effectLst/>
              <a:highlight>
                <a:srgbClr val="C0C0C0"/>
              </a:highligh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152400" y="6096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13" name="Picture 12" descr="A group of women lying on grass&#10;&#10;Description automatically generated">
            <a:extLst>
              <a:ext uri="{FF2B5EF4-FFF2-40B4-BE49-F238E27FC236}">
                <a16:creationId xmlns:a16="http://schemas.microsoft.com/office/drawing/2014/main" id="{CE66C1C3-D4E9-E2B2-2523-2795812B17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96" y="381000"/>
            <a:ext cx="1062407" cy="1279807"/>
          </a:xfrm>
          <a:prstGeom prst="rect">
            <a:avLst/>
          </a:prstGeom>
        </p:spPr>
      </p:pic>
    </p:spTree>
    <p:extLst>
      <p:ext uri="{BB962C8B-B14F-4D97-AF65-F5344CB8AC3E}">
        <p14:creationId xmlns:p14="http://schemas.microsoft.com/office/powerpoint/2010/main" val="2440087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295400" y="914400"/>
            <a:ext cx="2133600" cy="1384995"/>
          </a:xfrm>
          <a:prstGeom prst="rect">
            <a:avLst/>
          </a:prstGeom>
        </p:spPr>
        <p:txBody>
          <a:bodyPr wrap="square" lIns="91440" tIns="45720" rIns="91440" bIns="45720" anchor="t">
            <a:spAutoFit/>
          </a:bodyPr>
          <a:lstStyle/>
          <a:p>
            <a:pPr>
              <a:spcAft>
                <a:spcPts val="600"/>
              </a:spcAft>
            </a:pPr>
            <a:r>
              <a:rPr lang="en-US" sz="2000" b="1" dirty="0">
                <a:solidFill>
                  <a:srgbClr val="DC948A"/>
                </a:solidFill>
                <a:latin typeface="Georgia" panose="02040502050405020303" pitchFamily="18" charset="0"/>
              </a:rPr>
              <a:t>Choose Your Next Section</a:t>
            </a:r>
            <a:endParaRPr lang="en-US" sz="2000" b="1" i="0" dirty="0">
              <a:solidFill>
                <a:srgbClr val="DC948A"/>
              </a:solidFill>
              <a:effectLst/>
              <a:latin typeface="Georgia" panose="02040502050405020303" pitchFamily="18" charset="0"/>
            </a:endParaRPr>
          </a:p>
          <a:p>
            <a:pPr>
              <a:spcAft>
                <a:spcPts val="600"/>
              </a:spcAft>
            </a:pPr>
            <a:r>
              <a:rPr lang="en-US" sz="800" dirty="0">
                <a:solidFill>
                  <a:srgbClr val="002060"/>
                </a:solidFill>
                <a:latin typeface="Arial"/>
                <a:cs typeface="Arial"/>
              </a:rPr>
              <a:t>Rotation Group Practice </a:t>
            </a:r>
            <a:r>
              <a:rPr lang="en-US" sz="800" u="sng" dirty="0">
                <a:solidFill>
                  <a:srgbClr val="002060"/>
                </a:solidFill>
                <a:latin typeface="Arial"/>
                <a:cs typeface="Arial"/>
              </a:rPr>
              <a:t>OR</a:t>
            </a:r>
            <a:r>
              <a:rPr lang="en-US" sz="800" dirty="0">
                <a:solidFill>
                  <a:srgbClr val="002060"/>
                </a:solidFill>
                <a:latin typeface="Arial"/>
                <a:cs typeface="Arial"/>
              </a:rPr>
              <a:t> Bumping Practice and Transitions </a:t>
            </a:r>
            <a:endParaRPr lang="en-US" sz="800">
              <a:solidFill>
                <a:srgbClr val="002060"/>
              </a:solidFill>
              <a:latin typeface="Arial" panose="020B0604020202020204" pitchFamily="34" charset="0"/>
              <a:cs typeface="Arial" panose="020B0604020202020204" pitchFamily="34" charset="0"/>
            </a:endParaRPr>
          </a:p>
          <a:p>
            <a:pPr>
              <a:spcAft>
                <a:spcPts val="600"/>
              </a:spcAft>
            </a:pPr>
            <a:endParaRPr lang="en-US" sz="1600" b="1" i="0" dirty="0">
              <a:solidFill>
                <a:srgbClr val="DC948A"/>
              </a:solidFill>
              <a:effectLst/>
              <a:latin typeface="Tropiline Black" pitchFamily="2" charset="0"/>
            </a:endParaRPr>
          </a:p>
        </p:txBody>
      </p:sp>
      <p:pic>
        <p:nvPicPr>
          <p:cNvPr id="10" name="Picture 9" descr="A picture containing drawing, sign&#10;&#10;Description automatically generated">
            <a:extLst>
              <a:ext uri="{FF2B5EF4-FFF2-40B4-BE49-F238E27FC236}">
                <a16:creationId xmlns:a16="http://schemas.microsoft.com/office/drawing/2014/main" id="{B00C2417-6560-0B48-9D5E-3D19E26795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609600"/>
            <a:ext cx="1219200" cy="212578"/>
          </a:xfrm>
          <a:prstGeom prst="rect">
            <a:avLst/>
          </a:prstGeom>
        </p:spPr>
      </p:pic>
    </p:spTree>
    <p:extLst>
      <p:ext uri="{BB962C8B-B14F-4D97-AF65-F5344CB8AC3E}">
        <p14:creationId xmlns:p14="http://schemas.microsoft.com/office/powerpoint/2010/main" val="1045084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28457" y="304800"/>
            <a:ext cx="2276743" cy="1215717"/>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Rotation Group Practice</a:t>
            </a:r>
            <a:r>
              <a:rPr lang="en-US" sz="1400" b="1" i="0" dirty="0">
                <a:solidFill>
                  <a:srgbClr val="DC948A"/>
                </a:solidFill>
                <a:effectLst/>
                <a:latin typeface="Georgia" panose="02040502050405020303" pitchFamily="18" charset="0"/>
              </a:rPr>
              <a:t> </a:t>
            </a:r>
          </a:p>
          <a:p>
            <a:pPr marL="0" indent="0">
              <a:lnSpc>
                <a:spcPct val="100000"/>
              </a:lnSpc>
              <a:buFont typeface="Wingdings" pitchFamily="2" charset="2"/>
              <a:buNone/>
            </a:pPr>
            <a:r>
              <a:rPr lang="en-US" sz="800" dirty="0">
                <a:latin typeface="Arial"/>
                <a:cs typeface="Arial"/>
              </a:rPr>
              <a:t>We will be practicing rotating/bumping. This is a demonstration on how we bump</a:t>
            </a:r>
          </a:p>
          <a:p>
            <a:pPr marL="0" indent="0">
              <a:lnSpc>
                <a:spcPct val="100000"/>
              </a:lnSpc>
              <a:buFont typeface="Wingdings" pitchFamily="2" charset="2"/>
              <a:buNone/>
            </a:pPr>
            <a:endParaRPr lang="en-US" sz="800" dirty="0">
              <a:effectLst/>
              <a:highlight>
                <a:srgbClr val="C0C0C0"/>
              </a:highlight>
              <a:latin typeface="Arial"/>
              <a:cs typeface="Arial" panose="020B0604020202020204" pitchFamily="34" charset="0"/>
            </a:endParaRPr>
          </a:p>
          <a:p>
            <a:r>
              <a:rPr lang="en-US" sz="800" dirty="0">
                <a:highlight>
                  <a:srgbClr val="C0C0C0"/>
                </a:highlight>
                <a:latin typeface="Arial"/>
                <a:cs typeface="Arial"/>
              </a:rPr>
              <a:t>Include your bumping strategy for members here: </a:t>
            </a:r>
            <a:endParaRPr lang="en-US" sz="800">
              <a:effectLst/>
              <a:highlight>
                <a:srgbClr val="DC948A"/>
              </a:highlight>
              <a:latin typeface="Arial"/>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152400" y="6096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posing for a photo&#10;&#10;Description automatically generated">
            <a:extLst>
              <a:ext uri="{FF2B5EF4-FFF2-40B4-BE49-F238E27FC236}">
                <a16:creationId xmlns:a16="http://schemas.microsoft.com/office/drawing/2014/main" id="{61BA95F3-86C2-E552-F02E-A4D70CA873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14" y="457200"/>
            <a:ext cx="1056771" cy="1219200"/>
          </a:xfrm>
          <a:prstGeom prst="rect">
            <a:avLst/>
          </a:prstGeom>
        </p:spPr>
      </p:pic>
    </p:spTree>
    <p:extLst>
      <p:ext uri="{BB962C8B-B14F-4D97-AF65-F5344CB8AC3E}">
        <p14:creationId xmlns:p14="http://schemas.microsoft.com/office/powerpoint/2010/main" val="2510674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11366" y="304800"/>
            <a:ext cx="2293834" cy="1836400"/>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Bumping Practice and Transitions</a:t>
            </a:r>
            <a:r>
              <a:rPr lang="en-US" sz="1400" b="1" i="0" dirty="0">
                <a:solidFill>
                  <a:srgbClr val="DC948A"/>
                </a:solidFill>
                <a:effectLst/>
                <a:latin typeface="Georgia" panose="02040502050405020303" pitchFamily="18" charset="0"/>
              </a:rPr>
              <a:t> </a:t>
            </a:r>
          </a:p>
          <a:p>
            <a:pPr>
              <a:spcAft>
                <a:spcPts val="200"/>
              </a:spcAft>
            </a:pPr>
            <a:endParaRPr lang="en-US" sz="800" dirty="0">
              <a:solidFill>
                <a:srgbClr val="002060"/>
              </a:solidFill>
              <a:latin typeface="Arial"/>
              <a:cs typeface="Arial"/>
            </a:endParaRPr>
          </a:p>
          <a:p>
            <a:pPr>
              <a:spcAft>
                <a:spcPts val="200"/>
              </a:spcAft>
            </a:pPr>
            <a:r>
              <a:rPr lang="en-US" sz="800" dirty="0">
                <a:solidFill>
                  <a:srgbClr val="002060"/>
                </a:solidFill>
                <a:latin typeface="Arial"/>
                <a:cs typeface="Arial"/>
              </a:rPr>
              <a:t>What went well?</a:t>
            </a:r>
            <a:endParaRPr lang="en-US" dirty="0"/>
          </a:p>
          <a:p>
            <a:pPr>
              <a:spcAft>
                <a:spcPts val="200"/>
              </a:spcAft>
            </a:pPr>
            <a:endParaRPr lang="en-US" sz="800" dirty="0">
              <a:solidFill>
                <a:srgbClr val="002060"/>
              </a:solidFill>
              <a:effectLst/>
              <a:latin typeface="Arial"/>
              <a:cs typeface="Arial"/>
            </a:endParaRPr>
          </a:p>
          <a:p>
            <a:pPr>
              <a:spcAft>
                <a:spcPts val="200"/>
              </a:spcAft>
            </a:pPr>
            <a:r>
              <a:rPr lang="en-US" sz="800" dirty="0">
                <a:solidFill>
                  <a:srgbClr val="002060"/>
                </a:solidFill>
                <a:latin typeface="Arial"/>
                <a:cs typeface="Arial"/>
              </a:rPr>
              <a:t>Do we have any shoutouts for people who did well? </a:t>
            </a:r>
          </a:p>
          <a:p>
            <a:pPr>
              <a:spcAft>
                <a:spcPts val="200"/>
              </a:spcAft>
            </a:pPr>
            <a:endParaRPr lang="en-US" sz="800" dirty="0">
              <a:solidFill>
                <a:srgbClr val="002060"/>
              </a:solidFill>
              <a:effectLst/>
              <a:latin typeface="Arial"/>
              <a:cs typeface="Arial"/>
            </a:endParaRPr>
          </a:p>
          <a:p>
            <a:pPr>
              <a:spcAft>
                <a:spcPts val="200"/>
              </a:spcAft>
            </a:pPr>
            <a:r>
              <a:rPr lang="en-US" sz="800" dirty="0">
                <a:solidFill>
                  <a:srgbClr val="002060"/>
                </a:solidFill>
                <a:latin typeface="Arial"/>
                <a:cs typeface="Arial"/>
              </a:rPr>
              <a:t>Did anyone hear a great transition and want to share?</a:t>
            </a:r>
            <a:br>
              <a:rPr lang="en-US" sz="800" b="0" dirty="0">
                <a:effectLst/>
                <a:latin typeface="Arial"/>
              </a:rPr>
            </a:br>
            <a:endParaRPr lang="en-US" sz="800" i="0" dirty="0">
              <a:solidFill>
                <a:srgbClr val="002060"/>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152400" y="6096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sitting on a couch&#10;&#10;Description automatically generated">
            <a:extLst>
              <a:ext uri="{FF2B5EF4-FFF2-40B4-BE49-F238E27FC236}">
                <a16:creationId xmlns:a16="http://schemas.microsoft.com/office/drawing/2014/main" id="{9E6E3F5F-ACD7-40D7-B5D0-6E2E840B11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99" y="397272"/>
            <a:ext cx="1024061" cy="1279128"/>
          </a:xfrm>
          <a:prstGeom prst="rect">
            <a:avLst/>
          </a:prstGeom>
        </p:spPr>
      </p:pic>
    </p:spTree>
    <p:extLst>
      <p:ext uri="{BB962C8B-B14F-4D97-AF65-F5344CB8AC3E}">
        <p14:creationId xmlns:p14="http://schemas.microsoft.com/office/powerpoint/2010/main" val="406496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177183" y="304800"/>
            <a:ext cx="2328017" cy="846386"/>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Review of Recruitment Rules </a:t>
            </a:r>
            <a:r>
              <a:rPr lang="en-US" sz="1400" b="1" i="0" dirty="0">
                <a:solidFill>
                  <a:srgbClr val="DC948A"/>
                </a:solidFill>
                <a:effectLst/>
                <a:latin typeface="Georgia" panose="02040502050405020303" pitchFamily="18" charset="0"/>
              </a:rPr>
              <a:t> </a:t>
            </a:r>
          </a:p>
          <a:p>
            <a:pPr>
              <a:spcAft>
                <a:spcPts val="200"/>
              </a:spcAft>
            </a:pPr>
            <a:r>
              <a:rPr lang="en-US" sz="800" dirty="0">
                <a:solidFill>
                  <a:srgbClr val="002060"/>
                </a:solidFill>
                <a:highlight>
                  <a:srgbClr val="C0C0C0"/>
                </a:highlight>
                <a:latin typeface="Arial"/>
                <a:cs typeface="Arial"/>
              </a:rPr>
              <a:t>Place Campus-Specific Recruitment Rules here:</a:t>
            </a:r>
            <a:endParaRPr lang="en-US" sz="800" i="0" dirty="0">
              <a:solidFill>
                <a:srgbClr val="002060"/>
              </a:solidFill>
              <a:effectLst/>
              <a:highlight>
                <a:srgbClr val="C0C0C0"/>
              </a:highligh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152400" y="6096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13" name="Picture 12" descr="Two women standing in front of a sign&#10;&#10;Description automatically generated">
            <a:extLst>
              <a:ext uri="{FF2B5EF4-FFF2-40B4-BE49-F238E27FC236}">
                <a16:creationId xmlns:a16="http://schemas.microsoft.com/office/drawing/2014/main" id="{3E4BBA13-E978-BC82-668C-E3572A9BC9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49" y="482108"/>
            <a:ext cx="1041862" cy="1061156"/>
          </a:xfrm>
          <a:prstGeom prst="rect">
            <a:avLst/>
          </a:prstGeom>
        </p:spPr>
      </p:pic>
    </p:spTree>
    <p:extLst>
      <p:ext uri="{BB962C8B-B14F-4D97-AF65-F5344CB8AC3E}">
        <p14:creationId xmlns:p14="http://schemas.microsoft.com/office/powerpoint/2010/main" val="2465065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1239852" y="304800"/>
            <a:ext cx="2265348" cy="1215717"/>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Voting/Mock Conversations</a:t>
            </a:r>
            <a:r>
              <a:rPr lang="en-US" sz="1400" b="1" i="0" dirty="0">
                <a:solidFill>
                  <a:srgbClr val="DC948A"/>
                </a:solidFill>
                <a:effectLst/>
                <a:latin typeface="Georgia"/>
              </a:rPr>
              <a:t> </a:t>
            </a:r>
          </a:p>
          <a:p>
            <a:pPr marL="0" indent="0">
              <a:lnSpc>
                <a:spcPct val="100000"/>
              </a:lnSpc>
              <a:buFont typeface="Wingdings" pitchFamily="2" charset="2"/>
              <a:buNone/>
            </a:pPr>
            <a:r>
              <a:rPr lang="en-US" sz="800" dirty="0">
                <a:latin typeface="Arial"/>
                <a:cs typeface="Arial"/>
              </a:rPr>
              <a:t>Was it easier to vote after understanding from past RPWs what to look for?</a:t>
            </a:r>
          </a:p>
          <a:p>
            <a:pPr marL="0" indent="0">
              <a:lnSpc>
                <a:spcPct val="100000"/>
              </a:lnSpc>
              <a:buFont typeface="Wingdings" pitchFamily="2" charset="2"/>
              <a:buNone/>
            </a:pPr>
            <a:endParaRPr lang="en-US" sz="800" dirty="0">
              <a:effectLst/>
              <a:latin typeface="Arial"/>
              <a:cs typeface="Arial" panose="020B0604020202020204" pitchFamily="34" charset="0"/>
            </a:endParaRPr>
          </a:p>
          <a:p>
            <a:pPr marL="0" indent="0">
              <a:lnSpc>
                <a:spcPct val="100000"/>
              </a:lnSpc>
              <a:buFont typeface="Wingdings" pitchFamily="2" charset="2"/>
              <a:buNone/>
            </a:pPr>
            <a:r>
              <a:rPr lang="en-US" sz="800" dirty="0">
                <a:latin typeface="Arial"/>
                <a:cs typeface="Arial"/>
              </a:rPr>
              <a:t>How do you think it is easier to vote and actively listen?</a:t>
            </a:r>
            <a:endParaRPr lang="en-US" sz="800" dirty="0">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152400" y="6096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sitting on a ledge&#10;&#10;Description automatically generated">
            <a:extLst>
              <a:ext uri="{FF2B5EF4-FFF2-40B4-BE49-F238E27FC236}">
                <a16:creationId xmlns:a16="http://schemas.microsoft.com/office/drawing/2014/main" id="{5A64F24D-8252-1211-9577-E703098221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26" y="609600"/>
            <a:ext cx="1085165" cy="1085165"/>
          </a:xfrm>
          <a:prstGeom prst="rect">
            <a:avLst/>
          </a:prstGeom>
        </p:spPr>
      </p:pic>
    </p:spTree>
    <p:extLst>
      <p:ext uri="{BB962C8B-B14F-4D97-AF65-F5344CB8AC3E}">
        <p14:creationId xmlns:p14="http://schemas.microsoft.com/office/powerpoint/2010/main" val="4288669098"/>
      </p:ext>
    </p:extLst>
  </p:cSld>
  <p:clrMapOvr>
    <a:masterClrMapping/>
  </p:clrMapOvr>
</p:sld>
</file>

<file path=ppt/theme/theme1.xml><?xml version="1.0" encoding="utf-8"?>
<a:theme xmlns:a="http://schemas.openxmlformats.org/drawingml/2006/main" name="White Space">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9066BBE1-0C61-4396-B44A-5E435365BD0C}" vid="{73523971-A7B3-4526-80D0-ACBAA88A106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RPW </Template>
  <TotalTime>43</TotalTime>
  <Words>2753</Words>
  <Application>Microsoft Office PowerPoint</Application>
  <PresentationFormat>Custom</PresentationFormat>
  <Paragraphs>152</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Haulsee</dc:creator>
  <cp:lastModifiedBy>Hannah Haulsee</cp:lastModifiedBy>
  <cp:revision>75</cp:revision>
  <dcterms:created xsi:type="dcterms:W3CDTF">2023-07-21T16:34:10Z</dcterms:created>
  <dcterms:modified xsi:type="dcterms:W3CDTF">2023-08-07T14:07:30Z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ies>
</file>