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8" r:id="rId3"/>
    <p:sldId id="257" r:id="rId4"/>
    <p:sldId id="287" r:id="rId5"/>
    <p:sldId id="289" r:id="rId6"/>
    <p:sldId id="260" r:id="rId7"/>
    <p:sldId id="288" r:id="rId8"/>
    <p:sldId id="269" r:id="rId9"/>
    <p:sldId id="271" r:id="rId10"/>
    <p:sldId id="299" r:id="rId11"/>
    <p:sldId id="290" r:id="rId12"/>
    <p:sldId id="272" r:id="rId13"/>
    <p:sldId id="291" r:id="rId14"/>
    <p:sldId id="273" r:id="rId15"/>
    <p:sldId id="274" r:id="rId16"/>
    <p:sldId id="283" r:id="rId17"/>
    <p:sldId id="275" r:id="rId18"/>
    <p:sldId id="292" r:id="rId19"/>
    <p:sldId id="293" r:id="rId20"/>
    <p:sldId id="276" r:id="rId21"/>
    <p:sldId id="279" r:id="rId22"/>
    <p:sldId id="294" r:id="rId23"/>
    <p:sldId id="295" r:id="rId24"/>
    <p:sldId id="296" r:id="rId25"/>
    <p:sldId id="297" r:id="rId26"/>
    <p:sldId id="298" r:id="rId27"/>
    <p:sldId id="301" r:id="rId28"/>
    <p:sldId id="267" r:id="rId29"/>
  </p:sldIdLst>
  <p:sldSz cx="9144000" cy="5143500" type="screen16x9"/>
  <p:notesSz cx="7023100" cy="9309100"/>
  <p:defaultTextStyle>
    <a:defPPr>
      <a:defRPr lang="en-US"/>
    </a:defPPr>
    <a:lvl1pPr marL="0" algn="l" defTabSz="2041032" rtl="0" eaLnBrk="1" latinLnBrk="0" hangingPunct="1">
      <a:defRPr sz="4018" kern="1200">
        <a:solidFill>
          <a:schemeClr val="tx1"/>
        </a:solidFill>
        <a:latin typeface="+mn-lt"/>
        <a:ea typeface="+mn-ea"/>
        <a:cs typeface="+mn-cs"/>
      </a:defRPr>
    </a:lvl1pPr>
    <a:lvl2pPr marL="1020516" algn="l" defTabSz="2041032" rtl="0" eaLnBrk="1" latinLnBrk="0" hangingPunct="1">
      <a:defRPr sz="4018" kern="1200">
        <a:solidFill>
          <a:schemeClr val="tx1"/>
        </a:solidFill>
        <a:latin typeface="+mn-lt"/>
        <a:ea typeface="+mn-ea"/>
        <a:cs typeface="+mn-cs"/>
      </a:defRPr>
    </a:lvl2pPr>
    <a:lvl3pPr marL="2041032" algn="l" defTabSz="2041032" rtl="0" eaLnBrk="1" latinLnBrk="0" hangingPunct="1">
      <a:defRPr sz="4018" kern="1200">
        <a:solidFill>
          <a:schemeClr val="tx1"/>
        </a:solidFill>
        <a:latin typeface="+mn-lt"/>
        <a:ea typeface="+mn-ea"/>
        <a:cs typeface="+mn-cs"/>
      </a:defRPr>
    </a:lvl3pPr>
    <a:lvl4pPr marL="3061548" algn="l" defTabSz="2041032" rtl="0" eaLnBrk="1" latinLnBrk="0" hangingPunct="1">
      <a:defRPr sz="4018" kern="1200">
        <a:solidFill>
          <a:schemeClr val="tx1"/>
        </a:solidFill>
        <a:latin typeface="+mn-lt"/>
        <a:ea typeface="+mn-ea"/>
        <a:cs typeface="+mn-cs"/>
      </a:defRPr>
    </a:lvl4pPr>
    <a:lvl5pPr marL="4082064" algn="l" defTabSz="2041032" rtl="0" eaLnBrk="1" latinLnBrk="0" hangingPunct="1">
      <a:defRPr sz="4018" kern="1200">
        <a:solidFill>
          <a:schemeClr val="tx1"/>
        </a:solidFill>
        <a:latin typeface="+mn-lt"/>
        <a:ea typeface="+mn-ea"/>
        <a:cs typeface="+mn-cs"/>
      </a:defRPr>
    </a:lvl5pPr>
    <a:lvl6pPr marL="5102581" algn="l" defTabSz="2041032" rtl="0" eaLnBrk="1" latinLnBrk="0" hangingPunct="1">
      <a:defRPr sz="4018" kern="1200">
        <a:solidFill>
          <a:schemeClr val="tx1"/>
        </a:solidFill>
        <a:latin typeface="+mn-lt"/>
        <a:ea typeface="+mn-ea"/>
        <a:cs typeface="+mn-cs"/>
      </a:defRPr>
    </a:lvl6pPr>
    <a:lvl7pPr marL="6123097" algn="l" defTabSz="2041032" rtl="0" eaLnBrk="1" latinLnBrk="0" hangingPunct="1">
      <a:defRPr sz="4018" kern="1200">
        <a:solidFill>
          <a:schemeClr val="tx1"/>
        </a:solidFill>
        <a:latin typeface="+mn-lt"/>
        <a:ea typeface="+mn-ea"/>
        <a:cs typeface="+mn-cs"/>
      </a:defRPr>
    </a:lvl7pPr>
    <a:lvl8pPr marL="7143613" algn="l" defTabSz="2041032" rtl="0" eaLnBrk="1" latinLnBrk="0" hangingPunct="1">
      <a:defRPr sz="4018" kern="1200">
        <a:solidFill>
          <a:schemeClr val="tx1"/>
        </a:solidFill>
        <a:latin typeface="+mn-lt"/>
        <a:ea typeface="+mn-ea"/>
        <a:cs typeface="+mn-cs"/>
      </a:defRPr>
    </a:lvl8pPr>
    <a:lvl9pPr marL="8164129" algn="l" defTabSz="2041032" rtl="0" eaLnBrk="1" latinLnBrk="0" hangingPunct="1">
      <a:defRPr sz="401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400" userDrawn="1">
          <p15:clr>
            <a:srgbClr val="A4A3A4"/>
          </p15:clr>
        </p15:guide>
        <p15:guide id="2" pos="540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Cook" initials="JC" lastIdx="7" clrIdx="0">
    <p:extLst>
      <p:ext uri="{19B8F6BF-5375-455C-9EA6-DF929625EA0E}">
        <p15:presenceInfo xmlns:p15="http://schemas.microsoft.com/office/powerpoint/2012/main" userId="S::jamie@deltagamma.org::2306aed8-9947-4759-9b29-006b41484dc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B9C0"/>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3" autoAdjust="0"/>
    <p:restoredTop sz="61384" autoAdjust="0"/>
  </p:normalViewPr>
  <p:slideViewPr>
    <p:cSldViewPr>
      <p:cViewPr varScale="1">
        <p:scale>
          <a:sx n="92" d="100"/>
          <a:sy n="92" d="100"/>
        </p:scale>
        <p:origin x="1302" y="84"/>
      </p:cViewPr>
      <p:guideLst>
        <p:guide orient="horz" pos="5400"/>
        <p:guide pos="540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9-10T09:07:43.343" idx="7">
    <p:pos x="10" y="10"/>
    <p:text>Do we want to break them into groups based on what we know their situations are?</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42124" cy="468689"/>
          </a:xfrm>
          <a:prstGeom prst="rect">
            <a:avLst/>
          </a:prstGeom>
        </p:spPr>
        <p:txBody>
          <a:bodyPr vert="horz" lIns="233309" tIns="116655" rIns="233309" bIns="116655" rtlCol="0"/>
          <a:lstStyle>
            <a:lvl1pPr algn="l">
              <a:defRPr sz="3100"/>
            </a:lvl1pPr>
          </a:lstStyle>
          <a:p>
            <a:endParaRPr lang="en-US"/>
          </a:p>
        </p:txBody>
      </p:sp>
      <p:sp>
        <p:nvSpPr>
          <p:cNvPr id="3" name="Date Placeholder 2"/>
          <p:cNvSpPr>
            <a:spLocks noGrp="1"/>
          </p:cNvSpPr>
          <p:nvPr>
            <p:ph type="dt" idx="1"/>
          </p:nvPr>
        </p:nvSpPr>
        <p:spPr>
          <a:xfrm>
            <a:off x="3977930" y="2"/>
            <a:ext cx="3042124" cy="468689"/>
          </a:xfrm>
          <a:prstGeom prst="rect">
            <a:avLst/>
          </a:prstGeom>
        </p:spPr>
        <p:txBody>
          <a:bodyPr vert="horz" lIns="233309" tIns="116655" rIns="233309" bIns="116655" rtlCol="0"/>
          <a:lstStyle>
            <a:lvl1pPr algn="r">
              <a:defRPr sz="3100"/>
            </a:lvl1pPr>
          </a:lstStyle>
          <a:p>
            <a:fld id="{C746AD69-70E7-45BA-A0DB-011987A7CAAB}" type="datetimeFigureOut">
              <a:rPr lang="en-US" smtClean="0"/>
              <a:t>10/16/2020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233309" tIns="116655" rIns="233309" bIns="116655" rtlCol="0" anchor="ctr"/>
          <a:lstStyle/>
          <a:p>
            <a:endParaRPr lang="en-US"/>
          </a:p>
        </p:txBody>
      </p:sp>
      <p:sp>
        <p:nvSpPr>
          <p:cNvPr id="5" name="Notes Placeholder 4"/>
          <p:cNvSpPr>
            <a:spLocks noGrp="1"/>
          </p:cNvSpPr>
          <p:nvPr>
            <p:ph type="body" sz="quarter" idx="3"/>
          </p:nvPr>
        </p:nvSpPr>
        <p:spPr>
          <a:xfrm>
            <a:off x="701091" y="4482160"/>
            <a:ext cx="5620918" cy="3663303"/>
          </a:xfrm>
          <a:prstGeom prst="rect">
            <a:avLst/>
          </a:prstGeom>
        </p:spPr>
        <p:txBody>
          <a:bodyPr vert="horz" lIns="233309" tIns="116655" rIns="233309" bIns="11665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0415"/>
            <a:ext cx="3042124" cy="468685"/>
          </a:xfrm>
          <a:prstGeom prst="rect">
            <a:avLst/>
          </a:prstGeom>
        </p:spPr>
        <p:txBody>
          <a:bodyPr vert="horz" lIns="233309" tIns="116655" rIns="233309" bIns="116655" rtlCol="0" anchor="b"/>
          <a:lstStyle>
            <a:lvl1pPr algn="l">
              <a:defRPr sz="3100"/>
            </a:lvl1pPr>
          </a:lstStyle>
          <a:p>
            <a:endParaRPr lang="en-US"/>
          </a:p>
        </p:txBody>
      </p:sp>
      <p:sp>
        <p:nvSpPr>
          <p:cNvPr id="7" name="Slide Number Placeholder 6"/>
          <p:cNvSpPr>
            <a:spLocks noGrp="1"/>
          </p:cNvSpPr>
          <p:nvPr>
            <p:ph type="sldNum" sz="quarter" idx="5"/>
          </p:nvPr>
        </p:nvSpPr>
        <p:spPr>
          <a:xfrm>
            <a:off x="3977930" y="8840415"/>
            <a:ext cx="3042124" cy="468685"/>
          </a:xfrm>
          <a:prstGeom prst="rect">
            <a:avLst/>
          </a:prstGeom>
        </p:spPr>
        <p:txBody>
          <a:bodyPr vert="horz" lIns="233309" tIns="116655" rIns="233309" bIns="116655" rtlCol="0" anchor="b"/>
          <a:lstStyle>
            <a:lvl1pPr algn="r">
              <a:defRPr sz="3100"/>
            </a:lvl1pPr>
          </a:lstStyle>
          <a:p>
            <a:fld id="{9ACFBF08-E97B-4E9F-898C-53245270B16E}" type="slidenum">
              <a:rPr lang="en-US" smtClean="0"/>
              <a:t>‹#›</a:t>
            </a:fld>
            <a:endParaRPr lang="en-US"/>
          </a:p>
        </p:txBody>
      </p:sp>
    </p:spTree>
    <p:extLst>
      <p:ext uri="{BB962C8B-B14F-4D97-AF65-F5344CB8AC3E}">
        <p14:creationId xmlns:p14="http://schemas.microsoft.com/office/powerpoint/2010/main" val="3027579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Session Time: 2 hours, 15 minutes (15 minute break included)</a:t>
            </a:r>
          </a:p>
          <a:p>
            <a:endParaRPr lang="en-US" sz="1200" dirty="0"/>
          </a:p>
          <a:p>
            <a:r>
              <a:rPr lang="en-US" sz="1200" i="1" dirty="0"/>
              <a:t>It is not new information to any of us that this fall looked very different than any other term we’ve experienced due to COVID-19. We are going to share some recommendations related to COVID-19 now that members are back on campus. We will give you the opportunity to talk with each other to share your plans or solutions to these unique barriers. </a:t>
            </a:r>
          </a:p>
        </p:txBody>
      </p:sp>
      <p:sp>
        <p:nvSpPr>
          <p:cNvPr id="4" name="Slide Number Placeholder 3"/>
          <p:cNvSpPr>
            <a:spLocks noGrp="1"/>
          </p:cNvSpPr>
          <p:nvPr>
            <p:ph type="sldNum" sz="quarter" idx="5"/>
          </p:nvPr>
        </p:nvSpPr>
        <p:spPr/>
        <p:txBody>
          <a:bodyPr/>
          <a:lstStyle/>
          <a:p>
            <a:fld id="{9ACFBF08-E97B-4E9F-898C-53245270B16E}" type="slidenum">
              <a:rPr lang="en-US" smtClean="0"/>
              <a:t>1</a:t>
            </a:fld>
            <a:endParaRPr lang="en-US"/>
          </a:p>
        </p:txBody>
      </p:sp>
    </p:spTree>
    <p:extLst>
      <p:ext uri="{BB962C8B-B14F-4D97-AF65-F5344CB8AC3E}">
        <p14:creationId xmlns:p14="http://schemas.microsoft.com/office/powerpoint/2010/main" val="2215770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b="1"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b="1"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b="1" i="1" dirty="0">
                <a:latin typeface="Montserrat" panose="00000500000000000000" pitchFamily="2" charset="0"/>
                <a:ea typeface="Calibri" panose="020F0502020204030204" pitchFamily="34" charset="0"/>
                <a:cs typeface="Times New Roman" panose="02020603050405020304" pitchFamily="18" charset="0"/>
              </a:rPr>
              <a:t>Who decides the number of women living in a Delta Gamma house? </a:t>
            </a: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Normally the fire marshal ultimately determines the safe number of residents based on square footage, egresses and fire safety systems. In the case of the current health situation, the local health department can determine the number of beds in a house based on the social distancing footage and shared spaces such as dining and bathrooms. The university may make suggestions, but unless they own the property, typically cannot mandate that number. However, they often work in conjunction with the local health department and they may treat us as equal partners with the same requirements.</a:t>
            </a:r>
          </a:p>
        </p:txBody>
      </p:sp>
      <p:sp>
        <p:nvSpPr>
          <p:cNvPr id="4" name="Slide Number Placeholder 3"/>
          <p:cNvSpPr>
            <a:spLocks noGrp="1"/>
          </p:cNvSpPr>
          <p:nvPr>
            <p:ph type="sldNum" sz="quarter" idx="5"/>
          </p:nvPr>
        </p:nvSpPr>
        <p:spPr/>
        <p:txBody>
          <a:bodyPr/>
          <a:lstStyle/>
          <a:p>
            <a:fld id="{9ACFBF08-E97B-4E9F-898C-53245270B16E}" type="slidenum">
              <a:rPr lang="en-US" smtClean="0"/>
              <a:t>10</a:t>
            </a:fld>
            <a:endParaRPr lang="en-US"/>
          </a:p>
        </p:txBody>
      </p:sp>
    </p:spTree>
    <p:extLst>
      <p:ext uri="{BB962C8B-B14F-4D97-AF65-F5344CB8AC3E}">
        <p14:creationId xmlns:p14="http://schemas.microsoft.com/office/powerpoint/2010/main" val="1564914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3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The question is no longer if we get a positive case in our house but when.</a:t>
            </a:r>
            <a:r>
              <a:rPr lang="en-US" sz="1200" b="1" i="1" dirty="0">
                <a:latin typeface="Montserrat" panose="00000500000000000000" pitchFamily="2" charset="0"/>
                <a:ea typeface="Calibri" panose="020F0502020204030204" pitchFamily="34" charset="0"/>
                <a:cs typeface="Times New Roman" panose="02020603050405020304" pitchFamily="18" charset="0"/>
              </a:rPr>
              <a:t> </a:t>
            </a:r>
            <a:r>
              <a:rPr lang="en-US" sz="1200" i="1" dirty="0">
                <a:latin typeface="Montserrat" panose="00000500000000000000" pitchFamily="2" charset="0"/>
                <a:ea typeface="Calibri" panose="020F0502020204030204" pitchFamily="34" charset="0"/>
                <a:cs typeface="Times New Roman" panose="02020603050405020304" pitchFamily="18" charset="0"/>
              </a:rPr>
              <a:t>The issues facing our houses now is not about getting one or two positive cases, it’s getting 10, 20 or 30 cases. In the </a:t>
            </a:r>
            <a:r>
              <a:rPr lang="en-US" sz="1200" i="1" u="sng" dirty="0">
                <a:latin typeface="Montserrat" panose="00000500000000000000" pitchFamily="2" charset="0"/>
                <a:ea typeface="Calibri" panose="020F0502020204030204" pitchFamily="34" charset="0"/>
                <a:cs typeface="Times New Roman" panose="02020603050405020304" pitchFamily="18" charset="0"/>
              </a:rPr>
              <a:t>Housing Guide to Re-Opening</a:t>
            </a:r>
            <a:r>
              <a:rPr lang="en-US" sz="1200" i="1" dirty="0">
                <a:latin typeface="Montserrat" panose="00000500000000000000" pitchFamily="2" charset="0"/>
                <a:ea typeface="Calibri" panose="020F0502020204030204" pitchFamily="34" charset="0"/>
                <a:cs typeface="Times New Roman" panose="02020603050405020304" pitchFamily="18" charset="0"/>
              </a:rPr>
              <a:t> we talked about a quarantine or isolation room in the house. Those that have only one or two cases are finding themselves in the minority now and one room in the house is no longer viable for multiple cases at one time.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The question of what to do with multiple cases is not something any staff member or even local advisor or house corporation officer can necessarily make. This is because most of the decisions are totally dependent on two entities; the university and the health department. </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We asked every house corporation to find out if the university would allow our members who test positive to stay in their designated isolation spaces i.e. dorms, houses, apartments or hotels. So far, the ratio is about 40/60. Most universities and colleges have not allowed our Greek women to use their spaces, but some have which makes those locations much easier to deal with. Some have a very elaborate system of relocating women who test positive and following up on them. The question of who provides meals varies as they typically are on our meal plan. </a:t>
            </a:r>
          </a:p>
        </p:txBody>
      </p:sp>
      <p:sp>
        <p:nvSpPr>
          <p:cNvPr id="4" name="Slide Number Placeholder 3"/>
          <p:cNvSpPr>
            <a:spLocks noGrp="1"/>
          </p:cNvSpPr>
          <p:nvPr>
            <p:ph type="sldNum" sz="quarter" idx="5"/>
          </p:nvPr>
        </p:nvSpPr>
        <p:spPr/>
        <p:txBody>
          <a:bodyPr/>
          <a:lstStyle/>
          <a:p>
            <a:fld id="{9ACFBF08-E97B-4E9F-898C-53245270B16E}" type="slidenum">
              <a:rPr lang="en-US" smtClean="0"/>
              <a:t>11</a:t>
            </a:fld>
            <a:endParaRPr lang="en-US"/>
          </a:p>
        </p:txBody>
      </p:sp>
    </p:spTree>
    <p:extLst>
      <p:ext uri="{BB962C8B-B14F-4D97-AF65-F5344CB8AC3E}">
        <p14:creationId xmlns:p14="http://schemas.microsoft.com/office/powerpoint/2010/main" val="1333640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5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Others have left the Greek community to figure it out as we are private organizations and don’t pay towards the universities’ room and board. To reiterate our choices if this is the situation, they are listed below in order of preference:</a:t>
            </a:r>
          </a:p>
          <a:p>
            <a:pPr marL="874909" indent="-874909">
              <a:lnSpc>
                <a:spcPct val="107000"/>
              </a:lnSpc>
              <a:buFont typeface="+mj-lt"/>
              <a:buAutoNum type="alphaLcPeriod"/>
            </a:pPr>
            <a:r>
              <a:rPr lang="en-US" sz="1200" i="1" dirty="0">
                <a:latin typeface="Montserrat" panose="00000500000000000000" pitchFamily="2" charset="0"/>
                <a:ea typeface="Calibri" panose="020F0502020204030204" pitchFamily="34" charset="0"/>
                <a:cs typeface="Times New Roman" panose="02020603050405020304" pitchFamily="18" charset="0"/>
              </a:rPr>
              <a:t>Send a positively tested member home to her primary residence for the 10 days required by the CDC and let her return upon testing negative to the house</a:t>
            </a:r>
          </a:p>
          <a:p>
            <a:pPr marL="874909" indent="-874909">
              <a:lnSpc>
                <a:spcPct val="107000"/>
              </a:lnSpc>
              <a:buFont typeface="+mj-lt"/>
              <a:buAutoNum type="alphaLcPeriod"/>
            </a:pPr>
            <a:r>
              <a:rPr lang="en-US" sz="1200" i="1" dirty="0">
                <a:latin typeface="Montserrat" panose="00000500000000000000" pitchFamily="2" charset="0"/>
                <a:ea typeface="Calibri" panose="020F0502020204030204" pitchFamily="34" charset="0"/>
                <a:cs typeface="Times New Roman" panose="02020603050405020304" pitchFamily="18" charset="0"/>
              </a:rPr>
              <a:t>Create a series of spaces inside the house by combining several rooms or even a floor or wing dedicated to isolation students. This requires women having to move out who are negative and temporarily move in with other negative women and putting those testing positive together for 10 days to recover. Is this convenient for anyone? Not at all but if the member is not able to return home, the house and chapter need to be flexible to keep the rest of the members safe. So, by making a part of the house designated for those recovering, at least it keeps them apart from the rest and then as they recover, their spaces can be sanitized and put back into use. </a:t>
            </a:r>
          </a:p>
          <a:p>
            <a:pPr marL="874909" indent="-874909">
              <a:lnSpc>
                <a:spcPct val="107000"/>
              </a:lnSpc>
              <a:spcAft>
                <a:spcPts val="2041"/>
              </a:spcAft>
              <a:buFont typeface="+mj-lt"/>
              <a:buAutoNum type="alphaLcPeriod"/>
            </a:pPr>
            <a:r>
              <a:rPr lang="en-US" sz="1200" i="1" dirty="0">
                <a:latin typeface="Montserrat" panose="00000500000000000000" pitchFamily="2" charset="0"/>
                <a:ea typeface="Calibri" panose="020F0502020204030204" pitchFamily="34" charset="0"/>
                <a:cs typeface="Times New Roman" panose="02020603050405020304" pitchFamily="18" charset="0"/>
              </a:rPr>
              <a:t>The member, chapter and house corporation come to an agreement of obtaining outside space and the cost must be shared by all. It is not something the house corporation agreed to provide either in the room agreement or the Annual Agreement. Remember, the issue is not the house. It is not “uninhabitable” in and of itself. It is members that have COVID and each member had to decide to live in the house at their own personal risk. Sometimes women can’t return home due to being from out of state. Other times they simply do not want to remain in the house. Those decisions and choices have a monetary value and must be shared by both the members and the organization depending on the situation. </a:t>
            </a:r>
          </a:p>
          <a:p>
            <a:endParaRPr lang="en-US" dirty="0"/>
          </a:p>
        </p:txBody>
      </p:sp>
      <p:sp>
        <p:nvSpPr>
          <p:cNvPr id="4" name="Slide Number Placeholder 3"/>
          <p:cNvSpPr>
            <a:spLocks noGrp="1"/>
          </p:cNvSpPr>
          <p:nvPr>
            <p:ph type="sldNum" sz="quarter" idx="5"/>
          </p:nvPr>
        </p:nvSpPr>
        <p:spPr/>
        <p:txBody>
          <a:bodyPr/>
          <a:lstStyle/>
          <a:p>
            <a:fld id="{9ACFBF08-E97B-4E9F-898C-53245270B16E}" type="slidenum">
              <a:rPr lang="en-US" smtClean="0"/>
              <a:t>12</a:t>
            </a:fld>
            <a:endParaRPr lang="en-US"/>
          </a:p>
        </p:txBody>
      </p:sp>
    </p:spTree>
    <p:extLst>
      <p:ext uri="{BB962C8B-B14F-4D97-AF65-F5344CB8AC3E}">
        <p14:creationId xmlns:p14="http://schemas.microsoft.com/office/powerpoint/2010/main" val="1616135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1 minute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We have already had several houses be put under quarantine due to the number of women who have tested positive both in and out of the house. Putting the house under quarantine usually means no one goes in or out for 14 days. Does this seem like prison? If you ask most people probably yes. But that is what happens when there are multiple cases in one residence. Some health departments have literally said if there is a cluster (5 cases or more) then the house is automatically quarantined. So here are the issues associated with this scenario:</a:t>
            </a:r>
          </a:p>
        </p:txBody>
      </p:sp>
      <p:sp>
        <p:nvSpPr>
          <p:cNvPr id="4" name="Slide Number Placeholder 3"/>
          <p:cNvSpPr>
            <a:spLocks noGrp="1"/>
          </p:cNvSpPr>
          <p:nvPr>
            <p:ph type="sldNum" sz="quarter" idx="5"/>
          </p:nvPr>
        </p:nvSpPr>
        <p:spPr/>
        <p:txBody>
          <a:bodyPr/>
          <a:lstStyle/>
          <a:p>
            <a:fld id="{9ACFBF08-E97B-4E9F-898C-53245270B16E}" type="slidenum">
              <a:rPr lang="en-US" smtClean="0"/>
              <a:t>13</a:t>
            </a:fld>
            <a:endParaRPr lang="en-US"/>
          </a:p>
        </p:txBody>
      </p:sp>
    </p:spTree>
    <p:extLst>
      <p:ext uri="{BB962C8B-B14F-4D97-AF65-F5344CB8AC3E}">
        <p14:creationId xmlns:p14="http://schemas.microsoft.com/office/powerpoint/2010/main" val="1075895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1 minute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Can women go home to quarantine? YES, please do but remember that is their choice. We are not giving refunds for the 14 days of quarantine. That is just life in university or communal living right now. The only time we will give refunds is if the house closes completely. Some members will be more comfortable staying at their main residences. Others want to stay on campus. Quarantine means not attending classes in person and possibly jobs. The reason for quarantine is because the chance for exposure is deemed to be very high. Again, there is nothing convenient about this but that is why taking responsibility as a chapter and keeping each other accountable to the Code of Conduct is so important. The poor choices of a few can affect many. </a:t>
            </a:r>
          </a:p>
        </p:txBody>
      </p:sp>
      <p:sp>
        <p:nvSpPr>
          <p:cNvPr id="4" name="Slide Number Placeholder 3"/>
          <p:cNvSpPr>
            <a:spLocks noGrp="1"/>
          </p:cNvSpPr>
          <p:nvPr>
            <p:ph type="sldNum" sz="quarter" idx="5"/>
          </p:nvPr>
        </p:nvSpPr>
        <p:spPr/>
        <p:txBody>
          <a:bodyPr/>
          <a:lstStyle/>
          <a:p>
            <a:fld id="{9ACFBF08-E97B-4E9F-898C-53245270B16E}" type="slidenum">
              <a:rPr lang="en-US" smtClean="0"/>
              <a:t>14</a:t>
            </a:fld>
            <a:endParaRPr lang="en-US"/>
          </a:p>
        </p:txBody>
      </p:sp>
    </p:spTree>
    <p:extLst>
      <p:ext uri="{BB962C8B-B14F-4D97-AF65-F5344CB8AC3E}">
        <p14:creationId xmlns:p14="http://schemas.microsoft.com/office/powerpoint/2010/main" val="3260441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Delta Gamma should continue to provide food service in some form. Whether putting grab and go boxes together or having staggered times to receive meals or delivering trays outside of recovering member’s doors. Plenty of health options and fluids is important. The chapter should be prepared to assist with week-end meals if they are not typically provided. Delivery of food Friday through Saturday is usually what will need to be covered. The HC did not budget for these meals so either way they would have to bill them back to the chapter or the chapter could just pay for them for the 2 weekends that covers the quarantine time.  The food preparation staff should use the same precautions as always with regards to masks, temperature checks, gloves and cleaning of all surface areas. If a house is under quarantine and live-out members previously took several meals at the house, a new plan will need to be in place for them to come to a designated entrance and receive their meal outside the building. Many food service providers have created a plan for this in the event this situation occurs. </a:t>
            </a:r>
          </a:p>
          <a:p>
            <a:endParaRPr lang="en-US" dirty="0"/>
          </a:p>
        </p:txBody>
      </p:sp>
      <p:sp>
        <p:nvSpPr>
          <p:cNvPr id="4" name="Slide Number Placeholder 3"/>
          <p:cNvSpPr>
            <a:spLocks noGrp="1"/>
          </p:cNvSpPr>
          <p:nvPr>
            <p:ph type="sldNum" sz="quarter" idx="5"/>
          </p:nvPr>
        </p:nvSpPr>
        <p:spPr/>
        <p:txBody>
          <a:bodyPr/>
          <a:lstStyle/>
          <a:p>
            <a:fld id="{9ACFBF08-E97B-4E9F-898C-53245270B16E}" type="slidenum">
              <a:rPr lang="en-US" smtClean="0"/>
              <a:t>15</a:t>
            </a:fld>
            <a:endParaRPr lang="en-US"/>
          </a:p>
        </p:txBody>
      </p:sp>
    </p:spTree>
    <p:extLst>
      <p:ext uri="{BB962C8B-B14F-4D97-AF65-F5344CB8AC3E}">
        <p14:creationId xmlns:p14="http://schemas.microsoft.com/office/powerpoint/2010/main" val="553525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Cleaning and sanitizing of the house is more important than ever. However, if a house is under quarantine, there needs to be flexibility on the part of both the members and the cleaning staff. Everyone’s safety matters. The cleaning staff and chapter will need to create a plan so that the common areas and bathrooms can be cleaned and sanitized when most members will not be in them. Some have come earlier in the morning when women are generally not up and then also in mid-afternoon when most are in on-line. By hanging up signs to not enter a space while they are cleaning and wearing the proper protective equipment, they will be able to get in and get things cleaned with a minimum of disruption. </a:t>
            </a:r>
          </a:p>
          <a:p>
            <a:endParaRPr lang="en-US" dirty="0"/>
          </a:p>
        </p:txBody>
      </p:sp>
      <p:sp>
        <p:nvSpPr>
          <p:cNvPr id="4" name="Slide Number Placeholder 3"/>
          <p:cNvSpPr>
            <a:spLocks noGrp="1"/>
          </p:cNvSpPr>
          <p:nvPr>
            <p:ph type="sldNum" sz="quarter" idx="5"/>
          </p:nvPr>
        </p:nvSpPr>
        <p:spPr/>
        <p:txBody>
          <a:bodyPr/>
          <a:lstStyle/>
          <a:p>
            <a:fld id="{9ACFBF08-E97B-4E9F-898C-53245270B16E}" type="slidenum">
              <a:rPr lang="en-US" smtClean="0"/>
              <a:t>16</a:t>
            </a:fld>
            <a:endParaRPr lang="en-US"/>
          </a:p>
        </p:txBody>
      </p:sp>
    </p:spTree>
    <p:extLst>
      <p:ext uri="{BB962C8B-B14F-4D97-AF65-F5344CB8AC3E}">
        <p14:creationId xmlns:p14="http://schemas.microsoft.com/office/powerpoint/2010/main" val="1115995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As is the case in normal times during the fall semester, guests are prohibited. It is essential for a quarantined house to not have any outside contact in order to get a clean bill of health. Deliveries are left at the door and members living in should remain on the property for the duration if they have chosen to stay.</a:t>
            </a:r>
          </a:p>
          <a:p>
            <a:endParaRPr lang="en-US" sz="1200" i="1" dirty="0"/>
          </a:p>
          <a:p>
            <a:r>
              <a:rPr lang="en-US" sz="1200" b="1" i="0" dirty="0"/>
              <a:t>Breakouts</a:t>
            </a:r>
          </a:p>
        </p:txBody>
      </p:sp>
      <p:sp>
        <p:nvSpPr>
          <p:cNvPr id="4" name="Slide Number Placeholder 3"/>
          <p:cNvSpPr>
            <a:spLocks noGrp="1"/>
          </p:cNvSpPr>
          <p:nvPr>
            <p:ph type="sldNum" sz="quarter" idx="5"/>
          </p:nvPr>
        </p:nvSpPr>
        <p:spPr/>
        <p:txBody>
          <a:bodyPr/>
          <a:lstStyle/>
          <a:p>
            <a:fld id="{9ACFBF08-E97B-4E9F-898C-53245270B16E}" type="slidenum">
              <a:rPr lang="en-US" smtClean="0"/>
              <a:t>17</a:t>
            </a:fld>
            <a:endParaRPr lang="en-US"/>
          </a:p>
        </p:txBody>
      </p:sp>
    </p:spTree>
    <p:extLst>
      <p:ext uri="{BB962C8B-B14F-4D97-AF65-F5344CB8AC3E}">
        <p14:creationId xmlns:p14="http://schemas.microsoft.com/office/powerpoint/2010/main" val="3204087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5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Depending on the interpretation of the local health department, this could be a very real possibility. Some have said that if there are any positive cases during the time of the initial quarantine, then the clock starts over, and the 14 days is extended until there are no new positive cases in the house. Theoretically as women who tested positive come out of isolation, they should be immune for at least a few months’ time. However, to ensure everyone gets out of quarantine, it would be advisable to finish out the quarantine period even if a member is recovered. The difference in a few days is worth the effort. If a house finds itself under quarantine on a rolling basis due to the number of cases required to warrant this status by the health department or university, then a decision needs to be made by the chapter if keeping the house open is a viable option. Being in the house 24/7 for weeks on end due to cases continuing to spike may not be the best choice for this location. Hopefully a house can come through the quarantine period, take the mask and social distancing rules to heart and are able to keep the number of exposures to a minimum and continue to manage their operations within the facility. </a:t>
            </a:r>
          </a:p>
        </p:txBody>
      </p:sp>
      <p:sp>
        <p:nvSpPr>
          <p:cNvPr id="4" name="Slide Number Placeholder 3"/>
          <p:cNvSpPr>
            <a:spLocks noGrp="1"/>
          </p:cNvSpPr>
          <p:nvPr>
            <p:ph type="sldNum" sz="quarter" idx="5"/>
          </p:nvPr>
        </p:nvSpPr>
        <p:spPr/>
        <p:txBody>
          <a:bodyPr/>
          <a:lstStyle/>
          <a:p>
            <a:fld id="{9ACFBF08-E97B-4E9F-898C-53245270B16E}" type="slidenum">
              <a:rPr lang="en-US" smtClean="0"/>
              <a:t>18</a:t>
            </a:fld>
            <a:endParaRPr lang="en-US"/>
          </a:p>
        </p:txBody>
      </p:sp>
    </p:spTree>
    <p:extLst>
      <p:ext uri="{BB962C8B-B14F-4D97-AF65-F5344CB8AC3E}">
        <p14:creationId xmlns:p14="http://schemas.microsoft.com/office/powerpoint/2010/main" val="3382486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5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Depending on the interpretation of the local health department, this could be a very real possibility. Some have said that if there are any positive cases during the time of the initial quarantine, then the clock starts over, and the 14 days is extended until there are no new positive cases in the house. Theoretically as women who tested positive come out of isolation, they should be immune for at least a few months’ time. However, to ensure everyone gets out of quarantine, it would be advisable to finish out the quarantine period even if a member is recovered. The difference in a few days is worth the effort. If a house finds itself under quarantine on a rolling basis due to the number of cases required to warrant this status by the health department or university, then a decision needs to be made by the chapter if keeping the house open is a viable option. Being in the house 24/7 for weeks on end due to cases continuing to spike may not be the best choice for this location. Hopefully a house can come through the quarantine period, take the mask and social distancing rules to heart and are able to keep the number of exposures to a minimum and continue to manage their operations within the facility. </a:t>
            </a:r>
          </a:p>
        </p:txBody>
      </p:sp>
      <p:sp>
        <p:nvSpPr>
          <p:cNvPr id="4" name="Slide Number Placeholder 3"/>
          <p:cNvSpPr>
            <a:spLocks noGrp="1"/>
          </p:cNvSpPr>
          <p:nvPr>
            <p:ph type="sldNum" sz="quarter" idx="5"/>
          </p:nvPr>
        </p:nvSpPr>
        <p:spPr/>
        <p:txBody>
          <a:bodyPr/>
          <a:lstStyle/>
          <a:p>
            <a:fld id="{9ACFBF08-E97B-4E9F-898C-53245270B16E}" type="slidenum">
              <a:rPr lang="en-US" smtClean="0"/>
              <a:t>19</a:t>
            </a:fld>
            <a:endParaRPr lang="en-US"/>
          </a:p>
        </p:txBody>
      </p:sp>
    </p:spTree>
    <p:extLst>
      <p:ext uri="{BB962C8B-B14F-4D97-AF65-F5344CB8AC3E}">
        <p14:creationId xmlns:p14="http://schemas.microsoft.com/office/powerpoint/2010/main" val="198132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(Slide 2: 1 minute)</a:t>
            </a:r>
          </a:p>
          <a:p>
            <a:endParaRPr lang="en-US" sz="1200" dirty="0"/>
          </a:p>
          <a:p>
            <a:r>
              <a:rPr lang="en-US" sz="1200" i="1" dirty="0"/>
              <a:t>We know that getting to the point where we are today has certainly felt like the graphic on the right here. We set out to be clear and to help give house corporations guidance, but we knew all along that it was going to be messy.</a:t>
            </a:r>
          </a:p>
        </p:txBody>
      </p:sp>
      <p:sp>
        <p:nvSpPr>
          <p:cNvPr id="4" name="Slide Number Placeholder 3"/>
          <p:cNvSpPr>
            <a:spLocks noGrp="1"/>
          </p:cNvSpPr>
          <p:nvPr>
            <p:ph type="sldNum" sz="quarter" idx="5"/>
          </p:nvPr>
        </p:nvSpPr>
        <p:spPr/>
        <p:txBody>
          <a:bodyPr/>
          <a:lstStyle/>
          <a:p>
            <a:fld id="{9ACFBF08-E97B-4E9F-898C-53245270B16E}" type="slidenum">
              <a:rPr lang="en-US" smtClean="0"/>
              <a:t>2</a:t>
            </a:fld>
            <a:endParaRPr lang="en-US"/>
          </a:p>
        </p:txBody>
      </p:sp>
    </p:spTree>
    <p:extLst>
      <p:ext uri="{BB962C8B-B14F-4D97-AF65-F5344CB8AC3E}">
        <p14:creationId xmlns:p14="http://schemas.microsoft.com/office/powerpoint/2010/main" val="1789555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Is the decision being considered due to the large number of cases and the inability to keep the house free from positive members? Is the decision being made due to the house being under constant quarantine? Is the decision being made due to the lack of members wanting to live-in? All of the above are reasons a house could decide to close for the semester or term. There is no exact number that is the breaking point for keeping the house open as each situation is unique. Some houses have loans that need to be paid. Others might have no debt but very high fixed costs such as property taxes or insurance. All these play into the decision of what number of women is required if any to keep a house open. </a:t>
            </a:r>
          </a:p>
          <a:p>
            <a:endParaRPr lang="en-US" i="1" dirty="0"/>
          </a:p>
        </p:txBody>
      </p:sp>
      <p:sp>
        <p:nvSpPr>
          <p:cNvPr id="4" name="Slide Number Placeholder 3"/>
          <p:cNvSpPr>
            <a:spLocks noGrp="1"/>
          </p:cNvSpPr>
          <p:nvPr>
            <p:ph type="sldNum" sz="quarter" idx="5"/>
          </p:nvPr>
        </p:nvSpPr>
        <p:spPr/>
        <p:txBody>
          <a:bodyPr/>
          <a:lstStyle/>
          <a:p>
            <a:fld id="{9ACFBF08-E97B-4E9F-898C-53245270B16E}" type="slidenum">
              <a:rPr lang="en-US" smtClean="0"/>
              <a:t>20</a:t>
            </a:fld>
            <a:endParaRPr lang="en-US"/>
          </a:p>
        </p:txBody>
      </p:sp>
    </p:spTree>
    <p:extLst>
      <p:ext uri="{BB962C8B-B14F-4D97-AF65-F5344CB8AC3E}">
        <p14:creationId xmlns:p14="http://schemas.microsoft.com/office/powerpoint/2010/main" val="3975605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Finances play a large role in closing a house. It is not a reason to keep a house open if safety and health issues are risk, but they must be decided on by all parties involved. If a house closes for the semester during the semester, the remaining costs for maintaining the house should be split between the chapter and house corporation’s reserves. At the time of the closure, there is an Annual Agreement in place with the chapter. For houses which are privately owned and the decision to close is not university mandated, then the amount on the Annual Agreement would need to be covered by way of an arrangement between the chapter and house corporation. It is important to note that </a:t>
            </a:r>
            <a:r>
              <a:rPr lang="en-US" sz="1200" b="1" i="1" dirty="0">
                <a:latin typeface="Montserrat" panose="00000500000000000000" pitchFamily="2" charset="0"/>
                <a:ea typeface="Calibri" panose="020F0502020204030204" pitchFamily="34" charset="0"/>
                <a:cs typeface="Times New Roman" panose="02020603050405020304" pitchFamily="18" charset="0"/>
              </a:rPr>
              <a:t>a vote to close the house must be taken by the house corporation including the collegiate officers and ATC and included in minutes of the board.</a:t>
            </a:r>
            <a:r>
              <a:rPr lang="en-US" sz="1200" i="1" dirty="0">
                <a:latin typeface="Montserrat" panose="00000500000000000000" pitchFamily="2" charset="0"/>
                <a:ea typeface="Calibri" panose="020F0502020204030204" pitchFamily="34" charset="0"/>
                <a:cs typeface="Times New Roman" panose="02020603050405020304" pitchFamily="18" charset="0"/>
              </a:rPr>
              <a:t> As a rule, charges for the actual house structure such as maintenance, security, lawn care and cleaning should be the house corporation’s as well as salary costs. Expenses associated with the actual corporation of which all initiated members are a part of such as taxes, accounting, insurance could be paid for by the chapter. Since most members will not want to be charged for anything related to the house if it closes, the chapter can use its surplus to assist the house corporation with the above charges. They should consult with their Regional Finance Specialist for more detailed analysis. All services such as catering and regular cleaning would need to be suspended until the house reopens. </a:t>
            </a:r>
          </a:p>
        </p:txBody>
      </p:sp>
      <p:sp>
        <p:nvSpPr>
          <p:cNvPr id="4" name="Slide Number Placeholder 3"/>
          <p:cNvSpPr>
            <a:spLocks noGrp="1"/>
          </p:cNvSpPr>
          <p:nvPr>
            <p:ph type="sldNum" sz="quarter" idx="5"/>
          </p:nvPr>
        </p:nvSpPr>
        <p:spPr/>
        <p:txBody>
          <a:bodyPr/>
          <a:lstStyle/>
          <a:p>
            <a:fld id="{9ACFBF08-E97B-4E9F-898C-53245270B16E}" type="slidenum">
              <a:rPr lang="en-US" smtClean="0"/>
              <a:t>21</a:t>
            </a:fld>
            <a:endParaRPr lang="en-US"/>
          </a:p>
        </p:txBody>
      </p:sp>
    </p:spTree>
    <p:extLst>
      <p:ext uri="{BB962C8B-B14F-4D97-AF65-F5344CB8AC3E}">
        <p14:creationId xmlns:p14="http://schemas.microsoft.com/office/powerpoint/2010/main" val="11828935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Refunds and housing credits would be given if members were charged for the semester or term up front and would be pro-rated based on the date of the closure. By sharing the cost of the fixed expenses out of each entity’s reserves, individual live-in members would not need to be charged for any expenses from the time of the closure on that semester or term. As was the case in the spring, the way for a house corporation to return funds to the chapter is to basically not take the remaining payments allotted in the Annual Agreement. Then the chapter would need to apply the credits to their individual member’s accounts by way of </a:t>
            </a:r>
            <a:r>
              <a:rPr lang="en-US" sz="1200" i="1" dirty="0" err="1">
                <a:latin typeface="Montserrat" panose="00000500000000000000" pitchFamily="2" charset="0"/>
                <a:ea typeface="Calibri" panose="020F0502020204030204" pitchFamily="34" charset="0"/>
                <a:cs typeface="Times New Roman" panose="02020603050405020304" pitchFamily="18" charset="0"/>
              </a:rPr>
              <a:t>Greekbill</a:t>
            </a:r>
            <a:r>
              <a:rPr lang="en-US" sz="1200" i="1" dirty="0">
                <a:latin typeface="Montserrat" panose="00000500000000000000" pitchFamily="2" charset="0"/>
                <a:ea typeface="Calibri" panose="020F0502020204030204" pitchFamily="34" charset="0"/>
                <a:cs typeface="Times New Roman" panose="02020603050405020304" pitchFamily="18" charset="0"/>
              </a:rPr>
              <a:t>.</a:t>
            </a:r>
          </a:p>
        </p:txBody>
      </p:sp>
      <p:sp>
        <p:nvSpPr>
          <p:cNvPr id="4" name="Slide Number Placeholder 3"/>
          <p:cNvSpPr>
            <a:spLocks noGrp="1"/>
          </p:cNvSpPr>
          <p:nvPr>
            <p:ph type="sldNum" sz="quarter" idx="5"/>
          </p:nvPr>
        </p:nvSpPr>
        <p:spPr/>
        <p:txBody>
          <a:bodyPr/>
          <a:lstStyle/>
          <a:p>
            <a:fld id="{9ACFBF08-E97B-4E9F-898C-53245270B16E}" type="slidenum">
              <a:rPr lang="en-US" smtClean="0"/>
              <a:t>22</a:t>
            </a:fld>
            <a:endParaRPr lang="en-US"/>
          </a:p>
        </p:txBody>
      </p:sp>
    </p:spTree>
    <p:extLst>
      <p:ext uri="{BB962C8B-B14F-4D97-AF65-F5344CB8AC3E}">
        <p14:creationId xmlns:p14="http://schemas.microsoft.com/office/powerpoint/2010/main" val="8701711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1 minute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An example would be if Alpha </a:t>
            </a:r>
            <a:r>
              <a:rPr lang="en-US" sz="1200" i="1" dirty="0" err="1">
                <a:latin typeface="Montserrat" panose="00000500000000000000" pitchFamily="2" charset="0"/>
                <a:ea typeface="Calibri" panose="020F0502020204030204" pitchFamily="34" charset="0"/>
                <a:cs typeface="Times New Roman" panose="02020603050405020304" pitchFamily="18" charset="0"/>
              </a:rPr>
              <a:t>Alpha</a:t>
            </a:r>
            <a:r>
              <a:rPr lang="en-US" sz="1200" i="1" dirty="0">
                <a:latin typeface="Montserrat" panose="00000500000000000000" pitchFamily="2" charset="0"/>
                <a:ea typeface="Calibri" panose="020F0502020204030204" pitchFamily="34" charset="0"/>
                <a:cs typeface="Times New Roman" panose="02020603050405020304" pitchFamily="18" charset="0"/>
              </a:rPr>
              <a:t> house voted to close October 1</a:t>
            </a:r>
            <a:r>
              <a:rPr lang="en-US" sz="1200" i="1" baseline="30000" dirty="0">
                <a:latin typeface="Montserrat" panose="00000500000000000000" pitchFamily="2" charset="0"/>
                <a:ea typeface="Calibri" panose="020F0502020204030204" pitchFamily="34" charset="0"/>
                <a:cs typeface="Times New Roman" panose="02020603050405020304" pitchFamily="18" charset="0"/>
              </a:rPr>
              <a:t>st</a:t>
            </a:r>
            <a:r>
              <a:rPr lang="en-US" sz="1200" i="1" dirty="0">
                <a:latin typeface="Montserrat" panose="00000500000000000000" pitchFamily="2" charset="0"/>
                <a:ea typeface="Calibri" panose="020F0502020204030204" pitchFamily="34" charset="0"/>
                <a:cs typeface="Times New Roman" panose="02020603050405020304" pitchFamily="18" charset="0"/>
              </a:rPr>
              <a:t>. Members of the Alpha </a:t>
            </a:r>
            <a:r>
              <a:rPr lang="en-US" sz="1200" i="1" dirty="0" err="1">
                <a:latin typeface="Montserrat" panose="00000500000000000000" pitchFamily="2" charset="0"/>
                <a:ea typeface="Calibri" panose="020F0502020204030204" pitchFamily="34" charset="0"/>
                <a:cs typeface="Times New Roman" panose="02020603050405020304" pitchFamily="18" charset="0"/>
              </a:rPr>
              <a:t>Alpha</a:t>
            </a:r>
            <a:r>
              <a:rPr lang="en-US" sz="1200" i="1" dirty="0">
                <a:latin typeface="Montserrat" panose="00000500000000000000" pitchFamily="2" charset="0"/>
                <a:ea typeface="Calibri" panose="020F0502020204030204" pitchFamily="34" charset="0"/>
                <a:cs typeface="Times New Roman" panose="02020603050405020304" pitchFamily="18" charset="0"/>
              </a:rPr>
              <a:t> chapter paid $6,000 in housing fees (rent, board, payroll, chapter obligation) for the semester which ends in December. The house corporation collects from the chapter September – May normally. They billed for September but not for October, November or December. The house corporation would not bill the chapter again until January when the house re-opens</a:t>
            </a:r>
            <a:endParaRPr lang="en-US" sz="1200" dirty="0">
              <a:latin typeface="Montserrat" panose="00000500000000000000" pitchFamily="2"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ACFBF08-E97B-4E9F-898C-53245270B16E}" type="slidenum">
              <a:rPr lang="en-US" smtClean="0"/>
              <a:t>23</a:t>
            </a:fld>
            <a:endParaRPr lang="en-US"/>
          </a:p>
        </p:txBody>
      </p:sp>
    </p:spTree>
    <p:extLst>
      <p:ext uri="{BB962C8B-B14F-4D97-AF65-F5344CB8AC3E}">
        <p14:creationId xmlns:p14="http://schemas.microsoft.com/office/powerpoint/2010/main" val="4104606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1 minute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the chapter would credit the live-in members’ accounts for the pro-rated amount for October – December. The chapter then agreed to assist the house corporation with their fixed costs which equaled $48,000 between insurance, taxes, accounting, security and some hourly salary for the house director. The chapter is gifting the house corporation $20,000 and the house corporation is absorbing the remaining $28,000 for that semester. </a:t>
            </a:r>
            <a:endParaRPr lang="en-US" sz="1200" dirty="0">
              <a:latin typeface="Montserrat" panose="00000500000000000000" pitchFamily="2"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ACFBF08-E97B-4E9F-898C-53245270B16E}" type="slidenum">
              <a:rPr lang="en-US" smtClean="0"/>
              <a:t>24</a:t>
            </a:fld>
            <a:endParaRPr lang="en-US"/>
          </a:p>
        </p:txBody>
      </p:sp>
    </p:spTree>
    <p:extLst>
      <p:ext uri="{BB962C8B-B14F-4D97-AF65-F5344CB8AC3E}">
        <p14:creationId xmlns:p14="http://schemas.microsoft.com/office/powerpoint/2010/main" val="645237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2333092">
              <a:lnSpc>
                <a:spcPct val="107000"/>
              </a:lnSpc>
              <a:spcAft>
                <a:spcPts val="2041"/>
              </a:spcAft>
              <a:defRPr/>
            </a:pPr>
            <a:r>
              <a:rPr lang="en-US" sz="1200" i="1" dirty="0">
                <a:latin typeface="Montserrat" panose="00000500000000000000" pitchFamily="2" charset="0"/>
                <a:ea typeface="Calibri" panose="020F0502020204030204" pitchFamily="34" charset="0"/>
                <a:cs typeface="Times New Roman" panose="02020603050405020304" pitchFamily="18" charset="0"/>
              </a:rPr>
              <a:t>2 minutes</a:t>
            </a:r>
          </a:p>
          <a:p>
            <a:pPr defTabSz="2333092">
              <a:lnSpc>
                <a:spcPct val="107000"/>
              </a:lnSpc>
              <a:spcAft>
                <a:spcPts val="2041"/>
              </a:spcAft>
              <a:defRPr/>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defTabSz="2333092">
              <a:lnSpc>
                <a:spcPct val="107000"/>
              </a:lnSpc>
              <a:spcAft>
                <a:spcPts val="2041"/>
              </a:spcAft>
              <a:defRPr/>
            </a:pPr>
            <a:r>
              <a:rPr lang="en-US" sz="1200" i="1" dirty="0">
                <a:latin typeface="Montserrat" panose="00000500000000000000" pitchFamily="2" charset="0"/>
                <a:ea typeface="Calibri" panose="020F0502020204030204" pitchFamily="34" charset="0"/>
                <a:cs typeface="Times New Roman" panose="02020603050405020304" pitchFamily="18" charset="0"/>
              </a:rPr>
              <a:t>Employees of the house corporation would need to be furloughed or an arrangement made at a reduced amount if the house is closed for the semester. If all services such as cleaning and food service are outsourced, then those would need to be suspended until the house re-opens. The house director can be asked to stay at the house and keep it safe and can be handled a couple different ways. One would be to convert her salary to hourly and have her perform certain duties a few hours a week such as walk the premises, meet any service vendors that are needed for repairs or maintenance, secure the facility each day. She can be given a food stipend along with living at the house. Please contact your HR Business Partner to go over the options and costs if your house is voting to close. </a:t>
            </a:r>
          </a:p>
          <a:p>
            <a:pPr marL="874909" indent="-874909">
              <a:lnSpc>
                <a:spcPct val="107000"/>
              </a:lnSpc>
              <a:spcAft>
                <a:spcPts val="2041"/>
              </a:spcAft>
              <a:buFont typeface="+mj-lt"/>
              <a:buAutoNum type="alphaLcPeriod"/>
            </a:pPr>
            <a:endParaRPr lang="en-US" sz="4600" dirty="0">
              <a:latin typeface="Montserrat" panose="00000500000000000000" pitchFamily="2"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ACFBF08-E97B-4E9F-898C-53245270B16E}" type="slidenum">
              <a:rPr lang="en-US" smtClean="0"/>
              <a:t>25</a:t>
            </a:fld>
            <a:endParaRPr lang="en-US"/>
          </a:p>
        </p:txBody>
      </p:sp>
    </p:spTree>
    <p:extLst>
      <p:ext uri="{BB962C8B-B14F-4D97-AF65-F5344CB8AC3E}">
        <p14:creationId xmlns:p14="http://schemas.microsoft.com/office/powerpoint/2010/main" val="1372523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25 minutes</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House Corporations which have navigated these unprecedented events successfully have one major thing in common: they communicate frequently and effectively!</a:t>
            </a: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It is easy to feel overwhelmed when dealing with all the chaos that the pandemic is causing at a chapter house. But even if the house corporation is working tirelessly on the backside to deal with a myriad of issues, if they don’t communicate with some key constituents, it is all for nothing when it comes to the feeling of safety and well being on the part of the chapter members and their support systems. The best practice is to have a regular call/Zoom/Skype meeting with the </a:t>
            </a:r>
            <a:r>
              <a:rPr lang="en-US" sz="1200" i="1" u="sng" dirty="0">
                <a:latin typeface="Montserrat" panose="00000500000000000000" pitchFamily="2" charset="0"/>
                <a:ea typeface="Calibri" panose="020F0502020204030204" pitchFamily="34" charset="0"/>
                <a:cs typeface="Times New Roman" panose="02020603050405020304" pitchFamily="18" charset="0"/>
              </a:rPr>
              <a:t>chapter leadership, advisors and house directo</a:t>
            </a:r>
            <a:r>
              <a:rPr lang="en-US" sz="1200" i="1" dirty="0">
                <a:latin typeface="Montserrat" panose="00000500000000000000" pitchFamily="2" charset="0"/>
                <a:ea typeface="Calibri" panose="020F0502020204030204" pitchFamily="34" charset="0"/>
                <a:cs typeface="Times New Roman" panose="02020603050405020304" pitchFamily="18" charset="0"/>
              </a:rPr>
              <a:t>r. Giving regular updates as information is given from outside entities such as the university, health department or Executive Offices, sharing resolutions to issues involving the operations of the house is critical. A suggested “Weekly Housing Update” should be posted to the chapter’s website or Facebook page and more often if needed on the part of the house corporation. Updates on the current state of the positive case numbers (no names), changes to physical space in the house as needed to accommodate new requirements, mandates from outside entities and their ramifications to the house including a time line,  the ability to come and go, class attendance, food service, cleaning etc.…  should be clearly communicated to the chapter so they can share with their support systems.  This helps lessen the stress and anxiety of the unknown which only adds to the already difficult circumstances. This is also a way to issue a call to action. To remind everyone of the rules of conduct and the desire to keep everyone safe and as inconvenienced as possible if everyone does their part. Taking the time to communicate often and well is worth the effort keeps all parties moving forward and on the same page. </a:t>
            </a:r>
          </a:p>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 </a:t>
            </a:r>
            <a:endParaRPr lang="en-US" sz="1200" dirty="0">
              <a:latin typeface="Montserrat" panose="00000500000000000000" pitchFamily="2" charset="0"/>
              <a:ea typeface="Calibri" panose="020F0502020204030204" pitchFamily="34" charset="0"/>
              <a:cs typeface="Times New Roman" panose="02020603050405020304" pitchFamily="18" charset="0"/>
            </a:endParaRPr>
          </a:p>
          <a:p>
            <a:pPr defTabSz="2333092">
              <a:lnSpc>
                <a:spcPct val="107000"/>
              </a:lnSpc>
              <a:spcAft>
                <a:spcPts val="2041"/>
              </a:spcAft>
              <a:defRPr/>
            </a:pPr>
            <a:r>
              <a:rPr lang="en-US" sz="1200" i="1" dirty="0">
                <a:latin typeface="Montserrat" panose="00000500000000000000" pitchFamily="2" charset="0"/>
                <a:cs typeface="Times New Roman" panose="02020603050405020304" pitchFamily="18" charset="0"/>
              </a:rPr>
              <a:t>Let’s pause here for a few minutes. We are going to send you in to breakout sessions to spend some time with each other discussing your experiences with these questions thus far. </a:t>
            </a:r>
          </a:p>
          <a:p>
            <a:pPr defTabSz="2333092">
              <a:lnSpc>
                <a:spcPct val="107000"/>
              </a:lnSpc>
              <a:spcAft>
                <a:spcPts val="2041"/>
              </a:spcAft>
              <a:defRPr/>
            </a:pPr>
            <a:endParaRPr lang="en-US" sz="1200" dirty="0">
              <a:latin typeface="Montserrat" panose="00000500000000000000" pitchFamily="2" charset="0"/>
              <a:ea typeface="Calibri" panose="020F0502020204030204" pitchFamily="34" charset="0"/>
              <a:cs typeface="Times New Roman" panose="02020603050405020304" pitchFamily="18" charset="0"/>
            </a:endParaRPr>
          </a:p>
          <a:p>
            <a:pPr defTabSz="2333092">
              <a:lnSpc>
                <a:spcPct val="107000"/>
              </a:lnSpc>
              <a:spcAft>
                <a:spcPts val="2041"/>
              </a:spcAft>
              <a:defRPr/>
            </a:pPr>
            <a:r>
              <a:rPr lang="en-US" sz="1200" dirty="0">
                <a:latin typeface="Montserrat" panose="00000500000000000000" pitchFamily="2" charset="0"/>
                <a:cs typeface="Times New Roman" panose="02020603050405020304" pitchFamily="18" charset="0"/>
              </a:rPr>
              <a:t>(Zoom: send to random breakout rooms for 20 minutes; 8-10 attendees per breakout space.)</a:t>
            </a:r>
            <a:endParaRPr lang="en-US" sz="1200" dirty="0"/>
          </a:p>
          <a:p>
            <a:pPr>
              <a:lnSpc>
                <a:spcPct val="107000"/>
              </a:lnSpc>
              <a:spcAft>
                <a:spcPts val="2041"/>
              </a:spcAft>
            </a:pPr>
            <a:endParaRPr lang="en-US" sz="1200"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dirty="0">
                <a:latin typeface="Montserrat" panose="00000500000000000000" pitchFamily="2" charset="0"/>
                <a:ea typeface="Calibri" panose="020F0502020204030204" pitchFamily="34" charset="0"/>
                <a:cs typeface="Times New Roman" panose="02020603050405020304" pitchFamily="18" charset="0"/>
              </a:rPr>
              <a:t> </a:t>
            </a:r>
          </a:p>
          <a:p>
            <a:pPr marL="874909" indent="-874909">
              <a:lnSpc>
                <a:spcPct val="107000"/>
              </a:lnSpc>
              <a:spcAft>
                <a:spcPts val="2041"/>
              </a:spcAft>
              <a:buFont typeface="+mj-lt"/>
              <a:buAutoNum type="alphaLcPeriod"/>
            </a:pPr>
            <a:endParaRPr lang="en-US" sz="4600" dirty="0">
              <a:latin typeface="Montserrat" panose="00000500000000000000" pitchFamily="2"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ACFBF08-E97B-4E9F-898C-53245270B16E}" type="slidenum">
              <a:rPr lang="en-US" smtClean="0"/>
              <a:t>26</a:t>
            </a:fld>
            <a:endParaRPr lang="en-US"/>
          </a:p>
        </p:txBody>
      </p:sp>
    </p:spTree>
    <p:extLst>
      <p:ext uri="{BB962C8B-B14F-4D97-AF65-F5344CB8AC3E}">
        <p14:creationId xmlns:p14="http://schemas.microsoft.com/office/powerpoint/2010/main" val="33209969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Happier Communications with the Chapter Matter Also – Title</a:t>
            </a:r>
          </a:p>
          <a:p>
            <a:endParaRPr lang="en-US" sz="1200" dirty="0"/>
          </a:p>
          <a:p>
            <a:r>
              <a:rPr lang="en-US" sz="1200" dirty="0"/>
              <a:t>	a) Schedule a zoom call with live-in members just to let them talk about their experiences</a:t>
            </a:r>
          </a:p>
          <a:p>
            <a:r>
              <a:rPr lang="en-US" sz="1200" dirty="0"/>
              <a:t>	b) It is okay to just listen and not be on the defensive</a:t>
            </a:r>
          </a:p>
          <a:p>
            <a:r>
              <a:rPr lang="en-US" sz="1200" dirty="0"/>
              <a:t>	c) Send fun care packages to ease stress during this time such as movie night snacks for individuals stuck in their rooms or boxes of popsicles for those who a	    are ill </a:t>
            </a:r>
          </a:p>
          <a:p>
            <a:r>
              <a:rPr lang="en-US" sz="1200" dirty="0"/>
              <a:t>	d) Get well cards with notes of encouragement</a:t>
            </a:r>
          </a:p>
          <a:p>
            <a:r>
              <a:rPr lang="en-US" sz="1200" dirty="0"/>
              <a:t>	e) Fun trivia or games with rewards at the end for reaching a goal that can be done virtually</a:t>
            </a:r>
          </a:p>
          <a:p>
            <a:r>
              <a:rPr lang="en-US" sz="1200" dirty="0"/>
              <a:t>	</a:t>
            </a:r>
          </a:p>
          <a:p>
            <a:r>
              <a:rPr lang="en-US" sz="1200" dirty="0"/>
              <a:t>	</a:t>
            </a:r>
          </a:p>
          <a:p>
            <a:r>
              <a:rPr lang="en-US" sz="1200" dirty="0"/>
              <a:t>For some women, this is very scary, and they feel like they are in a Russian roulette situation. Some obviously don’t take the Pandemic Code seriously and that is a great disappointment. Others through no fault of their own get exposed. Being alone in a solitary room, healthy or ill for days on end can be difficult. Anything to show compassion and support will spurring members on to do the right thing for themselves and their sisters goes along way right now.</a:t>
            </a:r>
          </a:p>
        </p:txBody>
      </p:sp>
      <p:sp>
        <p:nvSpPr>
          <p:cNvPr id="4" name="Slide Number Placeholder 3"/>
          <p:cNvSpPr>
            <a:spLocks noGrp="1"/>
          </p:cNvSpPr>
          <p:nvPr>
            <p:ph type="sldNum" sz="quarter" idx="5"/>
          </p:nvPr>
        </p:nvSpPr>
        <p:spPr/>
        <p:txBody>
          <a:bodyPr/>
          <a:lstStyle/>
          <a:p>
            <a:fld id="{9ACFBF08-E97B-4E9F-898C-53245270B16E}" type="slidenum">
              <a:rPr lang="en-US" smtClean="0"/>
              <a:t>27</a:t>
            </a:fld>
            <a:endParaRPr lang="en-US"/>
          </a:p>
        </p:txBody>
      </p:sp>
    </p:spTree>
    <p:extLst>
      <p:ext uri="{BB962C8B-B14F-4D97-AF65-F5344CB8AC3E}">
        <p14:creationId xmlns:p14="http://schemas.microsoft.com/office/powerpoint/2010/main" val="3624599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15; 20 minutes – Zoom feature)</a:t>
            </a:r>
          </a:p>
          <a:p>
            <a:endParaRPr lang="en-US" dirty="0"/>
          </a:p>
          <a:p>
            <a:r>
              <a:rPr lang="en-US" dirty="0"/>
              <a:t>Zoom feature: assign breakout rooms based on scenario type – houses are closed, houses are open (multiple groups)</a:t>
            </a:r>
          </a:p>
          <a:p>
            <a:endParaRPr lang="en-US" dirty="0"/>
          </a:p>
          <a:p>
            <a:r>
              <a:rPr lang="en-US" dirty="0"/>
              <a:t>Utilize the final 10 minutes in this session for Q&amp;A. </a:t>
            </a:r>
          </a:p>
        </p:txBody>
      </p:sp>
      <p:sp>
        <p:nvSpPr>
          <p:cNvPr id="4" name="Slide Number Placeholder 3"/>
          <p:cNvSpPr>
            <a:spLocks noGrp="1"/>
          </p:cNvSpPr>
          <p:nvPr>
            <p:ph type="sldNum" sz="quarter" idx="5"/>
          </p:nvPr>
        </p:nvSpPr>
        <p:spPr/>
        <p:txBody>
          <a:bodyPr/>
          <a:lstStyle/>
          <a:p>
            <a:fld id="{9ACFBF08-E97B-4E9F-898C-53245270B16E}" type="slidenum">
              <a:rPr lang="en-US" smtClean="0"/>
              <a:t>28</a:t>
            </a:fld>
            <a:endParaRPr lang="en-US"/>
          </a:p>
        </p:txBody>
      </p:sp>
    </p:spTree>
    <p:extLst>
      <p:ext uri="{BB962C8B-B14F-4D97-AF65-F5344CB8AC3E}">
        <p14:creationId xmlns:p14="http://schemas.microsoft.com/office/powerpoint/2010/main" val="3286974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200" dirty="0"/>
              <a:t>Slide 3: 1 minute)</a:t>
            </a:r>
          </a:p>
          <a:p>
            <a:endParaRPr lang="en-US" sz="1200" dirty="0"/>
          </a:p>
          <a:p>
            <a:r>
              <a:rPr lang="en-US" sz="1200" i="1" dirty="0"/>
              <a:t>As we returned back to campus, this is where we were in terms of Delta Gamma facilities. </a:t>
            </a:r>
          </a:p>
          <a:p>
            <a:endParaRPr lang="en-US" dirty="0"/>
          </a:p>
        </p:txBody>
      </p:sp>
      <p:sp>
        <p:nvSpPr>
          <p:cNvPr id="4" name="Slide Number Placeholder 3"/>
          <p:cNvSpPr>
            <a:spLocks noGrp="1"/>
          </p:cNvSpPr>
          <p:nvPr>
            <p:ph type="sldNum" sz="quarter" idx="5"/>
          </p:nvPr>
        </p:nvSpPr>
        <p:spPr/>
        <p:txBody>
          <a:bodyPr/>
          <a:lstStyle/>
          <a:p>
            <a:fld id="{9ACFBF08-E97B-4E9F-898C-53245270B16E}" type="slidenum">
              <a:rPr lang="en-US" smtClean="0"/>
              <a:t>3</a:t>
            </a:fld>
            <a:endParaRPr lang="en-US"/>
          </a:p>
        </p:txBody>
      </p:sp>
    </p:spTree>
    <p:extLst>
      <p:ext uri="{BB962C8B-B14F-4D97-AF65-F5344CB8AC3E}">
        <p14:creationId xmlns:p14="http://schemas.microsoft.com/office/powerpoint/2010/main" val="363383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4: 1 minute)</a:t>
            </a:r>
          </a:p>
          <a:p>
            <a:endParaRPr lang="en-US" dirty="0"/>
          </a:p>
          <a:p>
            <a:r>
              <a:rPr lang="en-US" i="1" dirty="0"/>
              <a:t>Things changed fast! As of this week, this is where we are. So, no matter the situation you are working within, you are not alone. </a:t>
            </a:r>
          </a:p>
        </p:txBody>
      </p:sp>
      <p:sp>
        <p:nvSpPr>
          <p:cNvPr id="4" name="Slide Number Placeholder 3"/>
          <p:cNvSpPr>
            <a:spLocks noGrp="1"/>
          </p:cNvSpPr>
          <p:nvPr>
            <p:ph type="sldNum" sz="quarter" idx="5"/>
          </p:nvPr>
        </p:nvSpPr>
        <p:spPr/>
        <p:txBody>
          <a:bodyPr/>
          <a:lstStyle/>
          <a:p>
            <a:fld id="{9ACFBF08-E97B-4E9F-898C-53245270B16E}" type="slidenum">
              <a:rPr lang="en-US" smtClean="0"/>
              <a:t>4</a:t>
            </a:fld>
            <a:endParaRPr lang="en-US"/>
          </a:p>
        </p:txBody>
      </p:sp>
    </p:spTree>
    <p:extLst>
      <p:ext uri="{BB962C8B-B14F-4D97-AF65-F5344CB8AC3E}">
        <p14:creationId xmlns:p14="http://schemas.microsoft.com/office/powerpoint/2010/main" val="993159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2333092">
              <a:defRPr/>
            </a:pPr>
            <a:r>
              <a:rPr lang="en-US" sz="1200" b="1" dirty="0">
                <a:latin typeface="Montserrat" panose="00000500000000000000" pitchFamily="2" charset="0"/>
                <a:ea typeface="Calibri" panose="020F0502020204030204" pitchFamily="34" charset="0"/>
                <a:cs typeface="Times New Roman" panose="02020603050405020304" pitchFamily="18" charset="0"/>
              </a:rPr>
              <a:t>2 minutes</a:t>
            </a:r>
          </a:p>
          <a:p>
            <a:pPr defTabSz="2333092">
              <a:defRPr/>
            </a:pPr>
            <a:endParaRPr lang="en-US" sz="1200" b="1" dirty="0">
              <a:latin typeface="Montserrat" panose="00000500000000000000" pitchFamily="2" charset="0"/>
              <a:ea typeface="Calibri" panose="020F0502020204030204" pitchFamily="34" charset="0"/>
              <a:cs typeface="Times New Roman" panose="02020603050405020304" pitchFamily="18" charset="0"/>
            </a:endParaRPr>
          </a:p>
          <a:p>
            <a:pPr defTabSz="2333092">
              <a:defRPr/>
            </a:pPr>
            <a:r>
              <a:rPr lang="en-US" sz="1200" b="1" dirty="0">
                <a:latin typeface="Montserrat" panose="00000500000000000000" pitchFamily="2" charset="0"/>
                <a:ea typeface="Calibri" panose="020F0502020204030204" pitchFamily="34" charset="0"/>
                <a:cs typeface="Times New Roman" panose="02020603050405020304" pitchFamily="18" charset="0"/>
              </a:rPr>
              <a:t>De-Densify</a:t>
            </a:r>
            <a:r>
              <a:rPr lang="en-US" sz="1200" dirty="0">
                <a:latin typeface="Montserrat" panose="00000500000000000000" pitchFamily="2" charset="0"/>
                <a:ea typeface="Calibri" panose="020F0502020204030204" pitchFamily="34" charset="0"/>
                <a:cs typeface="Times New Roman" panose="02020603050405020304" pitchFamily="18" charset="0"/>
              </a:rPr>
              <a:t> – to reduce the number of something in a respective space. For housing purposes, it refers to the number of beds in a space such as a sleeping room. Universities or health departments may require this of a Greek house.</a:t>
            </a:r>
          </a:p>
          <a:p>
            <a:endParaRPr lang="en-US" i="1" dirty="0"/>
          </a:p>
        </p:txBody>
      </p:sp>
      <p:sp>
        <p:nvSpPr>
          <p:cNvPr id="4" name="Slide Number Placeholder 3"/>
          <p:cNvSpPr>
            <a:spLocks noGrp="1"/>
          </p:cNvSpPr>
          <p:nvPr>
            <p:ph type="sldNum" sz="quarter" idx="5"/>
          </p:nvPr>
        </p:nvSpPr>
        <p:spPr/>
        <p:txBody>
          <a:bodyPr/>
          <a:lstStyle/>
          <a:p>
            <a:fld id="{9ACFBF08-E97B-4E9F-898C-53245270B16E}" type="slidenum">
              <a:rPr lang="en-US" smtClean="0"/>
              <a:t>5</a:t>
            </a:fld>
            <a:endParaRPr lang="en-US"/>
          </a:p>
        </p:txBody>
      </p:sp>
    </p:spTree>
    <p:extLst>
      <p:ext uri="{BB962C8B-B14F-4D97-AF65-F5344CB8AC3E}">
        <p14:creationId xmlns:p14="http://schemas.microsoft.com/office/powerpoint/2010/main" val="3407379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dirty="0">
                <a:latin typeface="Montserrat" panose="00000500000000000000" pitchFamily="2" charset="0"/>
                <a:ea typeface="Calibri" panose="020F0502020204030204" pitchFamily="34" charset="0"/>
                <a:cs typeface="Times New Roman" panose="02020603050405020304" pitchFamily="18" charset="0"/>
              </a:rPr>
              <a:t>Let’s start with updated information on terminology you have been hearing so that we are all on the same page. </a:t>
            </a:r>
          </a:p>
          <a:p>
            <a:pPr>
              <a:lnSpc>
                <a:spcPct val="107000"/>
              </a:lnSpc>
              <a:spcAft>
                <a:spcPts val="2041"/>
              </a:spcAft>
            </a:pPr>
            <a:endParaRPr lang="en-US" sz="1200" b="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Outbreak</a:t>
            </a:r>
            <a:r>
              <a:rPr lang="en-US" sz="1200" dirty="0">
                <a:latin typeface="Montserrat" panose="00000500000000000000" pitchFamily="2" charset="0"/>
                <a:ea typeface="Calibri" panose="020F0502020204030204" pitchFamily="34" charset="0"/>
                <a:cs typeface="Times New Roman" panose="02020603050405020304" pitchFamily="18" charset="0"/>
              </a:rPr>
              <a:t> – a high number of cases across and area such as campus or the entire Greek community.</a:t>
            </a:r>
          </a:p>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Cluster</a:t>
            </a:r>
            <a:r>
              <a:rPr lang="en-US" sz="1200" dirty="0">
                <a:latin typeface="Montserrat" panose="00000500000000000000" pitchFamily="2" charset="0"/>
                <a:ea typeface="Calibri" panose="020F0502020204030204" pitchFamily="34" charset="0"/>
                <a:cs typeface="Times New Roman" panose="02020603050405020304" pitchFamily="18" charset="0"/>
              </a:rPr>
              <a:t> – typically defined as more than five cases.</a:t>
            </a:r>
          </a:p>
          <a:p>
            <a:endParaRPr lang="en-US" i="1" dirty="0"/>
          </a:p>
        </p:txBody>
      </p:sp>
      <p:sp>
        <p:nvSpPr>
          <p:cNvPr id="4" name="Slide Number Placeholder 3"/>
          <p:cNvSpPr>
            <a:spLocks noGrp="1"/>
          </p:cNvSpPr>
          <p:nvPr>
            <p:ph type="sldNum" sz="quarter" idx="5"/>
          </p:nvPr>
        </p:nvSpPr>
        <p:spPr/>
        <p:txBody>
          <a:bodyPr/>
          <a:lstStyle/>
          <a:p>
            <a:fld id="{9ACFBF08-E97B-4E9F-898C-53245270B16E}" type="slidenum">
              <a:rPr lang="en-US" smtClean="0"/>
              <a:t>6</a:t>
            </a:fld>
            <a:endParaRPr lang="en-US"/>
          </a:p>
        </p:txBody>
      </p:sp>
    </p:spTree>
    <p:extLst>
      <p:ext uri="{BB962C8B-B14F-4D97-AF65-F5344CB8AC3E}">
        <p14:creationId xmlns:p14="http://schemas.microsoft.com/office/powerpoint/2010/main" val="1397083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2 minutes</a:t>
            </a:r>
          </a:p>
          <a:p>
            <a:pPr>
              <a:lnSpc>
                <a:spcPct val="107000"/>
              </a:lnSpc>
              <a:spcAft>
                <a:spcPts val="2041"/>
              </a:spcAft>
            </a:pPr>
            <a:endParaRPr lang="en-US" sz="1200" b="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Quarantine</a:t>
            </a:r>
            <a:r>
              <a:rPr lang="en-US" sz="1200" dirty="0">
                <a:latin typeface="Montserrat" panose="00000500000000000000" pitchFamily="2" charset="0"/>
                <a:ea typeface="Calibri" panose="020F0502020204030204" pitchFamily="34" charset="0"/>
                <a:cs typeface="Times New Roman" panose="02020603050405020304" pitchFamily="18" charset="0"/>
              </a:rPr>
              <a:t> – when someone or something is asked to sequester in place in order to keep out of contact with as many individuals as possible. Does not necessarily mean positive cases but at least those who have the potential to test positive due to exposure with those who are. CDC recommends 14 days for quarantine.</a:t>
            </a:r>
          </a:p>
          <a:p>
            <a:pPr>
              <a:lnSpc>
                <a:spcPct val="107000"/>
              </a:lnSpc>
              <a:spcAft>
                <a:spcPts val="2041"/>
              </a:spcAft>
            </a:pPr>
            <a:r>
              <a:rPr lang="en-US" sz="1200" b="1" dirty="0">
                <a:latin typeface="Montserrat" panose="00000500000000000000" pitchFamily="2" charset="0"/>
                <a:ea typeface="Calibri" panose="020F0502020204030204" pitchFamily="34" charset="0"/>
                <a:cs typeface="Times New Roman" panose="02020603050405020304" pitchFamily="18" charset="0"/>
              </a:rPr>
              <a:t>Isolation</a:t>
            </a:r>
            <a:r>
              <a:rPr lang="en-US" sz="1200" dirty="0">
                <a:latin typeface="Montserrat" panose="00000500000000000000" pitchFamily="2" charset="0"/>
                <a:ea typeface="Calibri" panose="020F0502020204030204" pitchFamily="34" charset="0"/>
                <a:cs typeface="Times New Roman" panose="02020603050405020304" pitchFamily="18" charset="0"/>
              </a:rPr>
              <a:t> – when an individual has tested positive, they are asked to isolate from everyone for 10 days until their risk of exposing others has passed. The CDC has said they will have immunity for at least 3 months by current standards.</a:t>
            </a:r>
          </a:p>
          <a:p>
            <a:endParaRPr lang="en-US" i="1" dirty="0"/>
          </a:p>
        </p:txBody>
      </p:sp>
      <p:sp>
        <p:nvSpPr>
          <p:cNvPr id="4" name="Slide Number Placeholder 3"/>
          <p:cNvSpPr>
            <a:spLocks noGrp="1"/>
          </p:cNvSpPr>
          <p:nvPr>
            <p:ph type="sldNum" sz="quarter" idx="5"/>
          </p:nvPr>
        </p:nvSpPr>
        <p:spPr/>
        <p:txBody>
          <a:bodyPr/>
          <a:lstStyle/>
          <a:p>
            <a:fld id="{9ACFBF08-E97B-4E9F-898C-53245270B16E}" type="slidenum">
              <a:rPr lang="en-US" smtClean="0"/>
              <a:t>7</a:t>
            </a:fld>
            <a:endParaRPr lang="en-US"/>
          </a:p>
        </p:txBody>
      </p:sp>
    </p:spTree>
    <p:extLst>
      <p:ext uri="{BB962C8B-B14F-4D97-AF65-F5344CB8AC3E}">
        <p14:creationId xmlns:p14="http://schemas.microsoft.com/office/powerpoint/2010/main" val="809790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dirty="0">
                <a:latin typeface="Montserrat" panose="00000500000000000000" pitchFamily="2" charset="0"/>
                <a:ea typeface="Calibri" panose="020F0502020204030204" pitchFamily="34" charset="0"/>
                <a:cs typeface="Times New Roman" panose="02020603050405020304" pitchFamily="18" charset="0"/>
              </a:rPr>
              <a:t>15 minutes</a:t>
            </a:r>
          </a:p>
          <a:p>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r>
              <a:rPr lang="en-US" sz="1200" i="1" dirty="0">
                <a:latin typeface="Montserrat" panose="00000500000000000000" pitchFamily="2" charset="0"/>
                <a:ea typeface="Calibri" panose="020F0502020204030204" pitchFamily="34" charset="0"/>
                <a:cs typeface="Times New Roman" panose="02020603050405020304" pitchFamily="18" charset="0"/>
              </a:rPr>
              <a:t>A code that was sent to both chapter leadership, housing officers and advisors and every current student member of Delta Gamma on August 3</a:t>
            </a:r>
            <a:r>
              <a:rPr lang="en-US" sz="1200" i="1" baseline="30000" dirty="0">
                <a:latin typeface="Montserrat" panose="00000500000000000000" pitchFamily="2" charset="0"/>
                <a:ea typeface="Calibri" panose="020F0502020204030204" pitchFamily="34" charset="0"/>
                <a:cs typeface="Times New Roman" panose="02020603050405020304" pitchFamily="18" charset="0"/>
              </a:rPr>
              <a:t>rd</a:t>
            </a:r>
            <a:r>
              <a:rPr lang="en-US" sz="1200" i="1" dirty="0">
                <a:latin typeface="Montserrat" panose="00000500000000000000" pitchFamily="2" charset="0"/>
                <a:ea typeface="Calibri" panose="020F0502020204030204" pitchFamily="34" charset="0"/>
                <a:cs typeface="Times New Roman" panose="02020603050405020304" pitchFamily="18" charset="0"/>
              </a:rPr>
              <a:t>. It is signed by the member via </a:t>
            </a:r>
            <a:r>
              <a:rPr lang="en-US" sz="1200" i="1" dirty="0" err="1">
                <a:latin typeface="Montserrat" panose="00000500000000000000" pitchFamily="2" charset="0"/>
                <a:ea typeface="Calibri" panose="020F0502020204030204" pitchFamily="34" charset="0"/>
                <a:cs typeface="Times New Roman" panose="02020603050405020304" pitchFamily="18" charset="0"/>
              </a:rPr>
              <a:t>Greekbill</a:t>
            </a:r>
            <a:r>
              <a:rPr lang="en-US" sz="1200" i="1" dirty="0">
                <a:latin typeface="Montserrat" panose="00000500000000000000" pitchFamily="2" charset="0"/>
                <a:ea typeface="Calibri" panose="020F0502020204030204" pitchFamily="34" charset="0"/>
                <a:cs typeface="Times New Roman" panose="02020603050405020304" pitchFamily="18" charset="0"/>
              </a:rPr>
              <a:t>. It gives guidance on many behaviors both in a chapter house and on campus. Amongst these is wearing masks in public spaces including in the common areas of the house. It refers to the Centers for Disease Control’s most current guidelines for items such as recovery times and quarantine days.  Honor board is the disciplinary body when the code is broken repeatedly by a member. Alumnae are asked to adhere to it as well as employees of the house corporation. It is the only true way to ensure social distancing and keeping members safe. It can be found in the Delta Gamma library here </a:t>
            </a:r>
          </a:p>
          <a:p>
            <a:endParaRPr lang="en-US" sz="1200" i="1" dirty="0">
              <a:latin typeface="Montserrat" panose="00000500000000000000" pitchFamily="2" charset="0"/>
              <a:cs typeface="Times New Roman" panose="02020603050405020304" pitchFamily="18" charset="0"/>
            </a:endParaRPr>
          </a:p>
          <a:p>
            <a:r>
              <a:rPr lang="en-US" sz="1200" i="1" dirty="0">
                <a:latin typeface="Montserrat" panose="00000500000000000000" pitchFamily="2" charset="0"/>
                <a:cs typeface="Times New Roman" panose="02020603050405020304" pitchFamily="18" charset="0"/>
              </a:rPr>
              <a:t>Let’s pause here for a few minutes. We are going to send you in to breakout sessions to spend some time with each other discussing your experiences with these terms thus far. We want you to know that you are not alone and that we are all working through this! </a:t>
            </a:r>
          </a:p>
          <a:p>
            <a:endParaRPr lang="en-US" sz="4600" dirty="0">
              <a:latin typeface="Montserrat" panose="00000500000000000000" pitchFamily="2"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ACFBF08-E97B-4E9F-898C-53245270B16E}" type="slidenum">
              <a:rPr lang="en-US" smtClean="0"/>
              <a:t>8</a:t>
            </a:fld>
            <a:endParaRPr lang="en-US"/>
          </a:p>
        </p:txBody>
      </p:sp>
    </p:spTree>
    <p:extLst>
      <p:ext uri="{BB962C8B-B14F-4D97-AF65-F5344CB8AC3E}">
        <p14:creationId xmlns:p14="http://schemas.microsoft.com/office/powerpoint/2010/main" val="3720869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1 minute</a:t>
            </a:r>
          </a:p>
          <a:p>
            <a:pPr>
              <a:lnSpc>
                <a:spcPct val="107000"/>
              </a:lnSpc>
              <a:spcAft>
                <a:spcPts val="2041"/>
              </a:spcAft>
            </a:pPr>
            <a:endParaRPr lang="en-US" sz="1200" i="1" dirty="0">
              <a:latin typeface="Montserrat" panose="00000500000000000000" pitchFamily="2" charset="0"/>
              <a:ea typeface="Calibri" panose="020F0502020204030204" pitchFamily="34" charset="0"/>
              <a:cs typeface="Times New Roman" panose="02020603050405020304" pitchFamily="18" charset="0"/>
            </a:endParaRPr>
          </a:p>
          <a:p>
            <a:pPr>
              <a:lnSpc>
                <a:spcPct val="107000"/>
              </a:lnSpc>
              <a:spcAft>
                <a:spcPts val="2041"/>
              </a:spcAft>
            </a:pPr>
            <a:r>
              <a:rPr lang="en-US" sz="1200" i="1" dirty="0">
                <a:latin typeface="Montserrat" panose="00000500000000000000" pitchFamily="2" charset="0"/>
                <a:ea typeface="Calibri" panose="020F0502020204030204" pitchFamily="34" charset="0"/>
                <a:cs typeface="Times New Roman" panose="02020603050405020304" pitchFamily="18" charset="0"/>
              </a:rPr>
              <a:t>We have prepared a few common questions that we will be receiving. Many of you have already had to consider these and we are looking forward to learning from your experiences. Others may encounter these as the academic year continues. </a:t>
            </a:r>
          </a:p>
        </p:txBody>
      </p:sp>
      <p:sp>
        <p:nvSpPr>
          <p:cNvPr id="4" name="Slide Number Placeholder 3"/>
          <p:cNvSpPr>
            <a:spLocks noGrp="1"/>
          </p:cNvSpPr>
          <p:nvPr>
            <p:ph type="sldNum" sz="quarter" idx="5"/>
          </p:nvPr>
        </p:nvSpPr>
        <p:spPr/>
        <p:txBody>
          <a:bodyPr/>
          <a:lstStyle/>
          <a:p>
            <a:fld id="{9ACFBF08-E97B-4E9F-898C-53245270B16E}" type="slidenum">
              <a:rPr lang="en-US" smtClean="0"/>
              <a:t>9</a:t>
            </a:fld>
            <a:endParaRPr lang="en-US"/>
          </a:p>
        </p:txBody>
      </p:sp>
    </p:spTree>
    <p:extLst>
      <p:ext uri="{BB962C8B-B14F-4D97-AF65-F5344CB8AC3E}">
        <p14:creationId xmlns:p14="http://schemas.microsoft.com/office/powerpoint/2010/main" val="32957793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857250" eaLnBrk="1" hangingPunct="1">
        <a:defRPr>
          <a:latin typeface="+mn-lt"/>
          <a:ea typeface="+mn-ea"/>
          <a:cs typeface="+mn-cs"/>
        </a:defRPr>
      </a:lvl2pPr>
      <a:lvl3pPr marL="1714500" eaLnBrk="1" hangingPunct="1">
        <a:defRPr>
          <a:latin typeface="+mn-lt"/>
          <a:ea typeface="+mn-ea"/>
          <a:cs typeface="+mn-cs"/>
        </a:defRPr>
      </a:lvl3pPr>
      <a:lvl4pPr marL="2571750" eaLnBrk="1" hangingPunct="1">
        <a:defRPr>
          <a:latin typeface="+mn-lt"/>
          <a:ea typeface="+mn-ea"/>
          <a:cs typeface="+mn-cs"/>
        </a:defRPr>
      </a:lvl4pPr>
      <a:lvl5pPr marL="3429000" eaLnBrk="1" hangingPunct="1">
        <a:defRPr>
          <a:latin typeface="+mn-lt"/>
          <a:ea typeface="+mn-ea"/>
          <a:cs typeface="+mn-cs"/>
        </a:defRPr>
      </a:lvl5pPr>
      <a:lvl6pPr marL="4286250" eaLnBrk="1" hangingPunct="1">
        <a:defRPr>
          <a:latin typeface="+mn-lt"/>
          <a:ea typeface="+mn-ea"/>
          <a:cs typeface="+mn-cs"/>
        </a:defRPr>
      </a:lvl6pPr>
      <a:lvl7pPr marL="5143500" eaLnBrk="1" hangingPunct="1">
        <a:defRPr>
          <a:latin typeface="+mn-lt"/>
          <a:ea typeface="+mn-ea"/>
          <a:cs typeface="+mn-cs"/>
        </a:defRPr>
      </a:lvl7pPr>
      <a:lvl8pPr marL="6000750" eaLnBrk="1" hangingPunct="1">
        <a:defRPr>
          <a:latin typeface="+mn-lt"/>
          <a:ea typeface="+mn-ea"/>
          <a:cs typeface="+mn-cs"/>
        </a:defRPr>
      </a:lvl8pPr>
      <a:lvl9pPr marL="6858000" eaLnBrk="1" hangingPunct="1">
        <a:defRPr>
          <a:latin typeface="+mn-lt"/>
          <a:ea typeface="+mn-ea"/>
          <a:cs typeface="+mn-cs"/>
        </a:defRPr>
      </a:lvl9pPr>
    </p:bodyStyle>
    <p:otherStyle>
      <a:lvl1pPr marL="0" eaLnBrk="1" hangingPunct="1">
        <a:defRPr>
          <a:latin typeface="+mn-lt"/>
          <a:ea typeface="+mn-ea"/>
          <a:cs typeface="+mn-cs"/>
        </a:defRPr>
      </a:lvl1pPr>
      <a:lvl2pPr marL="857250" eaLnBrk="1" hangingPunct="1">
        <a:defRPr>
          <a:latin typeface="+mn-lt"/>
          <a:ea typeface="+mn-ea"/>
          <a:cs typeface="+mn-cs"/>
        </a:defRPr>
      </a:lvl2pPr>
      <a:lvl3pPr marL="1714500" eaLnBrk="1" hangingPunct="1">
        <a:defRPr>
          <a:latin typeface="+mn-lt"/>
          <a:ea typeface="+mn-ea"/>
          <a:cs typeface="+mn-cs"/>
        </a:defRPr>
      </a:lvl3pPr>
      <a:lvl4pPr marL="2571750" eaLnBrk="1" hangingPunct="1">
        <a:defRPr>
          <a:latin typeface="+mn-lt"/>
          <a:ea typeface="+mn-ea"/>
          <a:cs typeface="+mn-cs"/>
        </a:defRPr>
      </a:lvl4pPr>
      <a:lvl5pPr marL="3429000" eaLnBrk="1" hangingPunct="1">
        <a:defRPr>
          <a:latin typeface="+mn-lt"/>
          <a:ea typeface="+mn-ea"/>
          <a:cs typeface="+mn-cs"/>
        </a:defRPr>
      </a:lvl5pPr>
      <a:lvl6pPr marL="4286250" eaLnBrk="1" hangingPunct="1">
        <a:defRPr>
          <a:latin typeface="+mn-lt"/>
          <a:ea typeface="+mn-ea"/>
          <a:cs typeface="+mn-cs"/>
        </a:defRPr>
      </a:lvl6pPr>
      <a:lvl7pPr marL="5143500" eaLnBrk="1" hangingPunct="1">
        <a:defRPr>
          <a:latin typeface="+mn-lt"/>
          <a:ea typeface="+mn-ea"/>
          <a:cs typeface="+mn-cs"/>
        </a:defRPr>
      </a:lvl7pPr>
      <a:lvl8pPr marL="6000750" eaLnBrk="1" hangingPunct="1">
        <a:defRPr>
          <a:latin typeface="+mn-lt"/>
          <a:ea typeface="+mn-ea"/>
          <a:cs typeface="+mn-cs"/>
        </a:defRPr>
      </a:lvl8pPr>
      <a:lvl9pPr marL="68580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552575" y="2419350"/>
            <a:ext cx="6038850" cy="2233945"/>
          </a:xfrm>
          <a:prstGeom prst="rect">
            <a:avLst/>
          </a:prstGeom>
        </p:spPr>
        <p:txBody>
          <a:bodyPr wrap="square">
            <a:spAutoFit/>
          </a:bodyPr>
          <a:lstStyle/>
          <a:p>
            <a:pPr algn="ctr">
              <a:spcAft>
                <a:spcPts val="750"/>
              </a:spcAft>
            </a:pPr>
            <a:r>
              <a:rPr lang="en-US" sz="3000" b="1" dirty="0">
                <a:solidFill>
                  <a:schemeClr val="bg2"/>
                </a:solidFill>
                <a:latin typeface="Tropiline" pitchFamily="50" charset="0"/>
              </a:rPr>
              <a:t>COVID-19 Housing Q&amp;A</a:t>
            </a:r>
          </a:p>
          <a:p>
            <a:pPr algn="ctr">
              <a:spcAft>
                <a:spcPts val="1125"/>
              </a:spcAft>
            </a:pPr>
            <a:r>
              <a:rPr lang="en-US" sz="1500" spc="60" dirty="0">
                <a:solidFill>
                  <a:schemeClr val="bg1"/>
                </a:solidFill>
                <a:latin typeface="Montserrat" panose="00000500000000000000" pitchFamily="2" charset="0"/>
              </a:rPr>
              <a:t>House Corporation Summit</a:t>
            </a:r>
          </a:p>
          <a:p>
            <a:pPr algn="ctr">
              <a:spcAft>
                <a:spcPts val="1125"/>
              </a:spcAft>
            </a:pPr>
            <a:r>
              <a:rPr lang="en-US" sz="1500" spc="60" dirty="0">
                <a:solidFill>
                  <a:schemeClr val="bg1"/>
                </a:solidFill>
                <a:latin typeface="Montserrat" panose="00000500000000000000" pitchFamily="2" charset="0"/>
              </a:rPr>
              <a:t>2020</a:t>
            </a:r>
          </a:p>
          <a:p>
            <a:pPr algn="ctr">
              <a:spcAft>
                <a:spcPts val="1125"/>
              </a:spcAft>
            </a:pPr>
            <a:endParaRPr lang="en-US" sz="1500" dirty="0">
              <a:solidFill>
                <a:schemeClr val="bg1"/>
              </a:solidFill>
              <a:latin typeface="Montserrat" pitchFamily="2" charset="77"/>
            </a:endParaRPr>
          </a:p>
          <a:p>
            <a:pPr algn="ctr">
              <a:spcAft>
                <a:spcPts val="1125"/>
              </a:spcAft>
            </a:pPr>
            <a:endParaRPr lang="en-US" sz="3000" b="1" dirty="0">
              <a:solidFill>
                <a:srgbClr val="DC948A"/>
              </a:solidFill>
              <a:latin typeface="Tropiline Black" pitchFamily="2" charset="0"/>
            </a:endParaRPr>
          </a:p>
        </p:txBody>
      </p:sp>
      <p:pic>
        <p:nvPicPr>
          <p:cNvPr id="14" name="Picture 13" descr="A close up of a logo&#10;&#10;Description automatically generated">
            <a:extLst>
              <a:ext uri="{FF2B5EF4-FFF2-40B4-BE49-F238E27FC236}">
                <a16:creationId xmlns:a16="http://schemas.microsoft.com/office/drawing/2014/main" id="{76B120FD-CD0C-CE41-83A3-C1DE76D9F4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6250" y="1504950"/>
            <a:ext cx="571500" cy="777711"/>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1028700" y="1885950"/>
            <a:ext cx="7086600" cy="1846659"/>
          </a:xfrm>
          <a:prstGeom prst="rect">
            <a:avLst/>
          </a:prstGeom>
          <a:noFill/>
        </p:spPr>
        <p:txBody>
          <a:bodyPr wrap="square" rtlCol="0">
            <a:spAutoFit/>
          </a:bodyPr>
          <a:lstStyle/>
          <a:p>
            <a:pPr algn="ctr"/>
            <a:r>
              <a:rPr lang="en-US" sz="3800" b="1" dirty="0">
                <a:solidFill>
                  <a:schemeClr val="bg2"/>
                </a:solidFill>
                <a:latin typeface="Tropiline" pitchFamily="50" charset="0"/>
              </a:rPr>
              <a:t>Who decides the number of women living in a Delta Gamma house?</a:t>
            </a:r>
          </a:p>
        </p:txBody>
      </p:sp>
    </p:spTree>
    <p:extLst>
      <p:ext uri="{BB962C8B-B14F-4D97-AF65-F5344CB8AC3E}">
        <p14:creationId xmlns:p14="http://schemas.microsoft.com/office/powerpoint/2010/main" val="49653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1028700" y="1962150"/>
            <a:ext cx="7086600" cy="1323439"/>
          </a:xfrm>
          <a:prstGeom prst="rect">
            <a:avLst/>
          </a:prstGeom>
          <a:noFill/>
        </p:spPr>
        <p:txBody>
          <a:bodyPr wrap="square" rtlCol="0">
            <a:spAutoFit/>
          </a:bodyPr>
          <a:lstStyle/>
          <a:p>
            <a:pPr algn="ctr"/>
            <a:r>
              <a:rPr lang="en-US" sz="4000" b="1" dirty="0">
                <a:solidFill>
                  <a:schemeClr val="bg2"/>
                </a:solidFill>
                <a:latin typeface="Tropiline" pitchFamily="50" charset="0"/>
              </a:rPr>
              <a:t>What do we do when there are multiple cases?</a:t>
            </a:r>
          </a:p>
        </p:txBody>
      </p:sp>
    </p:spTree>
    <p:extLst>
      <p:ext uri="{BB962C8B-B14F-4D97-AF65-F5344CB8AC3E}">
        <p14:creationId xmlns:p14="http://schemas.microsoft.com/office/powerpoint/2010/main" val="1427012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762000" y="801053"/>
            <a:ext cx="7086600" cy="707886"/>
          </a:xfrm>
          <a:prstGeom prst="rect">
            <a:avLst/>
          </a:prstGeom>
          <a:noFill/>
        </p:spPr>
        <p:txBody>
          <a:bodyPr wrap="square" rtlCol="0">
            <a:spAutoFit/>
          </a:bodyPr>
          <a:lstStyle/>
          <a:p>
            <a:r>
              <a:rPr lang="en-US" sz="4000" b="1" dirty="0">
                <a:latin typeface="Tropiline" pitchFamily="50" charset="0"/>
              </a:rPr>
              <a:t>Preference</a:t>
            </a:r>
          </a:p>
        </p:txBody>
      </p:sp>
      <p:sp>
        <p:nvSpPr>
          <p:cNvPr id="2" name="TextBox 1">
            <a:extLst>
              <a:ext uri="{FF2B5EF4-FFF2-40B4-BE49-F238E27FC236}">
                <a16:creationId xmlns:a16="http://schemas.microsoft.com/office/drawing/2014/main" id="{C9A81B95-4CAD-4561-B8AA-E4728F147C6D}"/>
              </a:ext>
            </a:extLst>
          </p:cNvPr>
          <p:cNvSpPr txBox="1"/>
          <p:nvPr/>
        </p:nvSpPr>
        <p:spPr>
          <a:xfrm>
            <a:off x="914400" y="1680180"/>
            <a:ext cx="7239000"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Montserrat" panose="00000500000000000000" pitchFamily="2" charset="0"/>
              </a:rPr>
              <a:t>Member should return to primary residence</a:t>
            </a:r>
          </a:p>
          <a:p>
            <a:pPr marL="342900" indent="-342900">
              <a:buFont typeface="Arial" panose="020B0604020202020204" pitchFamily="34" charset="0"/>
              <a:buChar char="•"/>
            </a:pPr>
            <a:r>
              <a:rPr lang="en-US" sz="2400" dirty="0">
                <a:latin typeface="Montserrat" panose="00000500000000000000" pitchFamily="2" charset="0"/>
              </a:rPr>
              <a:t>Create spaces inside of the facility</a:t>
            </a:r>
          </a:p>
          <a:p>
            <a:pPr marL="342900" indent="-342900">
              <a:buFont typeface="Arial" panose="020B0604020202020204" pitchFamily="34" charset="0"/>
              <a:buChar char="•"/>
            </a:pPr>
            <a:r>
              <a:rPr lang="en-US" sz="2400" dirty="0">
                <a:latin typeface="Montserrat" panose="00000500000000000000" pitchFamily="2" charset="0"/>
              </a:rPr>
              <a:t>Chapter and house corporation come to an agreement about obtaining outside space</a:t>
            </a:r>
          </a:p>
        </p:txBody>
      </p:sp>
    </p:spTree>
    <p:extLst>
      <p:ext uri="{BB962C8B-B14F-4D97-AF65-F5344CB8AC3E}">
        <p14:creationId xmlns:p14="http://schemas.microsoft.com/office/powerpoint/2010/main" val="2617690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1123950"/>
            <a:ext cx="7086600" cy="3170099"/>
          </a:xfrm>
          <a:prstGeom prst="rect">
            <a:avLst/>
          </a:prstGeom>
          <a:noFill/>
        </p:spPr>
        <p:txBody>
          <a:bodyPr wrap="square" rtlCol="0">
            <a:spAutoFit/>
          </a:bodyPr>
          <a:lstStyle/>
          <a:p>
            <a:pPr algn="ctr"/>
            <a:r>
              <a:rPr lang="en-US" sz="4000" b="1" dirty="0">
                <a:solidFill>
                  <a:schemeClr val="bg2"/>
                </a:solidFill>
                <a:latin typeface="Tropiline" pitchFamily="50" charset="0"/>
              </a:rPr>
              <a:t>What if the university and/or local health department mandates the house go under quarantine?</a:t>
            </a:r>
          </a:p>
        </p:txBody>
      </p:sp>
    </p:spTree>
    <p:extLst>
      <p:ext uri="{BB962C8B-B14F-4D97-AF65-F5344CB8AC3E}">
        <p14:creationId xmlns:p14="http://schemas.microsoft.com/office/powerpoint/2010/main" val="2693235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847493" y="742950"/>
            <a:ext cx="7086600" cy="707886"/>
          </a:xfrm>
          <a:prstGeom prst="rect">
            <a:avLst/>
          </a:prstGeom>
          <a:noFill/>
        </p:spPr>
        <p:txBody>
          <a:bodyPr wrap="square" rtlCol="0">
            <a:spAutoFit/>
          </a:bodyPr>
          <a:lstStyle/>
          <a:p>
            <a:r>
              <a:rPr lang="en-US" sz="4000" b="1" dirty="0">
                <a:latin typeface="Tropiline" pitchFamily="50" charset="0"/>
              </a:rPr>
              <a:t>Refunds</a:t>
            </a:r>
          </a:p>
        </p:txBody>
      </p:sp>
      <p:sp>
        <p:nvSpPr>
          <p:cNvPr id="3" name="TextBox 2">
            <a:extLst>
              <a:ext uri="{FF2B5EF4-FFF2-40B4-BE49-F238E27FC236}">
                <a16:creationId xmlns:a16="http://schemas.microsoft.com/office/drawing/2014/main" id="{B7D0FD03-9670-4D32-8902-11FE0CBF0D88}"/>
              </a:ext>
            </a:extLst>
          </p:cNvPr>
          <p:cNvSpPr txBox="1"/>
          <p:nvPr/>
        </p:nvSpPr>
        <p:spPr>
          <a:xfrm>
            <a:off x="838200" y="1657350"/>
            <a:ext cx="7467600"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ontserrat" panose="00000500000000000000" pitchFamily="2" charset="0"/>
              </a:rPr>
              <a:t>Can the women go home to quarantine?</a:t>
            </a:r>
          </a:p>
          <a:p>
            <a:pPr marL="342900" indent="-342900">
              <a:buFont typeface="Arial" panose="020B0604020202020204" pitchFamily="34" charset="0"/>
              <a:buChar char="•"/>
            </a:pPr>
            <a:r>
              <a:rPr lang="en-US" sz="2000" dirty="0">
                <a:latin typeface="Montserrat" panose="00000500000000000000" pitchFamily="2" charset="0"/>
              </a:rPr>
              <a:t>No refunds given for the 14 days of quarantine</a:t>
            </a:r>
          </a:p>
          <a:p>
            <a:pPr marL="342900" indent="-342900">
              <a:buFont typeface="Arial" panose="020B0604020202020204" pitchFamily="34" charset="0"/>
              <a:buChar char="•"/>
            </a:pPr>
            <a:r>
              <a:rPr lang="en-US" sz="2000" dirty="0">
                <a:latin typeface="Montserrat" panose="00000500000000000000" pitchFamily="2" charset="0"/>
              </a:rPr>
              <a:t>Refunds given if the house closes entirely</a:t>
            </a:r>
          </a:p>
        </p:txBody>
      </p:sp>
    </p:spTree>
    <p:extLst>
      <p:ext uri="{BB962C8B-B14F-4D97-AF65-F5344CB8AC3E}">
        <p14:creationId xmlns:p14="http://schemas.microsoft.com/office/powerpoint/2010/main" val="786583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838200" y="742950"/>
            <a:ext cx="7086600" cy="707886"/>
          </a:xfrm>
          <a:prstGeom prst="rect">
            <a:avLst/>
          </a:prstGeom>
          <a:noFill/>
        </p:spPr>
        <p:txBody>
          <a:bodyPr wrap="square" rtlCol="0">
            <a:spAutoFit/>
          </a:bodyPr>
          <a:lstStyle/>
          <a:p>
            <a:r>
              <a:rPr lang="en-US" sz="4000" b="1" dirty="0">
                <a:latin typeface="Tropiline" pitchFamily="50" charset="0"/>
              </a:rPr>
              <a:t>Food Service</a:t>
            </a:r>
          </a:p>
        </p:txBody>
      </p:sp>
      <p:sp>
        <p:nvSpPr>
          <p:cNvPr id="3" name="TextBox 2">
            <a:extLst>
              <a:ext uri="{FF2B5EF4-FFF2-40B4-BE49-F238E27FC236}">
                <a16:creationId xmlns:a16="http://schemas.microsoft.com/office/drawing/2014/main" id="{C4FF7836-3E12-497E-8F19-D73B6C296391}"/>
              </a:ext>
            </a:extLst>
          </p:cNvPr>
          <p:cNvSpPr txBox="1"/>
          <p:nvPr/>
        </p:nvSpPr>
        <p:spPr>
          <a:xfrm>
            <a:off x="838200" y="1512447"/>
            <a:ext cx="7467600" cy="1938992"/>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ontserrat" panose="00000500000000000000" pitchFamily="2" charset="0"/>
              </a:rPr>
              <a:t>DG should continue to provide food service</a:t>
            </a:r>
          </a:p>
          <a:p>
            <a:pPr marL="342900" indent="-342900">
              <a:buFont typeface="Arial" panose="020B0604020202020204" pitchFamily="34" charset="0"/>
              <a:buChar char="•"/>
            </a:pPr>
            <a:r>
              <a:rPr lang="en-US" sz="2000" dirty="0">
                <a:latin typeface="Montserrat" panose="00000500000000000000" pitchFamily="2" charset="0"/>
              </a:rPr>
              <a:t>Healthy options and fluids</a:t>
            </a:r>
          </a:p>
          <a:p>
            <a:pPr marL="342900" indent="-342900">
              <a:buFont typeface="Arial" panose="020B0604020202020204" pitchFamily="34" charset="0"/>
              <a:buChar char="•"/>
            </a:pPr>
            <a:r>
              <a:rPr lang="en-US" sz="2000" dirty="0">
                <a:latin typeface="Montserrat" panose="00000500000000000000" pitchFamily="2" charset="0"/>
              </a:rPr>
              <a:t>Chapter should prepare to assist with weekend meals, if not typically provided</a:t>
            </a:r>
          </a:p>
          <a:p>
            <a:pPr marL="342900" indent="-342900">
              <a:buFont typeface="Arial" panose="020B0604020202020204" pitchFamily="34" charset="0"/>
              <a:buChar char="•"/>
            </a:pPr>
            <a:r>
              <a:rPr lang="en-US" sz="2000" dirty="0">
                <a:latin typeface="Montserrat" panose="00000500000000000000" pitchFamily="2" charset="0"/>
              </a:rPr>
              <a:t>Staff precautions should be followed</a:t>
            </a:r>
          </a:p>
          <a:p>
            <a:pPr marL="342900" indent="-342900">
              <a:buFont typeface="Arial" panose="020B0604020202020204" pitchFamily="34" charset="0"/>
              <a:buChar char="•"/>
            </a:pPr>
            <a:r>
              <a:rPr lang="en-US" sz="2000" dirty="0">
                <a:latin typeface="Montserrat" panose="00000500000000000000" pitchFamily="2" charset="0"/>
              </a:rPr>
              <a:t>New plan for live-out members</a:t>
            </a:r>
          </a:p>
        </p:txBody>
      </p:sp>
    </p:spTree>
    <p:extLst>
      <p:ext uri="{BB962C8B-B14F-4D97-AF65-F5344CB8AC3E}">
        <p14:creationId xmlns:p14="http://schemas.microsoft.com/office/powerpoint/2010/main" val="899763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838200" y="742950"/>
            <a:ext cx="7086600" cy="707886"/>
          </a:xfrm>
          <a:prstGeom prst="rect">
            <a:avLst/>
          </a:prstGeom>
          <a:noFill/>
        </p:spPr>
        <p:txBody>
          <a:bodyPr wrap="square" rtlCol="0">
            <a:spAutoFit/>
          </a:bodyPr>
          <a:lstStyle/>
          <a:p>
            <a:r>
              <a:rPr lang="en-US" sz="4000" b="1" dirty="0">
                <a:latin typeface="Tropiline" pitchFamily="50" charset="0"/>
              </a:rPr>
              <a:t>Cleaning</a:t>
            </a:r>
          </a:p>
        </p:txBody>
      </p:sp>
      <p:sp>
        <p:nvSpPr>
          <p:cNvPr id="3" name="TextBox 2">
            <a:extLst>
              <a:ext uri="{FF2B5EF4-FFF2-40B4-BE49-F238E27FC236}">
                <a16:creationId xmlns:a16="http://schemas.microsoft.com/office/drawing/2014/main" id="{C4FF7836-3E12-497E-8F19-D73B6C296391}"/>
              </a:ext>
            </a:extLst>
          </p:cNvPr>
          <p:cNvSpPr txBox="1"/>
          <p:nvPr/>
        </p:nvSpPr>
        <p:spPr>
          <a:xfrm>
            <a:off x="838200" y="1512447"/>
            <a:ext cx="746760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ontserrat" panose="00000500000000000000" pitchFamily="2" charset="0"/>
              </a:rPr>
              <a:t>Important, but flexibility is needed </a:t>
            </a:r>
          </a:p>
          <a:p>
            <a:pPr marL="342900" indent="-342900">
              <a:buFont typeface="Arial" panose="020B0604020202020204" pitchFamily="34" charset="0"/>
              <a:buChar char="•"/>
            </a:pPr>
            <a:r>
              <a:rPr lang="en-US" sz="2000" dirty="0">
                <a:latin typeface="Montserrat" panose="00000500000000000000" pitchFamily="2" charset="0"/>
              </a:rPr>
              <a:t>Common areas and bathrooms cleaned when not utilized</a:t>
            </a:r>
          </a:p>
          <a:p>
            <a:pPr marL="342900" indent="-342900">
              <a:buFont typeface="Arial" panose="020B0604020202020204" pitchFamily="34" charset="0"/>
              <a:buChar char="•"/>
            </a:pPr>
            <a:r>
              <a:rPr lang="en-US" sz="2000" dirty="0">
                <a:latin typeface="Montserrat" panose="00000500000000000000" pitchFamily="2" charset="0"/>
              </a:rPr>
              <a:t>Hang signs when spaces are being cleaned to avoid interaction</a:t>
            </a:r>
          </a:p>
        </p:txBody>
      </p:sp>
    </p:spTree>
    <p:extLst>
      <p:ext uri="{BB962C8B-B14F-4D97-AF65-F5344CB8AC3E}">
        <p14:creationId xmlns:p14="http://schemas.microsoft.com/office/powerpoint/2010/main" val="3636545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762000" y="796320"/>
            <a:ext cx="7086600" cy="707886"/>
          </a:xfrm>
          <a:prstGeom prst="rect">
            <a:avLst/>
          </a:prstGeom>
          <a:noFill/>
        </p:spPr>
        <p:txBody>
          <a:bodyPr wrap="square" rtlCol="0">
            <a:spAutoFit/>
          </a:bodyPr>
          <a:lstStyle/>
          <a:p>
            <a:r>
              <a:rPr lang="en-US" sz="4000" b="1" dirty="0">
                <a:latin typeface="Tropiline" pitchFamily="50" charset="0"/>
              </a:rPr>
              <a:t>Visitors</a:t>
            </a:r>
          </a:p>
        </p:txBody>
      </p:sp>
      <p:sp>
        <p:nvSpPr>
          <p:cNvPr id="2" name="TextBox 1">
            <a:extLst>
              <a:ext uri="{FF2B5EF4-FFF2-40B4-BE49-F238E27FC236}">
                <a16:creationId xmlns:a16="http://schemas.microsoft.com/office/drawing/2014/main" id="{08CD63F9-986C-4C40-9B27-667EAF387FE2}"/>
              </a:ext>
            </a:extLst>
          </p:cNvPr>
          <p:cNvSpPr txBox="1"/>
          <p:nvPr/>
        </p:nvSpPr>
        <p:spPr>
          <a:xfrm>
            <a:off x="986883" y="1581150"/>
            <a:ext cx="7086600" cy="1938992"/>
          </a:xfrm>
          <a:prstGeom prst="rect">
            <a:avLst/>
          </a:prstGeom>
          <a:noFill/>
        </p:spPr>
        <p:txBody>
          <a:bodyPr wrap="square" rtlCol="0">
            <a:spAutoFit/>
          </a:bodyPr>
          <a:lstStyle/>
          <a:p>
            <a:pPr marL="571500" indent="-571500">
              <a:buFont typeface="Arial" panose="020B0604020202020204" pitchFamily="34" charset="0"/>
              <a:buChar char="•"/>
            </a:pPr>
            <a:r>
              <a:rPr lang="en-US" sz="3000" dirty="0">
                <a:latin typeface="Montserrat" panose="00000500000000000000" pitchFamily="2" charset="0"/>
              </a:rPr>
              <a:t>Guests are prohibited</a:t>
            </a:r>
          </a:p>
          <a:p>
            <a:pPr marL="571500" indent="-571500">
              <a:buFont typeface="Arial" panose="020B0604020202020204" pitchFamily="34" charset="0"/>
              <a:buChar char="•"/>
            </a:pPr>
            <a:r>
              <a:rPr lang="en-US" sz="3000" dirty="0">
                <a:latin typeface="Montserrat" panose="00000500000000000000" pitchFamily="2" charset="0"/>
              </a:rPr>
              <a:t>Deliveries left at the door</a:t>
            </a:r>
          </a:p>
          <a:p>
            <a:pPr marL="571500" indent="-571500">
              <a:buFont typeface="Arial" panose="020B0604020202020204" pitchFamily="34" charset="0"/>
              <a:buChar char="•"/>
            </a:pPr>
            <a:r>
              <a:rPr lang="en-US" sz="3000" dirty="0">
                <a:latin typeface="Montserrat" panose="00000500000000000000" pitchFamily="2" charset="0"/>
              </a:rPr>
              <a:t>Live-in members should remain on property</a:t>
            </a:r>
          </a:p>
        </p:txBody>
      </p:sp>
    </p:spTree>
    <p:extLst>
      <p:ext uri="{BB962C8B-B14F-4D97-AF65-F5344CB8AC3E}">
        <p14:creationId xmlns:p14="http://schemas.microsoft.com/office/powerpoint/2010/main" val="61571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838200" y="1885950"/>
            <a:ext cx="7086600" cy="1938992"/>
          </a:xfrm>
          <a:prstGeom prst="rect">
            <a:avLst/>
          </a:prstGeom>
          <a:noFill/>
        </p:spPr>
        <p:txBody>
          <a:bodyPr wrap="square" rtlCol="0">
            <a:spAutoFit/>
          </a:bodyPr>
          <a:lstStyle/>
          <a:p>
            <a:pPr algn="ctr"/>
            <a:r>
              <a:rPr lang="en-US" sz="4000" b="1" dirty="0">
                <a:solidFill>
                  <a:schemeClr val="bg2"/>
                </a:solidFill>
                <a:latin typeface="Tropiline" pitchFamily="50" charset="0"/>
              </a:rPr>
              <a:t>What if the house is placed under quarantine multiple times?</a:t>
            </a:r>
          </a:p>
        </p:txBody>
      </p:sp>
    </p:spTree>
    <p:extLst>
      <p:ext uri="{BB962C8B-B14F-4D97-AF65-F5344CB8AC3E}">
        <p14:creationId xmlns:p14="http://schemas.microsoft.com/office/powerpoint/2010/main" val="2971548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1028700" y="1733550"/>
            <a:ext cx="7086600" cy="1938992"/>
          </a:xfrm>
          <a:prstGeom prst="rect">
            <a:avLst/>
          </a:prstGeom>
          <a:noFill/>
        </p:spPr>
        <p:txBody>
          <a:bodyPr wrap="square" rtlCol="0">
            <a:spAutoFit/>
          </a:bodyPr>
          <a:lstStyle/>
          <a:p>
            <a:pPr algn="ctr"/>
            <a:r>
              <a:rPr lang="en-US" sz="4000" b="1" dirty="0">
                <a:solidFill>
                  <a:schemeClr val="bg2"/>
                </a:solidFill>
                <a:latin typeface="Tropiline" pitchFamily="50" charset="0"/>
              </a:rPr>
              <a:t>What if a chapter and/or house corporation decides to close for the semester?</a:t>
            </a:r>
          </a:p>
        </p:txBody>
      </p:sp>
    </p:spTree>
    <p:extLst>
      <p:ext uri="{BB962C8B-B14F-4D97-AF65-F5344CB8AC3E}">
        <p14:creationId xmlns:p14="http://schemas.microsoft.com/office/powerpoint/2010/main" val="1156650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tting to a point where you can say you are a non-smoker can seem ...">
            <a:extLst>
              <a:ext uri="{FF2B5EF4-FFF2-40B4-BE49-F238E27FC236}">
                <a16:creationId xmlns:a16="http://schemas.microsoft.com/office/drawing/2014/main" id="{AF0D899A-71BF-42B1-8464-93CC6F085F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971550"/>
            <a:ext cx="4152900" cy="3004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72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812180" y="742950"/>
            <a:ext cx="7086600" cy="630942"/>
          </a:xfrm>
          <a:prstGeom prst="rect">
            <a:avLst/>
          </a:prstGeom>
          <a:noFill/>
        </p:spPr>
        <p:txBody>
          <a:bodyPr wrap="square" rtlCol="0">
            <a:spAutoFit/>
          </a:bodyPr>
          <a:lstStyle/>
          <a:p>
            <a:r>
              <a:rPr lang="en-US" sz="3500" b="1" dirty="0">
                <a:latin typeface="Tropiline" pitchFamily="50" charset="0"/>
              </a:rPr>
              <a:t>Decision to Close</a:t>
            </a:r>
          </a:p>
        </p:txBody>
      </p:sp>
      <p:sp>
        <p:nvSpPr>
          <p:cNvPr id="2" name="TextBox 1">
            <a:extLst>
              <a:ext uri="{FF2B5EF4-FFF2-40B4-BE49-F238E27FC236}">
                <a16:creationId xmlns:a16="http://schemas.microsoft.com/office/drawing/2014/main" id="{F4801932-ABB0-45DD-9F52-238A634AD041}"/>
              </a:ext>
            </a:extLst>
          </p:cNvPr>
          <p:cNvSpPr txBox="1"/>
          <p:nvPr/>
        </p:nvSpPr>
        <p:spPr>
          <a:xfrm>
            <a:off x="812180" y="1657350"/>
            <a:ext cx="7467600" cy="2246769"/>
          </a:xfrm>
          <a:prstGeom prst="rect">
            <a:avLst/>
          </a:prstGeom>
          <a:noFill/>
        </p:spPr>
        <p:txBody>
          <a:bodyPr wrap="square" rtlCol="0">
            <a:spAutoFit/>
          </a:bodyPr>
          <a:lstStyle/>
          <a:p>
            <a:r>
              <a:rPr lang="en-US" sz="2000" dirty="0">
                <a:latin typeface="Montserrat" panose="00000500000000000000" pitchFamily="2" charset="0"/>
              </a:rPr>
              <a:t>Joint decision – chapter and house corporation</a:t>
            </a:r>
          </a:p>
          <a:p>
            <a:endParaRPr lang="en-US" sz="2000" dirty="0">
              <a:latin typeface="Montserrat" panose="00000500000000000000" pitchFamily="2" charset="0"/>
            </a:endParaRPr>
          </a:p>
          <a:p>
            <a:pPr marL="342900" indent="-342900">
              <a:buFont typeface="Arial" panose="020B0604020202020204" pitchFamily="34" charset="0"/>
              <a:buChar char="•"/>
            </a:pPr>
            <a:r>
              <a:rPr lang="en-US" sz="2000" dirty="0">
                <a:latin typeface="Montserrat" panose="00000500000000000000" pitchFamily="2" charset="0"/>
              </a:rPr>
              <a:t>Is the decision being considered due to case number?</a:t>
            </a:r>
          </a:p>
          <a:p>
            <a:pPr marL="342900" indent="-342900">
              <a:buFont typeface="Arial" panose="020B0604020202020204" pitchFamily="34" charset="0"/>
              <a:buChar char="•"/>
            </a:pPr>
            <a:r>
              <a:rPr lang="en-US" sz="2000" dirty="0">
                <a:latin typeface="Montserrat" panose="00000500000000000000" pitchFamily="2" charset="0"/>
              </a:rPr>
              <a:t>Is the decision being made due to constant quarantine?</a:t>
            </a:r>
          </a:p>
          <a:p>
            <a:pPr marL="342900" indent="-342900">
              <a:buFont typeface="Arial" panose="020B0604020202020204" pitchFamily="34" charset="0"/>
              <a:buChar char="•"/>
            </a:pPr>
            <a:r>
              <a:rPr lang="en-US" sz="2000" dirty="0">
                <a:latin typeface="Montserrat" panose="00000500000000000000" pitchFamily="2" charset="0"/>
              </a:rPr>
              <a:t>Is the decision being made due to members not wanting to live-in?</a:t>
            </a:r>
          </a:p>
        </p:txBody>
      </p:sp>
    </p:spTree>
    <p:extLst>
      <p:ext uri="{BB962C8B-B14F-4D97-AF65-F5344CB8AC3E}">
        <p14:creationId xmlns:p14="http://schemas.microsoft.com/office/powerpoint/2010/main" val="1417926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742950"/>
            <a:ext cx="7086600" cy="707886"/>
          </a:xfrm>
          <a:prstGeom prst="rect">
            <a:avLst/>
          </a:prstGeom>
          <a:noFill/>
        </p:spPr>
        <p:txBody>
          <a:bodyPr wrap="square" rtlCol="0">
            <a:spAutoFit/>
          </a:bodyPr>
          <a:lstStyle/>
          <a:p>
            <a:r>
              <a:rPr lang="en-US" sz="4000" b="1" dirty="0">
                <a:latin typeface="Tropiline" pitchFamily="50" charset="0"/>
              </a:rPr>
              <a:t>Finances</a:t>
            </a:r>
          </a:p>
        </p:txBody>
      </p:sp>
      <p:sp>
        <p:nvSpPr>
          <p:cNvPr id="2" name="TextBox 1">
            <a:extLst>
              <a:ext uri="{FF2B5EF4-FFF2-40B4-BE49-F238E27FC236}">
                <a16:creationId xmlns:a16="http://schemas.microsoft.com/office/drawing/2014/main" id="{A1B0F7A1-15DD-4660-A433-6E0DF81A85DF}"/>
              </a:ext>
            </a:extLst>
          </p:cNvPr>
          <p:cNvSpPr txBox="1"/>
          <p:nvPr/>
        </p:nvSpPr>
        <p:spPr>
          <a:xfrm>
            <a:off x="800100" y="1352550"/>
            <a:ext cx="7315200" cy="307776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ontserrat" panose="00000500000000000000" pitchFamily="2" charset="0"/>
              </a:rPr>
              <a:t>Remaining costs split between house corporation and the chapter</a:t>
            </a:r>
          </a:p>
          <a:p>
            <a:pPr marL="342900" indent="-342900">
              <a:buFont typeface="Arial" panose="020B0604020202020204" pitchFamily="34" charset="0"/>
              <a:buChar char="•"/>
            </a:pPr>
            <a:r>
              <a:rPr lang="en-US" sz="1800" b="1" dirty="0">
                <a:effectLst/>
                <a:latin typeface="Montserrat" panose="00000500000000000000" pitchFamily="2" charset="0"/>
                <a:ea typeface="Calibri" panose="020F0502020204030204" pitchFamily="34" charset="0"/>
                <a:cs typeface="Times New Roman" panose="02020603050405020304" pitchFamily="18" charset="0"/>
              </a:rPr>
              <a:t>a vote to close the house must be taken by the house corporation including the collegiate officers and ATC and included in minutes of the board</a:t>
            </a:r>
            <a:endParaRPr lang="en-US" sz="2000" b="1" dirty="0">
              <a:effectLst/>
              <a:latin typeface="Montserrat" panose="00000500000000000000" pitchFamily="2"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000" dirty="0">
                <a:latin typeface="Montserrat" panose="00000500000000000000" pitchFamily="2" charset="0"/>
                <a:cs typeface="Times New Roman" panose="02020603050405020304" pitchFamily="18" charset="0"/>
              </a:rPr>
              <a:t>House corporation expenses</a:t>
            </a:r>
          </a:p>
          <a:p>
            <a:pPr marL="342900" indent="-342900">
              <a:buFont typeface="Arial" panose="020B0604020202020204" pitchFamily="34" charset="0"/>
              <a:buChar char="•"/>
            </a:pPr>
            <a:r>
              <a:rPr lang="en-US" sz="2000" dirty="0">
                <a:latin typeface="Montserrat" panose="00000500000000000000" pitchFamily="2" charset="0"/>
                <a:cs typeface="Times New Roman" panose="02020603050405020304" pitchFamily="18" charset="0"/>
              </a:rPr>
              <a:t>Chapter expenses</a:t>
            </a:r>
          </a:p>
          <a:p>
            <a:pPr marL="342900" indent="-342900">
              <a:buFont typeface="Arial" panose="020B0604020202020204" pitchFamily="34" charset="0"/>
              <a:buChar char="•"/>
            </a:pPr>
            <a:r>
              <a:rPr lang="en-US" sz="2000" dirty="0">
                <a:latin typeface="Montserrat" panose="00000500000000000000" pitchFamily="2" charset="0"/>
                <a:cs typeface="Times New Roman" panose="02020603050405020304" pitchFamily="18" charset="0"/>
              </a:rPr>
              <a:t>Chapter should consult with regional finance specialist</a:t>
            </a:r>
          </a:p>
          <a:p>
            <a:pPr marL="342900" indent="-342900">
              <a:buFont typeface="Arial" panose="020B0604020202020204" pitchFamily="34" charset="0"/>
              <a:buChar char="•"/>
            </a:pPr>
            <a:r>
              <a:rPr lang="en-US" sz="2000" dirty="0">
                <a:latin typeface="Montserrat" panose="00000500000000000000" pitchFamily="2" charset="0"/>
                <a:cs typeface="Times New Roman" panose="02020603050405020304" pitchFamily="18" charset="0"/>
              </a:rPr>
              <a:t>All services suspended</a:t>
            </a:r>
            <a:endParaRPr lang="en-US" sz="2000" dirty="0">
              <a:latin typeface="Montserrat" panose="00000500000000000000" pitchFamily="2" charset="0"/>
            </a:endParaRPr>
          </a:p>
        </p:txBody>
      </p:sp>
    </p:spTree>
    <p:extLst>
      <p:ext uri="{BB962C8B-B14F-4D97-AF65-F5344CB8AC3E}">
        <p14:creationId xmlns:p14="http://schemas.microsoft.com/office/powerpoint/2010/main" val="763444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742950"/>
            <a:ext cx="7086600" cy="707886"/>
          </a:xfrm>
          <a:prstGeom prst="rect">
            <a:avLst/>
          </a:prstGeom>
          <a:noFill/>
        </p:spPr>
        <p:txBody>
          <a:bodyPr wrap="square" rtlCol="0">
            <a:spAutoFit/>
          </a:bodyPr>
          <a:lstStyle/>
          <a:p>
            <a:r>
              <a:rPr lang="en-US" sz="4000" b="1" dirty="0">
                <a:latin typeface="Tropiline" pitchFamily="50" charset="0"/>
              </a:rPr>
              <a:t>Refunds</a:t>
            </a:r>
          </a:p>
        </p:txBody>
      </p:sp>
      <p:sp>
        <p:nvSpPr>
          <p:cNvPr id="2" name="TextBox 1">
            <a:extLst>
              <a:ext uri="{FF2B5EF4-FFF2-40B4-BE49-F238E27FC236}">
                <a16:creationId xmlns:a16="http://schemas.microsoft.com/office/drawing/2014/main" id="{A1B0F7A1-15DD-4660-A433-6E0DF81A85DF}"/>
              </a:ext>
            </a:extLst>
          </p:cNvPr>
          <p:cNvSpPr txBox="1"/>
          <p:nvPr/>
        </p:nvSpPr>
        <p:spPr>
          <a:xfrm>
            <a:off x="914400" y="1581150"/>
            <a:ext cx="731520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ontserrat" panose="00000500000000000000" pitchFamily="2" charset="0"/>
              </a:rPr>
              <a:t>Pro-rated based on day of closure</a:t>
            </a:r>
          </a:p>
          <a:p>
            <a:pPr marL="342900" indent="-342900">
              <a:buFont typeface="Arial" panose="020B0604020202020204" pitchFamily="34" charset="0"/>
              <a:buChar char="•"/>
            </a:pPr>
            <a:r>
              <a:rPr lang="en-US" sz="2000" dirty="0">
                <a:latin typeface="Montserrat" panose="00000500000000000000" pitchFamily="2" charset="0"/>
              </a:rPr>
              <a:t>House corporation to not take remaining payments</a:t>
            </a:r>
          </a:p>
          <a:p>
            <a:pPr marL="342900" indent="-342900">
              <a:buFont typeface="Arial" panose="020B0604020202020204" pitchFamily="34" charset="0"/>
              <a:buChar char="•"/>
            </a:pPr>
            <a:r>
              <a:rPr lang="en-US" sz="2000" dirty="0">
                <a:latin typeface="Montserrat" panose="00000500000000000000" pitchFamily="2" charset="0"/>
              </a:rPr>
              <a:t>Chapter will apply credits to individual member accounts in </a:t>
            </a:r>
            <a:r>
              <a:rPr lang="en-US" sz="2000" dirty="0" err="1">
                <a:latin typeface="Montserrat" panose="00000500000000000000" pitchFamily="2" charset="0"/>
              </a:rPr>
              <a:t>greekbill</a:t>
            </a:r>
            <a:endParaRPr lang="en-US" sz="2000" dirty="0">
              <a:latin typeface="Montserrat" panose="00000500000000000000" pitchFamily="2" charset="0"/>
            </a:endParaRPr>
          </a:p>
          <a:p>
            <a:pPr marL="342900" indent="-342900">
              <a:buFont typeface="Arial" panose="020B0604020202020204" pitchFamily="34" charset="0"/>
              <a:buChar char="•"/>
            </a:pPr>
            <a:r>
              <a:rPr lang="en-US" sz="2000" dirty="0">
                <a:latin typeface="Montserrat" panose="00000500000000000000" pitchFamily="2" charset="0"/>
              </a:rPr>
              <a:t>Example:</a:t>
            </a:r>
          </a:p>
        </p:txBody>
      </p:sp>
    </p:spTree>
    <p:extLst>
      <p:ext uri="{BB962C8B-B14F-4D97-AF65-F5344CB8AC3E}">
        <p14:creationId xmlns:p14="http://schemas.microsoft.com/office/powerpoint/2010/main" val="4187744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742950"/>
            <a:ext cx="7086600" cy="707886"/>
          </a:xfrm>
          <a:prstGeom prst="rect">
            <a:avLst/>
          </a:prstGeom>
          <a:noFill/>
        </p:spPr>
        <p:txBody>
          <a:bodyPr wrap="square" rtlCol="0">
            <a:spAutoFit/>
          </a:bodyPr>
          <a:lstStyle/>
          <a:p>
            <a:r>
              <a:rPr lang="en-US" sz="4000" b="1" dirty="0">
                <a:latin typeface="Tropiline" pitchFamily="50" charset="0"/>
              </a:rPr>
              <a:t>Example</a:t>
            </a:r>
          </a:p>
        </p:txBody>
      </p:sp>
      <p:sp>
        <p:nvSpPr>
          <p:cNvPr id="2" name="TextBox 1">
            <a:extLst>
              <a:ext uri="{FF2B5EF4-FFF2-40B4-BE49-F238E27FC236}">
                <a16:creationId xmlns:a16="http://schemas.microsoft.com/office/drawing/2014/main" id="{A1B0F7A1-15DD-4660-A433-6E0DF81A85DF}"/>
              </a:ext>
            </a:extLst>
          </p:cNvPr>
          <p:cNvSpPr txBox="1"/>
          <p:nvPr/>
        </p:nvSpPr>
        <p:spPr>
          <a:xfrm>
            <a:off x="914400" y="1581150"/>
            <a:ext cx="7315200" cy="2616101"/>
          </a:xfrm>
          <a:prstGeom prst="rect">
            <a:avLst/>
          </a:prstGeom>
          <a:noFill/>
        </p:spPr>
        <p:txBody>
          <a:bodyPr wrap="square" rtlCol="0">
            <a:spAutoFit/>
          </a:bodyPr>
          <a:lstStyle/>
          <a:p>
            <a:pPr marL="342900" marR="0" lvl="0" indent="-342900">
              <a:spcBef>
                <a:spcPts val="0"/>
              </a:spcBef>
              <a:spcAft>
                <a:spcPts val="800"/>
              </a:spcAft>
              <a:buFont typeface="Arial" panose="020B0604020202020204" pitchFamily="34" charset="0"/>
              <a:buChar char="•"/>
            </a:pPr>
            <a:r>
              <a:rPr lang="en-US" sz="1800" dirty="0">
                <a:effectLst/>
                <a:latin typeface="Montserrat" panose="00000500000000000000" pitchFamily="2" charset="0"/>
                <a:ea typeface="Calibri" panose="020F0502020204030204" pitchFamily="34" charset="0"/>
                <a:cs typeface="Times New Roman" panose="02020603050405020304" pitchFamily="18" charset="0"/>
              </a:rPr>
              <a:t>Alpha </a:t>
            </a:r>
            <a:r>
              <a:rPr lang="en-US" sz="1800" dirty="0" err="1">
                <a:effectLst/>
                <a:latin typeface="Montserrat" panose="00000500000000000000" pitchFamily="2" charset="0"/>
                <a:ea typeface="Calibri" panose="020F0502020204030204" pitchFamily="34" charset="0"/>
                <a:cs typeface="Times New Roman" panose="02020603050405020304" pitchFamily="18" charset="0"/>
              </a:rPr>
              <a:t>Alpha</a:t>
            </a:r>
            <a:r>
              <a:rPr lang="en-US" sz="1800" dirty="0">
                <a:effectLst/>
                <a:latin typeface="Montserrat" panose="00000500000000000000" pitchFamily="2" charset="0"/>
                <a:ea typeface="Calibri" panose="020F0502020204030204" pitchFamily="34" charset="0"/>
                <a:cs typeface="Times New Roman" panose="02020603050405020304" pitchFamily="18" charset="0"/>
              </a:rPr>
              <a:t> house voted to close October 1</a:t>
            </a:r>
            <a:r>
              <a:rPr lang="en-US" sz="1800" baseline="30000" dirty="0">
                <a:effectLst/>
                <a:latin typeface="Montserrat" panose="00000500000000000000" pitchFamily="2" charset="0"/>
                <a:ea typeface="Calibri" panose="020F0502020204030204" pitchFamily="34" charset="0"/>
                <a:cs typeface="Times New Roman" panose="02020603050405020304" pitchFamily="18" charset="0"/>
              </a:rPr>
              <a:t>st</a:t>
            </a:r>
            <a:r>
              <a:rPr lang="en-US" sz="1800" dirty="0">
                <a:effectLst/>
                <a:latin typeface="Montserrat" panose="00000500000000000000" pitchFamily="2" charset="0"/>
                <a:ea typeface="Calibri" panose="020F0502020204030204" pitchFamily="34" charset="0"/>
                <a:cs typeface="Times New Roman" panose="02020603050405020304" pitchFamily="18" charset="0"/>
              </a:rPr>
              <a:t>. </a:t>
            </a:r>
          </a:p>
          <a:p>
            <a:pPr marL="342900" marR="0" lvl="0" indent="-342900">
              <a:spcBef>
                <a:spcPts val="0"/>
              </a:spcBef>
              <a:spcAft>
                <a:spcPts val="800"/>
              </a:spcAft>
              <a:buFont typeface="Arial" panose="020B0604020202020204" pitchFamily="34" charset="0"/>
              <a:buChar char="•"/>
            </a:pPr>
            <a:r>
              <a:rPr lang="en-US" sz="1800" dirty="0">
                <a:effectLst/>
                <a:latin typeface="Montserrat" panose="00000500000000000000" pitchFamily="2" charset="0"/>
                <a:ea typeface="Calibri" panose="020F0502020204030204" pitchFamily="34" charset="0"/>
                <a:cs typeface="Times New Roman" panose="02020603050405020304" pitchFamily="18" charset="0"/>
              </a:rPr>
              <a:t>Members of the Alpha </a:t>
            </a:r>
            <a:r>
              <a:rPr lang="en-US" sz="1800" dirty="0" err="1">
                <a:effectLst/>
                <a:latin typeface="Montserrat" panose="00000500000000000000" pitchFamily="2" charset="0"/>
                <a:ea typeface="Calibri" panose="020F0502020204030204" pitchFamily="34" charset="0"/>
                <a:cs typeface="Times New Roman" panose="02020603050405020304" pitchFamily="18" charset="0"/>
              </a:rPr>
              <a:t>Alpha</a:t>
            </a:r>
            <a:r>
              <a:rPr lang="en-US" sz="1800" dirty="0">
                <a:effectLst/>
                <a:latin typeface="Montserrat" panose="00000500000000000000" pitchFamily="2" charset="0"/>
                <a:ea typeface="Calibri" panose="020F0502020204030204" pitchFamily="34" charset="0"/>
                <a:cs typeface="Times New Roman" panose="02020603050405020304" pitchFamily="18" charset="0"/>
              </a:rPr>
              <a:t> chapter paid $6,000 in housing fees for the semester which ends in December.</a:t>
            </a:r>
          </a:p>
          <a:p>
            <a:pPr marL="342900" marR="0" lvl="0" indent="-342900">
              <a:spcBef>
                <a:spcPts val="0"/>
              </a:spcBef>
              <a:spcAft>
                <a:spcPts val="800"/>
              </a:spcAft>
              <a:buFont typeface="Arial" panose="020B0604020202020204" pitchFamily="34" charset="0"/>
              <a:buChar char="•"/>
            </a:pPr>
            <a:r>
              <a:rPr lang="en-US" sz="1800" dirty="0">
                <a:latin typeface="Montserrat" panose="00000500000000000000" pitchFamily="2" charset="0"/>
                <a:ea typeface="Calibri" panose="020F0502020204030204" pitchFamily="34" charset="0"/>
                <a:cs typeface="Times New Roman" panose="02020603050405020304" pitchFamily="18" charset="0"/>
              </a:rPr>
              <a:t>T</a:t>
            </a:r>
            <a:r>
              <a:rPr lang="en-US" sz="1800" dirty="0">
                <a:effectLst/>
                <a:latin typeface="Montserrat" panose="00000500000000000000" pitchFamily="2" charset="0"/>
                <a:ea typeface="Calibri" panose="020F0502020204030204" pitchFamily="34" charset="0"/>
                <a:cs typeface="Times New Roman" panose="02020603050405020304" pitchFamily="18" charset="0"/>
              </a:rPr>
              <a:t>he house corporation collects from the chapter September – May normally. They billed for September but not for October, November or December. </a:t>
            </a:r>
          </a:p>
          <a:p>
            <a:pPr marL="342900" marR="0" lvl="0" indent="-342900">
              <a:spcBef>
                <a:spcPts val="0"/>
              </a:spcBef>
              <a:spcAft>
                <a:spcPts val="800"/>
              </a:spcAft>
              <a:buFont typeface="Arial" panose="020B0604020202020204" pitchFamily="34" charset="0"/>
              <a:buChar char="•"/>
            </a:pPr>
            <a:r>
              <a:rPr lang="en-US" sz="1800" dirty="0">
                <a:effectLst/>
                <a:latin typeface="Montserrat" panose="00000500000000000000" pitchFamily="2" charset="0"/>
                <a:ea typeface="Calibri" panose="020F0502020204030204" pitchFamily="34" charset="0"/>
                <a:cs typeface="Times New Roman" panose="02020603050405020304" pitchFamily="18" charset="0"/>
              </a:rPr>
              <a:t>The house corporation would not bill the chapter again until January when the house re-opens</a:t>
            </a:r>
          </a:p>
        </p:txBody>
      </p:sp>
    </p:spTree>
    <p:extLst>
      <p:ext uri="{BB962C8B-B14F-4D97-AF65-F5344CB8AC3E}">
        <p14:creationId xmlns:p14="http://schemas.microsoft.com/office/powerpoint/2010/main" val="1220950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742950"/>
            <a:ext cx="7086600" cy="707886"/>
          </a:xfrm>
          <a:prstGeom prst="rect">
            <a:avLst/>
          </a:prstGeom>
          <a:noFill/>
        </p:spPr>
        <p:txBody>
          <a:bodyPr wrap="square" rtlCol="0">
            <a:spAutoFit/>
          </a:bodyPr>
          <a:lstStyle/>
          <a:p>
            <a:r>
              <a:rPr lang="en-US" sz="4000" b="1" dirty="0">
                <a:latin typeface="Tropiline" pitchFamily="50" charset="0"/>
              </a:rPr>
              <a:t>Example, cont. </a:t>
            </a:r>
          </a:p>
        </p:txBody>
      </p:sp>
      <p:sp>
        <p:nvSpPr>
          <p:cNvPr id="2" name="TextBox 1">
            <a:extLst>
              <a:ext uri="{FF2B5EF4-FFF2-40B4-BE49-F238E27FC236}">
                <a16:creationId xmlns:a16="http://schemas.microsoft.com/office/drawing/2014/main" id="{A1B0F7A1-15DD-4660-A433-6E0DF81A85DF}"/>
              </a:ext>
            </a:extLst>
          </p:cNvPr>
          <p:cNvSpPr txBox="1"/>
          <p:nvPr/>
        </p:nvSpPr>
        <p:spPr>
          <a:xfrm>
            <a:off x="914400" y="1450836"/>
            <a:ext cx="7315200" cy="2947795"/>
          </a:xfrm>
          <a:prstGeom prst="rect">
            <a:avLst/>
          </a:prstGeom>
          <a:noFill/>
        </p:spPr>
        <p:txBody>
          <a:bodyPr wrap="square" rtlCol="0">
            <a:spAutoFit/>
          </a:bodyPr>
          <a:lstStyle/>
          <a:p>
            <a:pPr marL="285750" indent="-285750">
              <a:lnSpc>
                <a:spcPct val="107000"/>
              </a:lnSpc>
              <a:spcAft>
                <a:spcPts val="800"/>
              </a:spcAft>
              <a:buFont typeface="Arial" panose="020B0604020202020204" pitchFamily="34" charset="0"/>
              <a:buChar char="•"/>
            </a:pPr>
            <a:r>
              <a:rPr lang="en-US" sz="1800" dirty="0">
                <a:latin typeface="Montserrat" panose="00000500000000000000" pitchFamily="2" charset="0"/>
                <a:ea typeface="Calibri" panose="020F0502020204030204" pitchFamily="34" charset="0"/>
                <a:cs typeface="Times New Roman" panose="02020603050405020304" pitchFamily="18" charset="0"/>
              </a:rPr>
              <a:t>C</a:t>
            </a:r>
            <a:r>
              <a:rPr lang="en-US" sz="1800" dirty="0">
                <a:effectLst/>
                <a:latin typeface="Montserrat" panose="00000500000000000000" pitchFamily="2" charset="0"/>
                <a:ea typeface="Calibri" panose="020F0502020204030204" pitchFamily="34" charset="0"/>
                <a:cs typeface="Times New Roman" panose="02020603050405020304" pitchFamily="18" charset="0"/>
              </a:rPr>
              <a:t>hapter would credit the live-in members’ accounts for the  pro-rated amount for October – December. </a:t>
            </a:r>
          </a:p>
          <a:p>
            <a:pPr marL="285750" indent="-285750">
              <a:lnSpc>
                <a:spcPct val="107000"/>
              </a:lnSpc>
              <a:spcAft>
                <a:spcPts val="800"/>
              </a:spcAft>
              <a:buFont typeface="Arial" panose="020B0604020202020204" pitchFamily="34" charset="0"/>
              <a:buChar char="•"/>
            </a:pPr>
            <a:r>
              <a:rPr lang="en-US" sz="1800" dirty="0">
                <a:effectLst/>
                <a:latin typeface="Montserrat" panose="00000500000000000000" pitchFamily="2" charset="0"/>
                <a:ea typeface="Calibri" panose="020F0502020204030204" pitchFamily="34" charset="0"/>
                <a:cs typeface="Times New Roman" panose="02020603050405020304" pitchFamily="18" charset="0"/>
              </a:rPr>
              <a:t>The chapter then agreed to assist the house corporation with their fixed costs which equaled $48,000 between insurance, taxes, accounting, security and some hourly salary for the house director. </a:t>
            </a:r>
          </a:p>
          <a:p>
            <a:pPr marL="285750" indent="-285750">
              <a:lnSpc>
                <a:spcPct val="107000"/>
              </a:lnSpc>
              <a:spcAft>
                <a:spcPts val="800"/>
              </a:spcAft>
              <a:buFont typeface="Arial" panose="020B0604020202020204" pitchFamily="34" charset="0"/>
              <a:buChar char="•"/>
            </a:pPr>
            <a:r>
              <a:rPr lang="en-US" sz="1800" dirty="0">
                <a:effectLst/>
                <a:latin typeface="Montserrat" panose="00000500000000000000" pitchFamily="2" charset="0"/>
                <a:ea typeface="Calibri" panose="020F0502020204030204" pitchFamily="34" charset="0"/>
                <a:cs typeface="Times New Roman" panose="02020603050405020304" pitchFamily="18" charset="0"/>
              </a:rPr>
              <a:t>The chapter is gifting the house corporation $20,000 and the house corporation is absorbing the remaining $28,000 for that semester. </a:t>
            </a:r>
          </a:p>
        </p:txBody>
      </p:sp>
    </p:spTree>
    <p:extLst>
      <p:ext uri="{BB962C8B-B14F-4D97-AF65-F5344CB8AC3E}">
        <p14:creationId xmlns:p14="http://schemas.microsoft.com/office/powerpoint/2010/main" val="39825799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914400" y="742950"/>
            <a:ext cx="7086600" cy="707886"/>
          </a:xfrm>
          <a:prstGeom prst="rect">
            <a:avLst/>
          </a:prstGeom>
          <a:noFill/>
        </p:spPr>
        <p:txBody>
          <a:bodyPr wrap="square" rtlCol="0">
            <a:spAutoFit/>
          </a:bodyPr>
          <a:lstStyle/>
          <a:p>
            <a:r>
              <a:rPr lang="en-US" sz="4000" b="1" dirty="0">
                <a:latin typeface="Tropiline" pitchFamily="50" charset="0"/>
              </a:rPr>
              <a:t>Employees</a:t>
            </a:r>
          </a:p>
        </p:txBody>
      </p:sp>
      <p:sp>
        <p:nvSpPr>
          <p:cNvPr id="3" name="TextBox 2">
            <a:extLst>
              <a:ext uri="{FF2B5EF4-FFF2-40B4-BE49-F238E27FC236}">
                <a16:creationId xmlns:a16="http://schemas.microsoft.com/office/drawing/2014/main" id="{42309561-A705-47CF-9326-17FAEFCE416F}"/>
              </a:ext>
            </a:extLst>
          </p:cNvPr>
          <p:cNvSpPr txBox="1"/>
          <p:nvPr/>
        </p:nvSpPr>
        <p:spPr>
          <a:xfrm>
            <a:off x="1066800" y="1581150"/>
            <a:ext cx="7086600" cy="1692771"/>
          </a:xfrm>
          <a:prstGeom prst="rect">
            <a:avLst/>
          </a:prstGeom>
          <a:noFill/>
        </p:spPr>
        <p:txBody>
          <a:bodyPr wrap="square" rtlCol="0">
            <a:spAutoFit/>
          </a:bodyPr>
          <a:lstStyle/>
          <a:p>
            <a:pPr marL="571500" indent="-571500">
              <a:buFont typeface="Arial" panose="020B0604020202020204" pitchFamily="34" charset="0"/>
              <a:buChar char="•"/>
            </a:pPr>
            <a:r>
              <a:rPr lang="en-US" sz="2600" dirty="0">
                <a:latin typeface="Montserrat" panose="00000500000000000000" pitchFamily="2" charset="0"/>
              </a:rPr>
              <a:t>Furlough or arrangement made</a:t>
            </a:r>
          </a:p>
          <a:p>
            <a:pPr marL="571500" indent="-571500">
              <a:buFont typeface="Arial" panose="020B0604020202020204" pitchFamily="34" charset="0"/>
              <a:buChar char="•"/>
            </a:pPr>
            <a:r>
              <a:rPr lang="en-US" sz="2600" dirty="0">
                <a:latin typeface="Montserrat" panose="00000500000000000000" pitchFamily="2" charset="0"/>
              </a:rPr>
              <a:t>Services suspended</a:t>
            </a:r>
          </a:p>
          <a:p>
            <a:pPr marL="571500" indent="-571500">
              <a:buFont typeface="Arial" panose="020B0604020202020204" pitchFamily="34" charset="0"/>
              <a:buChar char="•"/>
            </a:pPr>
            <a:r>
              <a:rPr lang="en-US" sz="2600" dirty="0">
                <a:latin typeface="Montserrat" panose="00000500000000000000" pitchFamily="2" charset="0"/>
              </a:rPr>
              <a:t>House director can be asked to stay</a:t>
            </a:r>
          </a:p>
          <a:p>
            <a:pPr marL="571500" indent="-571500">
              <a:buFont typeface="Arial" panose="020B0604020202020204" pitchFamily="34" charset="0"/>
              <a:buChar char="•"/>
            </a:pPr>
            <a:r>
              <a:rPr lang="en-US" sz="2600" dirty="0">
                <a:latin typeface="Montserrat" panose="00000500000000000000" pitchFamily="2" charset="0"/>
              </a:rPr>
              <a:t>Convert salary, food stipend</a:t>
            </a:r>
          </a:p>
        </p:txBody>
      </p:sp>
    </p:spTree>
    <p:extLst>
      <p:ext uri="{BB962C8B-B14F-4D97-AF65-F5344CB8AC3E}">
        <p14:creationId xmlns:p14="http://schemas.microsoft.com/office/powerpoint/2010/main" val="624839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762000" y="698810"/>
            <a:ext cx="7086600" cy="707886"/>
          </a:xfrm>
          <a:prstGeom prst="rect">
            <a:avLst/>
          </a:prstGeom>
          <a:noFill/>
        </p:spPr>
        <p:txBody>
          <a:bodyPr wrap="square" rtlCol="0">
            <a:spAutoFit/>
          </a:bodyPr>
          <a:lstStyle/>
          <a:p>
            <a:r>
              <a:rPr lang="en-US" sz="4000" b="1" dirty="0">
                <a:latin typeface="Tropiline" pitchFamily="50" charset="0"/>
              </a:rPr>
              <a:t>Communication</a:t>
            </a:r>
          </a:p>
        </p:txBody>
      </p:sp>
      <p:sp>
        <p:nvSpPr>
          <p:cNvPr id="3" name="TextBox 2">
            <a:extLst>
              <a:ext uri="{FF2B5EF4-FFF2-40B4-BE49-F238E27FC236}">
                <a16:creationId xmlns:a16="http://schemas.microsoft.com/office/drawing/2014/main" id="{42309561-A705-47CF-9326-17FAEFCE416F}"/>
              </a:ext>
            </a:extLst>
          </p:cNvPr>
          <p:cNvSpPr txBox="1"/>
          <p:nvPr/>
        </p:nvSpPr>
        <p:spPr>
          <a:xfrm>
            <a:off x="762000" y="1305369"/>
            <a:ext cx="7467600" cy="3139321"/>
          </a:xfrm>
          <a:prstGeom prst="rect">
            <a:avLst/>
          </a:prstGeom>
          <a:noFill/>
        </p:spPr>
        <p:txBody>
          <a:bodyPr wrap="square" rtlCol="0">
            <a:spAutoFit/>
          </a:bodyPr>
          <a:lstStyle/>
          <a:p>
            <a:pPr marL="571500" indent="-571500">
              <a:buFont typeface="Arial" panose="020B0604020202020204" pitchFamily="34" charset="0"/>
              <a:buChar char="•"/>
            </a:pPr>
            <a:r>
              <a:rPr lang="en-US" sz="1800" dirty="0">
                <a:latin typeface="Montserrat" panose="00000500000000000000" pitchFamily="2" charset="0"/>
              </a:rPr>
              <a:t>Frequently and effectively!</a:t>
            </a:r>
          </a:p>
          <a:p>
            <a:pPr marL="571500" indent="-571500">
              <a:buFont typeface="Arial" panose="020B0604020202020204" pitchFamily="34" charset="0"/>
              <a:buChar char="•"/>
            </a:pPr>
            <a:r>
              <a:rPr lang="en-US" sz="1800" dirty="0">
                <a:latin typeface="Montserrat" panose="00000500000000000000" pitchFamily="2" charset="0"/>
              </a:rPr>
              <a:t>This makes the difference. </a:t>
            </a:r>
          </a:p>
          <a:p>
            <a:pPr marL="571500" indent="-571500">
              <a:buFont typeface="Arial" panose="020B0604020202020204" pitchFamily="34" charset="0"/>
              <a:buChar char="•"/>
            </a:pPr>
            <a:r>
              <a:rPr lang="en-US" sz="1800" dirty="0">
                <a:latin typeface="Montserrat" panose="00000500000000000000" pitchFamily="2" charset="0"/>
              </a:rPr>
              <a:t>Regular meeting with chapter leadership, advisers and house director</a:t>
            </a:r>
          </a:p>
          <a:p>
            <a:pPr marL="1592016" lvl="1" indent="-571500">
              <a:buFont typeface="Arial" panose="020B0604020202020204" pitchFamily="34" charset="0"/>
              <a:buChar char="•"/>
            </a:pPr>
            <a:r>
              <a:rPr lang="en-US" sz="1800" dirty="0">
                <a:latin typeface="Montserrat" panose="00000500000000000000" pitchFamily="2" charset="0"/>
              </a:rPr>
              <a:t>Provide regular updates</a:t>
            </a:r>
          </a:p>
          <a:p>
            <a:pPr marL="571500" indent="-571500">
              <a:buFont typeface="Arial" panose="020B0604020202020204" pitchFamily="34" charset="0"/>
              <a:buChar char="•"/>
            </a:pPr>
            <a:r>
              <a:rPr lang="en-US" sz="1800" dirty="0">
                <a:latin typeface="Montserrat" panose="00000500000000000000" pitchFamily="2" charset="0"/>
              </a:rPr>
              <a:t>Weekly housing update</a:t>
            </a:r>
          </a:p>
          <a:p>
            <a:pPr marL="1592016" lvl="1" indent="-571500">
              <a:buFont typeface="Arial" panose="020B0604020202020204" pitchFamily="34" charset="0"/>
              <a:buChar char="•"/>
            </a:pPr>
            <a:r>
              <a:rPr lang="en-US" sz="1800" dirty="0">
                <a:latin typeface="Montserrat" panose="00000500000000000000" pitchFamily="2" charset="0"/>
              </a:rPr>
              <a:t>State of positive cases</a:t>
            </a:r>
          </a:p>
          <a:p>
            <a:pPr marL="1592016" lvl="1" indent="-571500">
              <a:buFont typeface="Arial" panose="020B0604020202020204" pitchFamily="34" charset="0"/>
              <a:buChar char="•"/>
            </a:pPr>
            <a:r>
              <a:rPr lang="en-US" sz="1800" dirty="0">
                <a:latin typeface="Montserrat" panose="00000500000000000000" pitchFamily="2" charset="0"/>
              </a:rPr>
              <a:t>Changes to physical spaces</a:t>
            </a:r>
          </a:p>
          <a:p>
            <a:pPr marL="1592016" lvl="1" indent="-571500">
              <a:buFont typeface="Arial" panose="020B0604020202020204" pitchFamily="34" charset="0"/>
              <a:buChar char="•"/>
            </a:pPr>
            <a:r>
              <a:rPr lang="en-US" sz="1800" dirty="0">
                <a:latin typeface="Montserrat" panose="00000500000000000000" pitchFamily="2" charset="0"/>
              </a:rPr>
              <a:t>Mandates from outside entities</a:t>
            </a:r>
          </a:p>
          <a:p>
            <a:pPr marL="1592016" lvl="1" indent="-571500">
              <a:buFont typeface="Arial" panose="020B0604020202020204" pitchFamily="34" charset="0"/>
              <a:buChar char="•"/>
            </a:pPr>
            <a:r>
              <a:rPr lang="en-US" sz="1800" dirty="0">
                <a:latin typeface="Montserrat" panose="00000500000000000000" pitchFamily="2" charset="0"/>
              </a:rPr>
              <a:t>Ramifications</a:t>
            </a:r>
          </a:p>
          <a:p>
            <a:pPr marL="1592016" lvl="1" indent="-571500">
              <a:buFont typeface="Arial" panose="020B0604020202020204" pitchFamily="34" charset="0"/>
              <a:buChar char="•"/>
            </a:pPr>
            <a:r>
              <a:rPr lang="en-US" sz="1800" dirty="0">
                <a:latin typeface="Montserrat" panose="00000500000000000000" pitchFamily="2" charset="0"/>
              </a:rPr>
              <a:t>Call to action</a:t>
            </a:r>
          </a:p>
        </p:txBody>
      </p:sp>
    </p:spTree>
    <p:extLst>
      <p:ext uri="{BB962C8B-B14F-4D97-AF65-F5344CB8AC3E}">
        <p14:creationId xmlns:p14="http://schemas.microsoft.com/office/powerpoint/2010/main" val="20536240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14C268-A877-49F7-810D-90C6519D71B6}"/>
              </a:ext>
            </a:extLst>
          </p:cNvPr>
          <p:cNvSpPr txBox="1"/>
          <p:nvPr/>
        </p:nvSpPr>
        <p:spPr>
          <a:xfrm>
            <a:off x="762000" y="698810"/>
            <a:ext cx="7086600" cy="1015663"/>
          </a:xfrm>
          <a:prstGeom prst="rect">
            <a:avLst/>
          </a:prstGeom>
          <a:noFill/>
        </p:spPr>
        <p:txBody>
          <a:bodyPr wrap="square" rtlCol="0">
            <a:spAutoFit/>
          </a:bodyPr>
          <a:lstStyle/>
          <a:p>
            <a:r>
              <a:rPr lang="en-US" sz="3000" b="1" dirty="0">
                <a:latin typeface="Tropiline" pitchFamily="50" charset="0"/>
              </a:rPr>
              <a:t>Happier Communications with the Chapter Also Matter</a:t>
            </a:r>
          </a:p>
        </p:txBody>
      </p:sp>
      <p:sp>
        <p:nvSpPr>
          <p:cNvPr id="4" name="TextBox 3">
            <a:extLst>
              <a:ext uri="{FF2B5EF4-FFF2-40B4-BE49-F238E27FC236}">
                <a16:creationId xmlns:a16="http://schemas.microsoft.com/office/drawing/2014/main" id="{6C744D4F-A78A-4718-B7E9-6A7AD2951261}"/>
              </a:ext>
            </a:extLst>
          </p:cNvPr>
          <p:cNvSpPr txBox="1"/>
          <p:nvPr/>
        </p:nvSpPr>
        <p:spPr>
          <a:xfrm>
            <a:off x="762000" y="1809750"/>
            <a:ext cx="7543800" cy="2585323"/>
          </a:xfrm>
          <a:prstGeom prst="rect">
            <a:avLst/>
          </a:prstGeom>
          <a:noFill/>
        </p:spPr>
        <p:txBody>
          <a:bodyPr wrap="square" rtlCol="0">
            <a:spAutoFit/>
          </a:bodyPr>
          <a:lstStyle/>
          <a:p>
            <a:pPr marL="285750" indent="-285750">
              <a:buFont typeface="Arial" panose="020B0604020202020204" pitchFamily="34" charset="0"/>
              <a:buChar char="•"/>
            </a:pPr>
            <a:r>
              <a:rPr lang="en-US" sz="1800" dirty="0">
                <a:latin typeface="Montserrat" panose="00000500000000000000" pitchFamily="2" charset="0"/>
              </a:rPr>
              <a:t>Schedule a zoom call with live-in members just to let them talk about their experiences</a:t>
            </a:r>
          </a:p>
          <a:p>
            <a:pPr marL="285750" indent="-285750">
              <a:buFont typeface="Arial" panose="020B0604020202020204" pitchFamily="34" charset="0"/>
              <a:buChar char="•"/>
            </a:pPr>
            <a:r>
              <a:rPr lang="en-US" sz="1800" dirty="0">
                <a:latin typeface="Montserrat" panose="00000500000000000000" pitchFamily="2" charset="0"/>
              </a:rPr>
              <a:t>It is okay to just listen and not be on the defensive</a:t>
            </a:r>
          </a:p>
          <a:p>
            <a:pPr marL="285750" indent="-285750">
              <a:buFont typeface="Arial" panose="020B0604020202020204" pitchFamily="34" charset="0"/>
              <a:buChar char="•"/>
            </a:pPr>
            <a:r>
              <a:rPr lang="en-US" sz="1800" dirty="0">
                <a:latin typeface="Montserrat" panose="00000500000000000000" pitchFamily="2" charset="0"/>
              </a:rPr>
              <a:t>Send fun care packages to ease stress during this time such as movie night snacks for individuals stuck in their rooms or boxes of popsicles for those who are ill </a:t>
            </a:r>
          </a:p>
          <a:p>
            <a:pPr marL="285750" indent="-285750">
              <a:buFont typeface="Arial" panose="020B0604020202020204" pitchFamily="34" charset="0"/>
              <a:buChar char="•"/>
            </a:pPr>
            <a:r>
              <a:rPr lang="en-US" sz="1800" dirty="0">
                <a:latin typeface="Montserrat" panose="00000500000000000000" pitchFamily="2" charset="0"/>
              </a:rPr>
              <a:t>Get well cards with notes of encouragement</a:t>
            </a:r>
          </a:p>
          <a:p>
            <a:pPr marL="285750" indent="-285750">
              <a:buFont typeface="Arial" panose="020B0604020202020204" pitchFamily="34" charset="0"/>
              <a:buChar char="•"/>
            </a:pPr>
            <a:r>
              <a:rPr lang="en-US" sz="1800" dirty="0">
                <a:latin typeface="Montserrat" panose="00000500000000000000" pitchFamily="2" charset="0"/>
              </a:rPr>
              <a:t>Fun trivia or games with rewards at the end for reaching a goal that can be done virtually</a:t>
            </a:r>
          </a:p>
        </p:txBody>
      </p:sp>
    </p:spTree>
    <p:extLst>
      <p:ext uri="{BB962C8B-B14F-4D97-AF65-F5344CB8AC3E}">
        <p14:creationId xmlns:p14="http://schemas.microsoft.com/office/powerpoint/2010/main" val="726414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49B926-2507-451C-83BF-AB3C5702DD5D}"/>
              </a:ext>
            </a:extLst>
          </p:cNvPr>
          <p:cNvSpPr txBox="1"/>
          <p:nvPr/>
        </p:nvSpPr>
        <p:spPr>
          <a:xfrm>
            <a:off x="3429000" y="1962150"/>
            <a:ext cx="2286000" cy="1015663"/>
          </a:xfrm>
          <a:prstGeom prst="rect">
            <a:avLst/>
          </a:prstGeom>
          <a:noFill/>
        </p:spPr>
        <p:txBody>
          <a:bodyPr wrap="square" rtlCol="0">
            <a:spAutoFit/>
          </a:bodyPr>
          <a:lstStyle/>
          <a:p>
            <a:r>
              <a:rPr lang="en-US" sz="6000" dirty="0">
                <a:solidFill>
                  <a:schemeClr val="accent6"/>
                </a:solidFill>
                <a:latin typeface="Billy Ohio" panose="02000506000000020004" pitchFamily="50" charset="0"/>
              </a:rPr>
              <a:t>Questions</a:t>
            </a:r>
          </a:p>
        </p:txBody>
      </p:sp>
    </p:spTree>
    <p:extLst>
      <p:ext uri="{BB962C8B-B14F-4D97-AF65-F5344CB8AC3E}">
        <p14:creationId xmlns:p14="http://schemas.microsoft.com/office/powerpoint/2010/main" val="254333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9B144F-A6E0-0546-A090-43C9087D6282}"/>
              </a:ext>
            </a:extLst>
          </p:cNvPr>
          <p:cNvSpPr/>
          <p:nvPr/>
        </p:nvSpPr>
        <p:spPr>
          <a:xfrm>
            <a:off x="762000" y="819150"/>
            <a:ext cx="7293429" cy="1341393"/>
          </a:xfrm>
          <a:prstGeom prst="rect">
            <a:avLst/>
          </a:prstGeom>
        </p:spPr>
        <p:txBody>
          <a:bodyPr wrap="square">
            <a:spAutoFit/>
          </a:bodyPr>
          <a:lstStyle/>
          <a:p>
            <a:pPr>
              <a:spcAft>
                <a:spcPts val="1125"/>
              </a:spcAft>
            </a:pPr>
            <a:r>
              <a:rPr lang="en-US" sz="4000" b="1" dirty="0">
                <a:latin typeface="Tropiline" pitchFamily="50" charset="0"/>
              </a:rPr>
              <a:t>Where we started…</a:t>
            </a:r>
          </a:p>
          <a:p>
            <a:pPr>
              <a:spcAft>
                <a:spcPts val="1125"/>
              </a:spcAft>
            </a:pPr>
            <a:endParaRPr lang="en-US" sz="3200" b="1" dirty="0">
              <a:solidFill>
                <a:srgbClr val="DC948A"/>
              </a:solidFill>
              <a:latin typeface="+mj-lt"/>
            </a:endParaRPr>
          </a:p>
        </p:txBody>
      </p:sp>
      <p:sp>
        <p:nvSpPr>
          <p:cNvPr id="2" name="TextBox 1">
            <a:extLst>
              <a:ext uri="{FF2B5EF4-FFF2-40B4-BE49-F238E27FC236}">
                <a16:creationId xmlns:a16="http://schemas.microsoft.com/office/drawing/2014/main" id="{486B7C36-B883-4357-99AD-77289EC12F7F}"/>
              </a:ext>
            </a:extLst>
          </p:cNvPr>
          <p:cNvSpPr txBox="1"/>
          <p:nvPr/>
        </p:nvSpPr>
        <p:spPr>
          <a:xfrm>
            <a:off x="936170" y="1733550"/>
            <a:ext cx="7217230" cy="1815882"/>
          </a:xfrm>
          <a:prstGeom prst="rect">
            <a:avLst/>
          </a:prstGeom>
          <a:noFill/>
        </p:spPr>
        <p:txBody>
          <a:bodyPr wrap="square" rtlCol="0">
            <a:spAutoFit/>
          </a:bodyPr>
          <a:lstStyle/>
          <a:p>
            <a:r>
              <a:rPr lang="en-US" sz="1600" b="1" dirty="0">
                <a:latin typeface="Montserrat" panose="00000500000000000000" pitchFamily="2" charset="0"/>
              </a:rPr>
              <a:t>Delta Gamma Chapters:</a:t>
            </a:r>
          </a:p>
          <a:p>
            <a:pPr marL="171450" indent="-171450">
              <a:buFontTx/>
              <a:buChar char="-"/>
            </a:pPr>
            <a:r>
              <a:rPr lang="en-US" sz="1600" dirty="0">
                <a:latin typeface="Montserrat" panose="00000500000000000000" pitchFamily="2" charset="0"/>
              </a:rPr>
              <a:t>66 of the chapters with facilities returned to campus</a:t>
            </a:r>
          </a:p>
          <a:p>
            <a:pPr marL="171450" indent="-171450">
              <a:buFontTx/>
              <a:buChar char="-"/>
            </a:pPr>
            <a:r>
              <a:rPr lang="en-US" sz="1600" dirty="0">
                <a:latin typeface="Montserrat" panose="00000500000000000000" pitchFamily="2" charset="0"/>
              </a:rPr>
              <a:t>4 of the housed chapters were entirely virtual – facilities remained closed </a:t>
            </a:r>
          </a:p>
          <a:p>
            <a:pPr marL="285750" indent="-285750">
              <a:buFont typeface="Arial" panose="020B0604020202020204" pitchFamily="34" charset="0"/>
              <a:buChar char="•"/>
            </a:pPr>
            <a:endParaRPr lang="en-US" sz="1600" dirty="0">
              <a:latin typeface="Montserrat" panose="00000500000000000000" pitchFamily="2" charset="0"/>
            </a:endParaRPr>
          </a:p>
          <a:p>
            <a:endParaRPr lang="en-US" sz="1600" dirty="0"/>
          </a:p>
          <a:p>
            <a:endParaRPr lang="en-US" sz="1600" dirty="0"/>
          </a:p>
        </p:txBody>
      </p:sp>
    </p:spTree>
    <p:extLst>
      <p:ext uri="{BB962C8B-B14F-4D97-AF65-F5344CB8AC3E}">
        <p14:creationId xmlns:p14="http://schemas.microsoft.com/office/powerpoint/2010/main" val="1209319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9B144F-A6E0-0546-A090-43C9087D6282}"/>
              </a:ext>
            </a:extLst>
          </p:cNvPr>
          <p:cNvSpPr/>
          <p:nvPr/>
        </p:nvSpPr>
        <p:spPr>
          <a:xfrm>
            <a:off x="936170" y="793393"/>
            <a:ext cx="7293429" cy="1418337"/>
          </a:xfrm>
          <a:prstGeom prst="rect">
            <a:avLst/>
          </a:prstGeom>
        </p:spPr>
        <p:txBody>
          <a:bodyPr wrap="square">
            <a:spAutoFit/>
          </a:bodyPr>
          <a:lstStyle/>
          <a:p>
            <a:pPr>
              <a:spcAft>
                <a:spcPts val="1125"/>
              </a:spcAft>
            </a:pPr>
            <a:r>
              <a:rPr lang="en-US" sz="4000" b="1" dirty="0">
                <a:latin typeface="Tropiline" pitchFamily="50" charset="0"/>
              </a:rPr>
              <a:t>Today</a:t>
            </a:r>
            <a:r>
              <a:rPr lang="en-US" sz="4500" dirty="0">
                <a:latin typeface="Billy Ohio" panose="02000506000000020004" pitchFamily="50" charset="0"/>
              </a:rPr>
              <a:t>…</a:t>
            </a:r>
          </a:p>
          <a:p>
            <a:pPr>
              <a:spcAft>
                <a:spcPts val="1125"/>
              </a:spcAft>
            </a:pPr>
            <a:endParaRPr lang="en-US" sz="3200" b="1" dirty="0">
              <a:solidFill>
                <a:srgbClr val="DC948A"/>
              </a:solidFill>
              <a:latin typeface="+mj-lt"/>
            </a:endParaRPr>
          </a:p>
        </p:txBody>
      </p:sp>
      <p:sp>
        <p:nvSpPr>
          <p:cNvPr id="2" name="TextBox 1">
            <a:extLst>
              <a:ext uri="{FF2B5EF4-FFF2-40B4-BE49-F238E27FC236}">
                <a16:creationId xmlns:a16="http://schemas.microsoft.com/office/drawing/2014/main" id="{486B7C36-B883-4357-99AD-77289EC12F7F}"/>
              </a:ext>
            </a:extLst>
          </p:cNvPr>
          <p:cNvSpPr txBox="1"/>
          <p:nvPr/>
        </p:nvSpPr>
        <p:spPr>
          <a:xfrm>
            <a:off x="936170" y="1733550"/>
            <a:ext cx="7217230" cy="2062103"/>
          </a:xfrm>
          <a:prstGeom prst="rect">
            <a:avLst/>
          </a:prstGeom>
          <a:noFill/>
        </p:spPr>
        <p:txBody>
          <a:bodyPr wrap="square" rtlCol="0">
            <a:spAutoFit/>
          </a:bodyPr>
          <a:lstStyle/>
          <a:p>
            <a:r>
              <a:rPr lang="en-US" sz="1600" b="1" dirty="0">
                <a:latin typeface="Montserrat" panose="00000500000000000000" pitchFamily="2" charset="0"/>
              </a:rPr>
              <a:t>Due to COVID-19 exposure and cases:</a:t>
            </a:r>
          </a:p>
          <a:p>
            <a:pPr marL="171450" indent="-171450">
              <a:buFontTx/>
              <a:buChar char="-"/>
            </a:pPr>
            <a:r>
              <a:rPr lang="en-US" sz="1600" dirty="0">
                <a:latin typeface="Montserrat" panose="00000500000000000000" pitchFamily="2" charset="0"/>
              </a:rPr>
              <a:t>8 chapters have closed for the term</a:t>
            </a:r>
          </a:p>
          <a:p>
            <a:pPr marL="171450" indent="-171450">
              <a:buFontTx/>
              <a:buChar char="-"/>
            </a:pPr>
            <a:r>
              <a:rPr lang="en-US" sz="1600" dirty="0">
                <a:latin typeface="Montserrat" panose="00000500000000000000" pitchFamily="2" charset="0"/>
              </a:rPr>
              <a:t>16 chapters under quarantine</a:t>
            </a:r>
          </a:p>
          <a:p>
            <a:pPr marL="171450" indent="-171450">
              <a:buFontTx/>
              <a:buChar char="-"/>
            </a:pPr>
            <a:r>
              <a:rPr lang="en-US" sz="1600" dirty="0">
                <a:latin typeface="Montserrat" panose="00000500000000000000" pitchFamily="2" charset="0"/>
              </a:rPr>
              <a:t>53 chapter facilities have reported COVID-19 exposure of live-in members </a:t>
            </a:r>
          </a:p>
          <a:p>
            <a:pPr marL="285750" indent="-285750">
              <a:buFont typeface="Arial" panose="020B0604020202020204" pitchFamily="34" charset="0"/>
              <a:buChar char="•"/>
            </a:pPr>
            <a:endParaRPr lang="en-US" sz="1600" dirty="0">
              <a:latin typeface="Montserrat" panose="00000500000000000000" pitchFamily="2" charset="0"/>
            </a:endParaRPr>
          </a:p>
          <a:p>
            <a:endParaRPr lang="en-US" sz="1600" dirty="0"/>
          </a:p>
          <a:p>
            <a:endParaRPr lang="en-US" sz="1600" dirty="0"/>
          </a:p>
        </p:txBody>
      </p:sp>
    </p:spTree>
    <p:extLst>
      <p:ext uri="{BB962C8B-B14F-4D97-AF65-F5344CB8AC3E}">
        <p14:creationId xmlns:p14="http://schemas.microsoft.com/office/powerpoint/2010/main" val="4008879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EC70EC-1845-4F7F-BD60-D07AFB5A3601}"/>
              </a:ext>
            </a:extLst>
          </p:cNvPr>
          <p:cNvSpPr txBox="1"/>
          <p:nvPr/>
        </p:nvSpPr>
        <p:spPr>
          <a:xfrm>
            <a:off x="793595" y="819150"/>
            <a:ext cx="7391400" cy="630942"/>
          </a:xfrm>
          <a:prstGeom prst="rect">
            <a:avLst/>
          </a:prstGeom>
          <a:noFill/>
        </p:spPr>
        <p:txBody>
          <a:bodyPr wrap="square" rtlCol="0">
            <a:spAutoFit/>
          </a:bodyPr>
          <a:lstStyle/>
          <a:p>
            <a:r>
              <a:rPr lang="en-US" sz="3500" b="1" dirty="0">
                <a:latin typeface="Tropiline" pitchFamily="50" charset="0"/>
              </a:rPr>
              <a:t>COVID-19 Terminology</a:t>
            </a:r>
          </a:p>
        </p:txBody>
      </p:sp>
      <p:sp>
        <p:nvSpPr>
          <p:cNvPr id="4" name="TextBox 3">
            <a:extLst>
              <a:ext uri="{FF2B5EF4-FFF2-40B4-BE49-F238E27FC236}">
                <a16:creationId xmlns:a16="http://schemas.microsoft.com/office/drawing/2014/main" id="{B8E58B5B-2624-4004-AFD1-A540F49EF62B}"/>
              </a:ext>
            </a:extLst>
          </p:cNvPr>
          <p:cNvSpPr txBox="1"/>
          <p:nvPr/>
        </p:nvSpPr>
        <p:spPr>
          <a:xfrm>
            <a:off x="2819400" y="2216428"/>
            <a:ext cx="7270595" cy="710644"/>
          </a:xfrm>
          <a:prstGeom prst="rect">
            <a:avLst/>
          </a:prstGeom>
          <a:noFill/>
        </p:spPr>
        <p:txBody>
          <a:bodyPr wrap="square" rtlCol="0">
            <a:spAutoFit/>
          </a:bodyPr>
          <a:lstStyle/>
          <a:p>
            <a:r>
              <a:rPr lang="en-US" dirty="0">
                <a:latin typeface="Montserrat" panose="00000500000000000000" pitchFamily="2" charset="0"/>
              </a:rPr>
              <a:t>De-Densify</a:t>
            </a:r>
          </a:p>
        </p:txBody>
      </p:sp>
    </p:spTree>
    <p:extLst>
      <p:ext uri="{BB962C8B-B14F-4D97-AF65-F5344CB8AC3E}">
        <p14:creationId xmlns:p14="http://schemas.microsoft.com/office/powerpoint/2010/main" val="3251115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EC70EC-1845-4F7F-BD60-D07AFB5A3601}"/>
              </a:ext>
            </a:extLst>
          </p:cNvPr>
          <p:cNvSpPr txBox="1"/>
          <p:nvPr/>
        </p:nvSpPr>
        <p:spPr>
          <a:xfrm>
            <a:off x="793595" y="819150"/>
            <a:ext cx="7391400" cy="630942"/>
          </a:xfrm>
          <a:prstGeom prst="rect">
            <a:avLst/>
          </a:prstGeom>
          <a:noFill/>
        </p:spPr>
        <p:txBody>
          <a:bodyPr wrap="square" rtlCol="0">
            <a:spAutoFit/>
          </a:bodyPr>
          <a:lstStyle/>
          <a:p>
            <a:r>
              <a:rPr lang="en-US" sz="3500" b="1" dirty="0">
                <a:latin typeface="Tropiline" pitchFamily="50" charset="0"/>
              </a:rPr>
              <a:t>COVID-19 Terminology</a:t>
            </a:r>
          </a:p>
        </p:txBody>
      </p:sp>
      <p:sp>
        <p:nvSpPr>
          <p:cNvPr id="4" name="TextBox 3">
            <a:extLst>
              <a:ext uri="{FF2B5EF4-FFF2-40B4-BE49-F238E27FC236}">
                <a16:creationId xmlns:a16="http://schemas.microsoft.com/office/drawing/2014/main" id="{B8E58B5B-2624-4004-AFD1-A540F49EF62B}"/>
              </a:ext>
            </a:extLst>
          </p:cNvPr>
          <p:cNvSpPr txBox="1"/>
          <p:nvPr/>
        </p:nvSpPr>
        <p:spPr>
          <a:xfrm>
            <a:off x="1676400" y="2216428"/>
            <a:ext cx="7270595" cy="710644"/>
          </a:xfrm>
          <a:prstGeom prst="rect">
            <a:avLst/>
          </a:prstGeom>
          <a:noFill/>
        </p:spPr>
        <p:txBody>
          <a:bodyPr wrap="square" rtlCol="0">
            <a:spAutoFit/>
          </a:bodyPr>
          <a:lstStyle/>
          <a:p>
            <a:r>
              <a:rPr lang="en-US" dirty="0">
                <a:latin typeface="Montserrat" panose="00000500000000000000" pitchFamily="2" charset="0"/>
              </a:rPr>
              <a:t>Outbreak and Cluster</a:t>
            </a:r>
          </a:p>
        </p:txBody>
      </p:sp>
    </p:spTree>
    <p:extLst>
      <p:ext uri="{BB962C8B-B14F-4D97-AF65-F5344CB8AC3E}">
        <p14:creationId xmlns:p14="http://schemas.microsoft.com/office/powerpoint/2010/main" val="642193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EC70EC-1845-4F7F-BD60-D07AFB5A3601}"/>
              </a:ext>
            </a:extLst>
          </p:cNvPr>
          <p:cNvSpPr txBox="1"/>
          <p:nvPr/>
        </p:nvSpPr>
        <p:spPr>
          <a:xfrm>
            <a:off x="793595" y="819150"/>
            <a:ext cx="7391400" cy="630942"/>
          </a:xfrm>
          <a:prstGeom prst="rect">
            <a:avLst/>
          </a:prstGeom>
          <a:noFill/>
        </p:spPr>
        <p:txBody>
          <a:bodyPr wrap="square" rtlCol="0">
            <a:spAutoFit/>
          </a:bodyPr>
          <a:lstStyle/>
          <a:p>
            <a:r>
              <a:rPr lang="en-US" sz="3500" b="1" dirty="0">
                <a:latin typeface="Tropiline" pitchFamily="50" charset="0"/>
              </a:rPr>
              <a:t>COVID-19 Terminology</a:t>
            </a:r>
          </a:p>
        </p:txBody>
      </p:sp>
      <p:sp>
        <p:nvSpPr>
          <p:cNvPr id="4" name="TextBox 3">
            <a:extLst>
              <a:ext uri="{FF2B5EF4-FFF2-40B4-BE49-F238E27FC236}">
                <a16:creationId xmlns:a16="http://schemas.microsoft.com/office/drawing/2014/main" id="{B8E58B5B-2624-4004-AFD1-A540F49EF62B}"/>
              </a:ext>
            </a:extLst>
          </p:cNvPr>
          <p:cNvSpPr txBox="1"/>
          <p:nvPr/>
        </p:nvSpPr>
        <p:spPr>
          <a:xfrm>
            <a:off x="1295400" y="2216428"/>
            <a:ext cx="7270595" cy="710644"/>
          </a:xfrm>
          <a:prstGeom prst="rect">
            <a:avLst/>
          </a:prstGeom>
          <a:noFill/>
        </p:spPr>
        <p:txBody>
          <a:bodyPr wrap="square" rtlCol="0">
            <a:spAutoFit/>
          </a:bodyPr>
          <a:lstStyle/>
          <a:p>
            <a:r>
              <a:rPr lang="en-US" dirty="0">
                <a:latin typeface="Montserrat" panose="00000500000000000000" pitchFamily="2" charset="0"/>
              </a:rPr>
              <a:t>Quarantine and Isolation</a:t>
            </a:r>
          </a:p>
        </p:txBody>
      </p:sp>
    </p:spTree>
    <p:extLst>
      <p:ext uri="{BB962C8B-B14F-4D97-AF65-F5344CB8AC3E}">
        <p14:creationId xmlns:p14="http://schemas.microsoft.com/office/powerpoint/2010/main" val="2812528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783373" y="771694"/>
            <a:ext cx="7086600" cy="707886"/>
          </a:xfrm>
          <a:prstGeom prst="rect">
            <a:avLst/>
          </a:prstGeom>
          <a:noFill/>
        </p:spPr>
        <p:txBody>
          <a:bodyPr wrap="square" rtlCol="0">
            <a:spAutoFit/>
          </a:bodyPr>
          <a:lstStyle/>
          <a:p>
            <a:r>
              <a:rPr lang="en-US" sz="4000" b="1" dirty="0">
                <a:latin typeface="Tropiline" pitchFamily="50" charset="0"/>
              </a:rPr>
              <a:t>Pandemic Code of Conduct</a:t>
            </a:r>
          </a:p>
        </p:txBody>
      </p:sp>
      <p:sp>
        <p:nvSpPr>
          <p:cNvPr id="2" name="TextBox 1">
            <a:extLst>
              <a:ext uri="{FF2B5EF4-FFF2-40B4-BE49-F238E27FC236}">
                <a16:creationId xmlns:a16="http://schemas.microsoft.com/office/drawing/2014/main" id="{CC04EDFF-751C-4391-9D63-E803A9E550E6}"/>
              </a:ext>
            </a:extLst>
          </p:cNvPr>
          <p:cNvSpPr txBox="1"/>
          <p:nvPr/>
        </p:nvSpPr>
        <p:spPr>
          <a:xfrm>
            <a:off x="800100" y="1581150"/>
            <a:ext cx="7543800" cy="2800767"/>
          </a:xfrm>
          <a:prstGeom prst="rect">
            <a:avLst/>
          </a:prstGeom>
          <a:noFill/>
        </p:spPr>
        <p:txBody>
          <a:bodyPr wrap="square" rtlCol="0">
            <a:spAutoFit/>
          </a:bodyPr>
          <a:lstStyle/>
          <a:p>
            <a:pPr marL="342900" indent="-342900">
              <a:buFont typeface="Arial" panose="020B0604020202020204" pitchFamily="34" charset="0"/>
              <a:buChar char="•"/>
            </a:pPr>
            <a:r>
              <a:rPr lang="en-US" sz="2200" dirty="0">
                <a:latin typeface="Montserrat" panose="00000500000000000000" pitchFamily="2" charset="0"/>
              </a:rPr>
              <a:t>Signed by all members via </a:t>
            </a:r>
            <a:r>
              <a:rPr lang="en-US" sz="2200" dirty="0" err="1">
                <a:latin typeface="Montserrat" panose="00000500000000000000" pitchFamily="2" charset="0"/>
              </a:rPr>
              <a:t>greekbill</a:t>
            </a:r>
            <a:endParaRPr lang="en-US" sz="2200" dirty="0">
              <a:latin typeface="Montserrat" panose="00000500000000000000" pitchFamily="2" charset="0"/>
            </a:endParaRPr>
          </a:p>
          <a:p>
            <a:pPr marL="342900" indent="-342900">
              <a:buFont typeface="Arial" panose="020B0604020202020204" pitchFamily="34" charset="0"/>
              <a:buChar char="•"/>
            </a:pPr>
            <a:r>
              <a:rPr lang="en-US" sz="2200" dirty="0">
                <a:latin typeface="Montserrat" panose="00000500000000000000" pitchFamily="2" charset="0"/>
              </a:rPr>
              <a:t>Gives pandemic guidance:</a:t>
            </a:r>
          </a:p>
          <a:p>
            <a:pPr marL="1363416" lvl="1" indent="-342900">
              <a:buFont typeface="Arial" panose="020B0604020202020204" pitchFamily="34" charset="0"/>
              <a:buChar char="•"/>
            </a:pPr>
            <a:r>
              <a:rPr lang="en-US" sz="2200" dirty="0">
                <a:latin typeface="Montserrat" panose="00000500000000000000" pitchFamily="2" charset="0"/>
              </a:rPr>
              <a:t>Masks are mandatory in common areas</a:t>
            </a:r>
          </a:p>
          <a:p>
            <a:pPr marL="1363416" lvl="1" indent="-342900">
              <a:buFont typeface="Arial" panose="020B0604020202020204" pitchFamily="34" charset="0"/>
              <a:buChar char="•"/>
            </a:pPr>
            <a:r>
              <a:rPr lang="en-US" sz="2200" dirty="0">
                <a:latin typeface="Montserrat" panose="00000500000000000000" pitchFamily="2" charset="0"/>
              </a:rPr>
              <a:t>Must follow CDC guidance</a:t>
            </a:r>
          </a:p>
          <a:p>
            <a:pPr marL="1363416" lvl="1" indent="-342900">
              <a:buFont typeface="Arial" panose="020B0604020202020204" pitchFamily="34" charset="0"/>
              <a:buChar char="•"/>
            </a:pPr>
            <a:r>
              <a:rPr lang="en-US" sz="2200" dirty="0">
                <a:latin typeface="Montserrat" panose="00000500000000000000" pitchFamily="2" charset="0"/>
              </a:rPr>
              <a:t>Honor board involvement</a:t>
            </a:r>
          </a:p>
          <a:p>
            <a:pPr marL="1363416" lvl="1" indent="-342900">
              <a:buFont typeface="Arial" panose="020B0604020202020204" pitchFamily="34" charset="0"/>
              <a:buChar char="•"/>
            </a:pPr>
            <a:r>
              <a:rPr lang="en-US" sz="2200" dirty="0">
                <a:latin typeface="Montserrat" panose="00000500000000000000" pitchFamily="2" charset="0"/>
              </a:rPr>
              <a:t>Alumnae (advisers, house corporation officers) and employees are asked to adhere, as well. </a:t>
            </a:r>
          </a:p>
        </p:txBody>
      </p:sp>
    </p:spTree>
    <p:extLst>
      <p:ext uri="{BB962C8B-B14F-4D97-AF65-F5344CB8AC3E}">
        <p14:creationId xmlns:p14="http://schemas.microsoft.com/office/powerpoint/2010/main" val="3317666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52A7B93-241B-4DA7-85F7-AF16292F12B5}"/>
              </a:ext>
            </a:extLst>
          </p:cNvPr>
          <p:cNvSpPr txBox="1"/>
          <p:nvPr/>
        </p:nvSpPr>
        <p:spPr>
          <a:xfrm>
            <a:off x="1028700" y="2217807"/>
            <a:ext cx="7086600" cy="707886"/>
          </a:xfrm>
          <a:prstGeom prst="rect">
            <a:avLst/>
          </a:prstGeom>
          <a:noFill/>
        </p:spPr>
        <p:txBody>
          <a:bodyPr wrap="square" rtlCol="0">
            <a:spAutoFit/>
          </a:bodyPr>
          <a:lstStyle/>
          <a:p>
            <a:pPr algn="ctr"/>
            <a:r>
              <a:rPr lang="en-US" sz="4000" b="1" dirty="0">
                <a:solidFill>
                  <a:schemeClr val="bg2"/>
                </a:solidFill>
                <a:latin typeface="Tropiline" pitchFamily="50" charset="0"/>
              </a:rPr>
              <a:t>Common Q&amp;A</a:t>
            </a:r>
          </a:p>
        </p:txBody>
      </p:sp>
    </p:spTree>
    <p:extLst>
      <p:ext uri="{BB962C8B-B14F-4D97-AF65-F5344CB8AC3E}">
        <p14:creationId xmlns:p14="http://schemas.microsoft.com/office/powerpoint/2010/main" val="2626487835"/>
      </p:ext>
    </p:extLst>
  </p:cSld>
  <p:clrMapOvr>
    <a:masterClrMapping/>
  </p:clrMapOvr>
</p:sld>
</file>

<file path=ppt/theme/theme1.xml><?xml version="1.0" encoding="utf-8"?>
<a:theme xmlns:a="http://schemas.openxmlformats.org/drawingml/2006/main" name="White Space">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7" id="{D119D486-12C2-4E51-A9C6-BD3C0A77BA32}" vid="{F5F92647-2CFC-4641-BB9A-B89EF9615F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DG Branded PowerPoint Template 3 - widescreen</Template>
  <TotalTime>1021</TotalTime>
  <Words>4784</Words>
  <Application>Microsoft Office PowerPoint</Application>
  <PresentationFormat>On-screen Show (16:9)</PresentationFormat>
  <Paragraphs>250</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Billy Ohio</vt:lpstr>
      <vt:lpstr>Calibri</vt:lpstr>
      <vt:lpstr>Georgia</vt:lpstr>
      <vt:lpstr>Montserrat</vt:lpstr>
      <vt:lpstr>Tropiline</vt:lpstr>
      <vt:lpstr>Tropiline Black</vt: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Cook</dc:creator>
  <cp:lastModifiedBy>Jamie Cook</cp:lastModifiedBy>
  <cp:revision>67</cp:revision>
  <cp:lastPrinted>2020-09-18T14:14:43Z</cp:lastPrinted>
  <dcterms:created xsi:type="dcterms:W3CDTF">2020-06-25T15:34:00Z</dcterms:created>
  <dcterms:modified xsi:type="dcterms:W3CDTF">2020-10-16T18:02:53Z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ies>
</file>