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4" r:id="rId4"/>
  </p:sldMasterIdLst>
  <p:notesMasterIdLst>
    <p:notesMasterId r:id="rId22"/>
  </p:notesMasterIdLst>
  <p:sldIdLst>
    <p:sldId id="263" r:id="rId5"/>
    <p:sldId id="264" r:id="rId6"/>
    <p:sldId id="266" r:id="rId7"/>
    <p:sldId id="271" r:id="rId8"/>
    <p:sldId id="272" r:id="rId9"/>
    <p:sldId id="269" r:id="rId10"/>
    <p:sldId id="285" r:id="rId11"/>
    <p:sldId id="284" r:id="rId12"/>
    <p:sldId id="277" r:id="rId13"/>
    <p:sldId id="278" r:id="rId14"/>
    <p:sldId id="286" r:id="rId15"/>
    <p:sldId id="282" r:id="rId16"/>
    <p:sldId id="289" r:id="rId17"/>
    <p:sldId id="287" r:id="rId18"/>
    <p:sldId id="281" r:id="rId19"/>
    <p:sldId id="283" r:id="rId20"/>
    <p:sldId id="270" r:id="rId21"/>
  </p:sldIdLst>
  <p:sldSz cx="9144000" cy="6858000" type="screen4x3"/>
  <p:notesSz cx="6858000" cy="9144000"/>
  <p:embeddedFontLst>
    <p:embeddedFont>
      <p:font typeface="Anton" panose="00000500000000000000" pitchFamily="2" charset="0"/>
      <p:regular r:id="rId23"/>
    </p:embeddedFont>
    <p:embeddedFont>
      <p:font typeface="Avenir LT Std 35 Light" panose="020B0402020203020204" pitchFamily="34" charset="0"/>
      <p:regular r:id="rId24"/>
      <p:italic r:id="rId25"/>
    </p:embeddedFont>
    <p:embeddedFont>
      <p:font typeface="Avenir Next Condensed" panose="020B0506020202090204" pitchFamily="34" charset="0"/>
      <p:regular r:id="rId26"/>
      <p:bold r:id="rId27"/>
      <p:italic r:id="rId28"/>
      <p:boldItalic r:id="rId29"/>
    </p:embeddedFont>
    <p:embeddedFont>
      <p:font typeface="Avenir Next Medium" panose="020B0603020202020204" pitchFamily="34" charset="0"/>
      <p:regular r:id="rId30"/>
      <p:italic r:id="rId31"/>
    </p:embeddedFont>
    <p:embeddedFont>
      <p:font typeface="Calibri" panose="020F0502020204030204" pitchFamily="34" charset="0"/>
      <p:regular r:id="rId32"/>
      <p:bold r:id="rId33"/>
      <p:italic r:id="rId34"/>
      <p:boldItalic r:id="rId35"/>
    </p:embeddedFont>
    <p:embeddedFont>
      <p:font typeface="Montserrat" panose="00000500000000000000" pitchFamily="2" charset="0"/>
      <p:regular r:id="rId36"/>
      <p:bold r:id="rId37"/>
      <p:italic r:id="rId38"/>
      <p:boldItalic r:id="rId39"/>
    </p:embeddedFont>
    <p:embeddedFont>
      <p:font typeface="Tropiline" pitchFamily="50" charset="0"/>
      <p:regular r:id="rId40"/>
      <p:bold r:id="rId41"/>
      <p:italic r:id="rId42"/>
      <p:boldItalic r:id="rId43"/>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Gilbert" initials="SG" lastIdx="3" clrIdx="0"/>
  <p:cmAuthor id="2" name="laura" initials="l" lastIdx="14" clrIdx="1"/>
  <p:cmAuthor id="3" name="Stephanie Brown" initials="SB" lastIdx="1" clrIdx="2">
    <p:extLst>
      <p:ext uri="{19B8F6BF-5375-455C-9EA6-DF929625EA0E}">
        <p15:presenceInfo xmlns:p15="http://schemas.microsoft.com/office/powerpoint/2012/main" userId="1f488978c5f296a8" providerId="Windows Live"/>
      </p:ext>
    </p:extLst>
  </p:cmAuthor>
  <p:cmAuthor id="4" name="Hannah Haulsee" initials="HH" lastIdx="3" clrIdx="3">
    <p:extLst>
      <p:ext uri="{19B8F6BF-5375-455C-9EA6-DF929625EA0E}">
        <p15:presenceInfo xmlns:p15="http://schemas.microsoft.com/office/powerpoint/2012/main" userId="S::hannah@deltagamma.org::6e84942c-cda6-44b9-9c8a-6f5f1da1c1c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8DAA"/>
    <a:srgbClr val="00205B"/>
    <a:srgbClr val="FABBCB"/>
    <a:srgbClr val="0054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890" autoAdjust="0"/>
  </p:normalViewPr>
  <p:slideViewPr>
    <p:cSldViewPr>
      <p:cViewPr varScale="1">
        <p:scale>
          <a:sx n="63" d="100"/>
          <a:sy n="63" d="100"/>
        </p:scale>
        <p:origin x="2026" y="5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17.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9.fntdata"/><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font" Target="fonts/font1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1A0F0E-8F04-49A3-9F43-CCB92EA86914}" type="datetimeFigureOut">
              <a:rPr lang="en-US" smtClean="0"/>
              <a:t>7/14/2020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B5E3F8-3A8E-4EBC-88E5-547851D828AA}" type="slidenum">
              <a:rPr lang="en-US" smtClean="0"/>
              <a:t>‹#›</a:t>
            </a:fld>
            <a:endParaRPr lang="en-US"/>
          </a:p>
        </p:txBody>
      </p:sp>
    </p:spTree>
    <p:extLst>
      <p:ext uri="{BB962C8B-B14F-4D97-AF65-F5344CB8AC3E}">
        <p14:creationId xmlns:p14="http://schemas.microsoft.com/office/powerpoint/2010/main" val="491264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Hello, EVCs.</a:t>
            </a:r>
            <a:r>
              <a:rPr lang="en-US" baseline="0" dirty="0"/>
              <a:t>  This material can be used as an interactive training with chapter members to practice using </a:t>
            </a:r>
            <a:r>
              <a:rPr lang="en-US" baseline="0" dirty="0" err="1"/>
              <a:t>MyVote</a:t>
            </a:r>
            <a:r>
              <a:rPr lang="en-US" baseline="0" dirty="0"/>
              <a:t> prior to recruitment.</a:t>
            </a:r>
          </a:p>
          <a:p>
            <a:endParaRPr lang="en-US" baseline="0" dirty="0"/>
          </a:p>
          <a:p>
            <a:r>
              <a:rPr lang="en-US" baseline="0" dirty="0"/>
              <a:t>Choose whether you are presenting during a chapter meeting versus Prep Week. </a:t>
            </a:r>
            <a:endParaRPr dirty="0"/>
          </a:p>
        </p:txBody>
      </p:sp>
      <p:sp>
        <p:nvSpPr>
          <p:cNvPr id="58" name="Shape 58"/>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690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200" dirty="0"/>
              <a:t>All members of EVC can see what you write in your notes section.</a:t>
            </a:r>
            <a:r>
              <a:rPr lang="en" sz="1200" baseline="0" dirty="0"/>
              <a:t>  </a:t>
            </a:r>
            <a:r>
              <a:rPr lang="en-US" baseline="0" dirty="0"/>
              <a:t>If you are ineligible to vote, EVC still wants to and needs to see your notes, so please include your thoughts in the notes section.  </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baseline="0" dirty="0"/>
              <a:t>The chapter should share and any additional tags the chapter is using here.</a:t>
            </a: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9638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We encourage everyone to</a:t>
            </a:r>
            <a:r>
              <a:rPr lang="en-US" baseline="0" dirty="0"/>
              <a:t> suggest matches.  </a:t>
            </a:r>
          </a:p>
          <a:p>
            <a:endParaRPr lang="en-US" baseline="0" dirty="0"/>
          </a:p>
          <a:p>
            <a:r>
              <a:rPr lang="en-US" baseline="0" dirty="0"/>
              <a:t>Don’t worry about needing to type someone’s full name.  Use the search line to start searching for chapter members.  </a:t>
            </a:r>
            <a:r>
              <a:rPr lang="en-US" i="0" baseline="0" dirty="0"/>
              <a:t>As you start typing a name on the line, the software will filter and show you all the names of users that match.  Don’t forget to tell us more about why you think she might be a good match to help us when we do the matching.  </a:t>
            </a:r>
          </a:p>
          <a:p>
            <a:endParaRPr lang="en-US" i="0" baseline="0" dirty="0"/>
          </a:p>
          <a:p>
            <a:r>
              <a:rPr lang="en-US" i="0" baseline="0" dirty="0"/>
              <a:t>Remember this is a suggestion, and we can’t guarantee that she will be matched with the PNM.   We will be looking at the suggestions and the match details prior to matching.  </a:t>
            </a:r>
            <a:r>
              <a:rPr lang="en-US" i="1" baseline="0" dirty="0"/>
              <a:t>Insert details for how your chapter will share matching information .</a:t>
            </a:r>
            <a:endParaRPr lang="en-US" i="0" baseline="0"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a:t>Once you submit your suggestion, that member can see which PNMs have been suggested for her to speak with.  There are 2 ways to see this information.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i="0" baseline="0" dirty="0"/>
              <a:t>By going to the list of PNMs on the left and using the “Matched PNMs” filter to filter the PNM list to only those PNMs that have been suggested as a match.</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i="0" baseline="0" dirty="0"/>
              <a:t>Going to the PNM profile and then to the matches tab.  There you can see who made the suggestion along with why she thought you two should meet.</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endParaRPr 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endParaRPr lang="en-US" i="0" baseline="0" dirty="0"/>
          </a:p>
          <a:p>
            <a:endParaRPr lang="en-US" i="0" baseline="0"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sz="1200" dirty="0">
                <a:solidFill>
                  <a:srgbClr val="002060"/>
                </a:solidFill>
              </a:rPr>
              <a:t>We</a:t>
            </a:r>
            <a:r>
              <a:rPr lang="en-US" sz="1200" baseline="0" dirty="0">
                <a:solidFill>
                  <a:srgbClr val="002060"/>
                </a:solidFill>
              </a:rPr>
              <a:t> realize that we won’t hit it off with everyone who comes to a party. That’s ok.  We do expect members to b</a:t>
            </a:r>
            <a:r>
              <a:rPr lang="en-US" sz="1200" dirty="0">
                <a:solidFill>
                  <a:srgbClr val="002060"/>
                </a:solidFill>
              </a:rPr>
              <a:t>e kind and respectful</a:t>
            </a:r>
            <a:r>
              <a:rPr lang="en-US" sz="1200" baseline="0" dirty="0">
                <a:solidFill>
                  <a:srgbClr val="002060"/>
                </a:solidFill>
              </a:rPr>
              <a:t> in your notes and comments.  There are ways to comment on the Article II criteria and membership goals while being respectful. If you’re ever in doubt about a vote, it’s best to give the PNM the benefit of the doubt. </a:t>
            </a:r>
          </a:p>
          <a:p>
            <a:endParaRPr lang="en-US" sz="1200" baseline="0" dirty="0">
              <a:solidFill>
                <a:srgbClr val="002060"/>
              </a:solidFill>
            </a:endParaRPr>
          </a:p>
          <a:p>
            <a:r>
              <a:rPr lang="en-US" sz="1200" baseline="0" dirty="0">
                <a:solidFill>
                  <a:srgbClr val="002060"/>
                </a:solidFill>
              </a:rPr>
              <a:t>We have a lot to capture between parties in a short amount of time.  This will go faster by focusing on your thoughts and without talking to others about PNMs.  Also this is an individual activity.  There should be no need to text others or talk about PNMs. </a:t>
            </a:r>
          </a:p>
          <a:p>
            <a:endParaRPr lang="en-US" sz="1200" baseline="0" dirty="0">
              <a:solidFill>
                <a:srgbClr val="002060"/>
              </a:solidFill>
            </a:endParaRPr>
          </a:p>
          <a:p>
            <a:r>
              <a:rPr lang="en-US" sz="1200" baseline="0" dirty="0">
                <a:solidFill>
                  <a:srgbClr val="002060"/>
                </a:solidFill>
              </a:rPr>
              <a:t>After entering your notes, remember to press submit.</a:t>
            </a:r>
          </a:p>
          <a:p>
            <a:endParaRPr lang="en-US" sz="1200" dirty="0">
              <a:solidFill>
                <a:srgbClr val="002060"/>
              </a:solidFill>
            </a:endParaRPr>
          </a:p>
          <a:p>
            <a:endParaRPr lang="en-US" sz="1200" dirty="0">
              <a:solidFill>
                <a:srgbClr val="002060"/>
              </a:solidFill>
            </a:endParaRPr>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With</a:t>
            </a:r>
            <a:r>
              <a:rPr lang="en-US" baseline="0" dirty="0"/>
              <a:t> the chapter in DEMO mode, have them practice voting between rounds.</a:t>
            </a:r>
          </a:p>
          <a:p>
            <a:endParaRPr lang="en-US" baseline="0" dirty="0"/>
          </a:p>
          <a:p>
            <a:r>
              <a:rPr lang="en-US" baseline="0" dirty="0"/>
              <a:t>EVCs this is a good time to test out your WIFI and make sure everyone in your chapter can access the software and vote at the same time.  If you cannot, please contact your RCRS/NCRC/CRC early so that we can work together to solve this.  </a:t>
            </a:r>
            <a:r>
              <a:rPr lang="en-US" baseline="0" dirty="0" err="1"/>
              <a:t>MyVote</a:t>
            </a:r>
            <a:r>
              <a:rPr lang="en-US" baseline="0" dirty="0"/>
              <a:t> does not take up a lot of bandwidth, so it may be as simple as having members vote in different spots of the house so they are using different internet access points.</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indent="0">
              <a:buNone/>
            </a:pP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Take time as a chapter as part of an RPW to do these steps together.  In addition to ensuring everyone is setup correctly, it also gives you a chance to test out your WIFI and make sure everyone can access and update their comments at the same time.  If you run into any WIFI issues, please let your RCRS/CRC/NCRC know well in advance of recruitment so that you all can get any issues resolved.</a:t>
            </a:r>
            <a:endParaRPr lang="en-US" dirty="0"/>
          </a:p>
        </p:txBody>
      </p:sp>
      <p:sp>
        <p:nvSpPr>
          <p:cNvPr id="4" name="Slide Number Placeholder 3"/>
          <p:cNvSpPr>
            <a:spLocks noGrp="1"/>
          </p:cNvSpPr>
          <p:nvPr>
            <p:ph type="sldNum" sz="quarter" idx="10"/>
          </p:nvPr>
        </p:nvSpPr>
        <p:spPr/>
        <p:txBody>
          <a:bodyPr/>
          <a:lstStyle/>
          <a:p>
            <a:fld id="{27B5E3F8-3A8E-4EBC-88E5-547851D828AA}" type="slidenum">
              <a:rPr lang="en-US" smtClean="0"/>
              <a:t>3</a:t>
            </a:fld>
            <a:endParaRPr lang="en-US"/>
          </a:p>
        </p:txBody>
      </p:sp>
    </p:spTree>
    <p:extLst>
      <p:ext uri="{BB962C8B-B14F-4D97-AF65-F5344CB8AC3E}">
        <p14:creationId xmlns:p14="http://schemas.microsoft.com/office/powerpoint/2010/main" val="3501060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Be sure to pick and use a hard to guess password. 1. We’ve all heard at least a story or two of stolen passwords.  Make sure yours is hard to guess.  </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Allow chapter members to set up their accounts. </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are setup as users, let’s look at how we will use the software</a:t>
            </a:r>
            <a:r>
              <a:rPr lang="en-US" baseline="0" dirty="0"/>
              <a:t> to review PNMs.</a:t>
            </a:r>
            <a:endParaRPr lang="en-US" dirty="0"/>
          </a:p>
        </p:txBody>
      </p:sp>
      <p:sp>
        <p:nvSpPr>
          <p:cNvPr id="4" name="Slide Number Placeholder 3"/>
          <p:cNvSpPr>
            <a:spLocks noGrp="1"/>
          </p:cNvSpPr>
          <p:nvPr>
            <p:ph type="sldNum" sz="quarter" idx="10"/>
          </p:nvPr>
        </p:nvSpPr>
        <p:spPr/>
        <p:txBody>
          <a:bodyPr/>
          <a:lstStyle/>
          <a:p>
            <a:fld id="{27B5E3F8-3A8E-4EBC-88E5-547851D828AA}" type="slidenum">
              <a:rPr lang="en-US" smtClean="0"/>
              <a:t>6</a:t>
            </a:fld>
            <a:endParaRPr lang="en-US"/>
          </a:p>
        </p:txBody>
      </p:sp>
    </p:spTree>
    <p:extLst>
      <p:ext uri="{BB962C8B-B14F-4D97-AF65-F5344CB8AC3E}">
        <p14:creationId xmlns:p14="http://schemas.microsoft.com/office/powerpoint/2010/main" val="439625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On the PNM profile</a:t>
            </a:r>
            <a:r>
              <a:rPr lang="en-US" baseline="0" dirty="0"/>
              <a:t> tabs,</a:t>
            </a:r>
            <a:r>
              <a:rPr lang="en-US" dirty="0"/>
              <a:t> you can see information that she has shared, your</a:t>
            </a:r>
            <a:r>
              <a:rPr lang="en-US" baseline="0" dirty="0"/>
              <a:t> votes and notes, and if she’s been suggested as a possible match to you.  Under her name, you can see actions to vote, write a note &amp; tag, suggest a match, and what tags you have tagged her with.  Let’s dig into the details for each of these starting with voting and comments.</a:t>
            </a:r>
            <a:endParaRPr lang="en-US" dirty="0"/>
          </a:p>
          <a:p>
            <a:endParaRPr lang="en-US" dirty="0"/>
          </a:p>
          <a:p>
            <a:endParaRPr lang="en-US" strike="sngStrike" baseline="0" dirty="0"/>
          </a:p>
          <a:p>
            <a:endParaRPr strike="sngStrike" baseline="0"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9778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strike="noStrike"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34811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nton" panose="00000500000000000000" pitchFamily="2" charset="0"/>
              </a:defRPr>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2848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4046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98681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ton" panose="00000500000000000000" pitchFamily="2" charset="0"/>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20787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1588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31845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7106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43182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35477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1422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5EDE467-D96C-8F45-A387-5BB6A12F619C}" type="datetimeFigureOut">
              <a:rPr lang="en-US" smtClean="0">
                <a:solidFill>
                  <a:prstClr val="black">
                    <a:tint val="75000"/>
                  </a:prstClr>
                </a:solidFill>
              </a:rPr>
              <a:pPr/>
              <a:t>7/14/2020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5922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65EDE467-D96C-8F45-A387-5BB6A12F619C}" type="datetimeFigureOut">
              <a:rPr lang="en-US" smtClean="0">
                <a:solidFill>
                  <a:prstClr val="black">
                    <a:tint val="75000"/>
                  </a:prstClr>
                </a:solidFill>
              </a:rPr>
              <a:pPr defTabSz="457200"/>
              <a:t>7/14/2020</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03DB605D-3075-2640-BA5F-55BCD65F0BD4}"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8593630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2" name="Shape 62"/>
          <p:cNvSpPr txBox="1"/>
          <p:nvPr/>
        </p:nvSpPr>
        <p:spPr>
          <a:xfrm>
            <a:off x="-328749" y="4518764"/>
            <a:ext cx="9753599" cy="2339236"/>
          </a:xfrm>
          <a:prstGeom prst="rect">
            <a:avLst/>
          </a:prstGeom>
          <a:solidFill>
            <a:srgbClr val="00205B"/>
          </a:solidFill>
          <a:ln>
            <a:solidFill>
              <a:schemeClr val="tx2"/>
            </a:solidFill>
          </a:ln>
        </p:spPr>
        <p:txBody>
          <a:bodyPr lIns="91425" tIns="45700" rIns="91425" bIns="45700" anchor="t" anchorCtr="0">
            <a:noAutofit/>
          </a:bodyPr>
          <a:lstStyle/>
          <a:p>
            <a:pPr lvl="0" algn="ctr">
              <a:lnSpc>
                <a:spcPct val="250000"/>
              </a:lnSpc>
              <a:buClr>
                <a:schemeClr val="lt1"/>
              </a:buClr>
              <a:buSzPct val="25000"/>
            </a:pPr>
            <a:r>
              <a:rPr lang="en-US" sz="4000" b="1" dirty="0" err="1">
                <a:solidFill>
                  <a:schemeClr val="lt1"/>
                </a:solidFill>
                <a:latin typeface="Tropiline" pitchFamily="50" charset="0"/>
              </a:rPr>
              <a:t>MyVote</a:t>
            </a:r>
            <a:r>
              <a:rPr lang="en-US" sz="4000" b="1" dirty="0">
                <a:solidFill>
                  <a:schemeClr val="lt1"/>
                </a:solidFill>
                <a:latin typeface="Tropiline" pitchFamily="50" charset="0"/>
              </a:rPr>
              <a:t> Presentation </a:t>
            </a:r>
          </a:p>
        </p:txBody>
      </p:sp>
      <p:sp>
        <p:nvSpPr>
          <p:cNvPr id="4" name="Rectangle 2">
            <a:extLst>
              <a:ext uri="{FF2B5EF4-FFF2-40B4-BE49-F238E27FC236}">
                <a16:creationId xmlns:a16="http://schemas.microsoft.com/office/drawing/2014/main" id="{8F3B956E-8087-499A-8F34-161BB9EFC978}"/>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3">
            <a:extLst>
              <a:ext uri="{FF2B5EF4-FFF2-40B4-BE49-F238E27FC236}">
                <a16:creationId xmlns:a16="http://schemas.microsoft.com/office/drawing/2014/main" id="{27A6BA7A-6D7A-434A-9983-F953E2085A68}"/>
              </a:ext>
            </a:extLst>
          </p:cNvPr>
          <p:cNvSpPr>
            <a:spLocks noChangeArrowheads="1"/>
          </p:cNvSpPr>
          <p:nvPr/>
        </p:nvSpPr>
        <p:spPr bwMode="auto">
          <a:xfrm>
            <a:off x="2612168" y="2951946"/>
            <a:ext cx="3919664"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bmk="_Hlk500929794">
                <a:ln>
                  <a:noFill/>
                </a:ln>
                <a:solidFill>
                  <a:srgbClr val="00205B"/>
                </a:solidFill>
                <a:effectLst/>
                <a:latin typeface="Tropiline" pitchFamily="50" charset="0"/>
                <a:ea typeface="Calibri" panose="020F0502020204030204" pitchFamily="34" charset="0"/>
                <a:cs typeface="Avenir Next" panose="020B0503020202020204" pitchFamily="34" charset="0"/>
              </a:rPr>
              <a:t>Delta Gamma </a:t>
            </a:r>
            <a:endParaRPr kumimoji="0" lang="en-US" altLang="en-US" sz="800" b="1" i="0" u="none" strike="noStrike" cap="none" normalizeH="0" baseline="0" dirty="0" bmk="_Hlk500929794">
              <a:ln>
                <a:noFill/>
              </a:ln>
              <a:solidFill>
                <a:srgbClr val="00205B"/>
              </a:solidFill>
              <a:effectLst/>
              <a:latin typeface="Tropiline" pitchFamily="50"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bmk="_Hlk500929794">
                <a:ln>
                  <a:noFill/>
                </a:ln>
                <a:solidFill>
                  <a:srgbClr val="00205B"/>
                </a:solidFill>
                <a:effectLst/>
                <a:latin typeface="Tropiline" pitchFamily="50" charset="0"/>
                <a:ea typeface="Calibri" panose="020F0502020204030204" pitchFamily="34" charset="0"/>
                <a:cs typeface="Avenir Next Medium" panose="020B0603020202020204" pitchFamily="34" charset="0"/>
              </a:rPr>
              <a:t>Recruitment: MyVote</a:t>
            </a:r>
            <a:endParaRPr kumimoji="0" lang="en-US" altLang="en-US" sz="1800" b="1" i="0" u="none" strike="noStrike" cap="none" normalizeH="0" baseline="0" dirty="0">
              <a:ln>
                <a:noFill/>
              </a:ln>
              <a:solidFill>
                <a:srgbClr val="00205B"/>
              </a:solidFill>
              <a:effectLst/>
              <a:latin typeface="Tropiline" pitchFamily="50" charset="0"/>
            </a:endParaRPr>
          </a:p>
        </p:txBody>
      </p:sp>
      <p:pic>
        <p:nvPicPr>
          <p:cNvPr id="3" name="Picture 2" descr="A close up of a sign&#10;&#10;Description automatically generated">
            <a:extLst>
              <a:ext uri="{FF2B5EF4-FFF2-40B4-BE49-F238E27FC236}">
                <a16:creationId xmlns:a16="http://schemas.microsoft.com/office/drawing/2014/main" id="{7C2B53ED-2047-4E06-8061-C6B0105C80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9373" y="667657"/>
            <a:ext cx="1377353" cy="1880616"/>
          </a:xfrm>
          <a:prstGeom prst="rect">
            <a:avLst/>
          </a:prstGeom>
        </p:spPr>
      </p:pic>
    </p:spTree>
    <p:extLst>
      <p:ext uri="{BB962C8B-B14F-4D97-AF65-F5344CB8AC3E}">
        <p14:creationId xmlns:p14="http://schemas.microsoft.com/office/powerpoint/2010/main" val="773397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NOTES &amp; TAGS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824261" y="2196127"/>
            <a:ext cx="7647877" cy="1537673"/>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spcBef>
                <a:spcPts val="0"/>
              </a:spcBef>
            </a:pPr>
            <a:r>
              <a:rPr lang="en-US" sz="1600" dirty="0">
                <a:solidFill>
                  <a:srgbClr val="00205B"/>
                </a:solidFill>
                <a:latin typeface="Montserrat" panose="00000500000000000000" pitchFamily="2" charset="0"/>
              </a:rPr>
              <a:t>All users, whether voting members or ineligible should  follow the below steps:</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dirty="0">
                <a:solidFill>
                  <a:srgbClr val="2B8DAA"/>
                </a:solidFill>
                <a:latin typeface="Montserrat" panose="00000500000000000000" pitchFamily="2" charset="0"/>
              </a:rPr>
              <a:t>Write Note &amp; Tag</a:t>
            </a:r>
          </a:p>
          <a:p>
            <a:pPr marL="514350" indent="-514350" algn="l">
              <a:spcBef>
                <a:spcPts val="0"/>
              </a:spcBef>
              <a:buAutoNum type="arabicPeriod"/>
            </a:pPr>
            <a:r>
              <a:rPr lang="en-US" sz="1600" dirty="0">
                <a:solidFill>
                  <a:srgbClr val="00205B"/>
                </a:solidFill>
                <a:latin typeface="Montserrat" panose="00000500000000000000" pitchFamily="2" charset="0"/>
              </a:rPr>
              <a:t>Type your note (if necessary)</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dirty="0">
                <a:solidFill>
                  <a:srgbClr val="2B8DAA"/>
                </a:solidFill>
                <a:latin typeface="Montserrat" panose="00000500000000000000" pitchFamily="2" charset="0"/>
              </a:rPr>
              <a:t>any tags that correlate to this PNM.</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dirty="0">
                <a:solidFill>
                  <a:srgbClr val="2B8DAA"/>
                </a:solidFill>
                <a:latin typeface="Montserrat" panose="00000500000000000000" pitchFamily="2" charset="0"/>
              </a:rPr>
              <a:t>Submit.</a:t>
            </a:r>
          </a:p>
        </p:txBody>
      </p:sp>
      <p:pic>
        <p:nvPicPr>
          <p:cNvPr id="4" name="Picture 3" descr="A screenshot of a cell phone&#10;&#10;Description automatically generated">
            <a:extLst>
              <a:ext uri="{FF2B5EF4-FFF2-40B4-BE49-F238E27FC236}">
                <a16:creationId xmlns:a16="http://schemas.microsoft.com/office/drawing/2014/main" id="{9DBB0392-BC47-46C4-AEA8-34AA274D45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4121400"/>
            <a:ext cx="5867400" cy="2431800"/>
          </a:xfrm>
          <a:prstGeom prst="rect">
            <a:avLst/>
          </a:prstGeom>
        </p:spPr>
      </p:pic>
    </p:spTree>
    <p:extLst>
      <p:ext uri="{BB962C8B-B14F-4D97-AF65-F5344CB8AC3E}">
        <p14:creationId xmlns:p14="http://schemas.microsoft.com/office/powerpoint/2010/main" val="2704227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BUT, WHAT ARE TAGS?</a:t>
            </a:r>
          </a:p>
        </p:txBody>
      </p:sp>
      <p:sp>
        <p:nvSpPr>
          <p:cNvPr id="6" name="TextBox 5"/>
          <p:cNvSpPr txBox="1"/>
          <p:nvPr/>
        </p:nvSpPr>
        <p:spPr>
          <a:xfrm>
            <a:off x="553844" y="2601859"/>
            <a:ext cx="8036311" cy="1323439"/>
          </a:xfrm>
          <a:prstGeom prst="rect">
            <a:avLst/>
          </a:prstGeom>
          <a:noFill/>
        </p:spPr>
        <p:txBody>
          <a:bodyPr wrap="square" rtlCol="0">
            <a:spAutoFit/>
          </a:bodyPr>
          <a:lstStyle/>
          <a:p>
            <a:pPr algn="ctr"/>
            <a:r>
              <a:rPr lang="en-US" sz="2000" i="1" dirty="0">
                <a:solidFill>
                  <a:srgbClr val="2B8DAA"/>
                </a:solidFill>
                <a:latin typeface="Montserrat" panose="00000500000000000000" pitchFamily="2" charset="0"/>
              </a:rPr>
              <a:t>Tags are used by EVC to make quick looks of where PNMs fall, without having to read every single comment and note being submitted. </a:t>
            </a:r>
          </a:p>
          <a:p>
            <a:endParaRPr lang="en-US" sz="2000" dirty="0">
              <a:solidFill>
                <a:srgbClr val="000090"/>
              </a:solidFill>
              <a:latin typeface="Avenir LT Std 35 Light" panose="020B0402020203020204" pitchFamily="34" charset="0"/>
            </a:endParaRPr>
          </a:p>
        </p:txBody>
      </p:sp>
      <p:sp>
        <p:nvSpPr>
          <p:cNvPr id="11" name="Shape 73"/>
          <p:cNvSpPr txBox="1">
            <a:spLocks/>
          </p:cNvSpPr>
          <p:nvPr/>
        </p:nvSpPr>
        <p:spPr>
          <a:xfrm>
            <a:off x="824261" y="2266084"/>
            <a:ext cx="7647877" cy="1368748"/>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spcBef>
                <a:spcPts val="0"/>
              </a:spcBef>
            </a:pPr>
            <a:endParaRPr lang="en-US" sz="1600" dirty="0">
              <a:solidFill>
                <a:srgbClr val="002060"/>
              </a:solidFill>
            </a:endParaRPr>
          </a:p>
        </p:txBody>
      </p:sp>
      <p:pic>
        <p:nvPicPr>
          <p:cNvPr id="4" name="Picture 3" descr="A screenshot of a cell phone&#10;&#10;Description automatically generated">
            <a:extLst>
              <a:ext uri="{FF2B5EF4-FFF2-40B4-BE49-F238E27FC236}">
                <a16:creationId xmlns:a16="http://schemas.microsoft.com/office/drawing/2014/main" id="{9DBB0392-BC47-46C4-AEA8-34AA274D45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8299" y="3982799"/>
            <a:ext cx="5867400" cy="2431800"/>
          </a:xfrm>
          <a:prstGeom prst="rect">
            <a:avLst/>
          </a:prstGeom>
        </p:spPr>
      </p:pic>
    </p:spTree>
    <p:extLst>
      <p:ext uri="{BB962C8B-B14F-4D97-AF65-F5344CB8AC3E}">
        <p14:creationId xmlns:p14="http://schemas.microsoft.com/office/powerpoint/2010/main" val="131557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SUGGESTING MATCHES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581126"/>
            <a:ext cx="6315075" cy="3286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5453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9178" y="2649743"/>
            <a:ext cx="4304364" cy="1997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VIEWING MATCH SUGGESTIONS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522459"/>
            <a:ext cx="2895600" cy="3300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8549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7" name="TextBox 6"/>
          <p:cNvSpPr txBox="1"/>
          <p:nvPr/>
        </p:nvSpPr>
        <p:spPr>
          <a:xfrm>
            <a:off x="4800600" y="2514600"/>
            <a:ext cx="3972575" cy="3046988"/>
          </a:xfrm>
          <a:prstGeom prst="rect">
            <a:avLst/>
          </a:prstGeom>
          <a:noFill/>
        </p:spPr>
        <p:txBody>
          <a:bodyPr wrap="square" rtlCol="0">
            <a:spAutoFit/>
          </a:bodyPr>
          <a:lstStyle/>
          <a:p>
            <a:r>
              <a:rPr lang="en-US" sz="1600" b="1" dirty="0">
                <a:solidFill>
                  <a:srgbClr val="2B8DAA"/>
                </a:solidFill>
                <a:latin typeface="Montserrat" panose="00000500000000000000" pitchFamily="2" charset="0"/>
              </a:rPr>
              <a:t>To cast votes after preference events:</a:t>
            </a:r>
          </a:p>
          <a:p>
            <a:pPr marL="514350" indent="-514350">
              <a:buAutoNum type="arabicPeriod"/>
            </a:pPr>
            <a:r>
              <a:rPr lang="en-US" sz="1600" dirty="0">
                <a:solidFill>
                  <a:srgbClr val="00205B"/>
                </a:solidFill>
                <a:latin typeface="Montserrat" panose="00000500000000000000" pitchFamily="2" charset="0"/>
              </a:rPr>
              <a:t>Open </a:t>
            </a:r>
            <a:r>
              <a:rPr lang="en-US" sz="1600" dirty="0" err="1">
                <a:solidFill>
                  <a:srgbClr val="00205B"/>
                </a:solidFill>
                <a:latin typeface="Montserrat" panose="00000500000000000000" pitchFamily="2" charset="0"/>
              </a:rPr>
              <a:t>MyVote</a:t>
            </a:r>
            <a:r>
              <a:rPr lang="en-US" sz="1600" dirty="0">
                <a:solidFill>
                  <a:srgbClr val="00205B"/>
                </a:solidFill>
                <a:latin typeface="Montserrat" panose="00000500000000000000" pitchFamily="2" charset="0"/>
              </a:rPr>
              <a:t> (via app or web browser)</a:t>
            </a:r>
          </a:p>
          <a:p>
            <a:pPr marL="514350" indent="-514350">
              <a:buFont typeface="Arial"/>
              <a:buAutoNum type="arabicPeriod"/>
            </a:pPr>
            <a:r>
              <a:rPr lang="en-US" sz="1600" dirty="0">
                <a:solidFill>
                  <a:srgbClr val="00205B"/>
                </a:solidFill>
                <a:latin typeface="Montserrat" panose="00000500000000000000" pitchFamily="2" charset="0"/>
              </a:rPr>
              <a:t>Find the PNMs (scroll or search)</a:t>
            </a:r>
          </a:p>
          <a:p>
            <a:pPr marL="514350" indent="-514350">
              <a:buFont typeface="Arial"/>
              <a:buAutoNum type="arabicPeriod"/>
            </a:pPr>
            <a:r>
              <a:rPr lang="en-US" sz="1600" dirty="0">
                <a:solidFill>
                  <a:srgbClr val="00205B"/>
                </a:solidFill>
                <a:latin typeface="Montserrat" panose="00000500000000000000" pitchFamily="2" charset="0"/>
              </a:rPr>
              <a:t>You will vote in two different categories for the PNM you spoke with:</a:t>
            </a:r>
          </a:p>
          <a:p>
            <a:pPr marL="971550" lvl="1" indent="-514350">
              <a:buFont typeface="Arial"/>
              <a:buAutoNum type="arabicPeriod"/>
            </a:pPr>
            <a:r>
              <a:rPr lang="en-US" sz="1600" dirty="0">
                <a:solidFill>
                  <a:srgbClr val="00205B"/>
                </a:solidFill>
                <a:latin typeface="Montserrat" panose="00000500000000000000" pitchFamily="2" charset="0"/>
              </a:rPr>
              <a:t>How much she wants to be a Delta Gamma?</a:t>
            </a:r>
          </a:p>
          <a:p>
            <a:pPr marL="971550" lvl="1" indent="-514350">
              <a:buFont typeface="Arial"/>
              <a:buAutoNum type="arabicPeriod"/>
            </a:pPr>
            <a:r>
              <a:rPr lang="en-US" sz="1600" dirty="0">
                <a:solidFill>
                  <a:srgbClr val="00205B"/>
                </a:solidFill>
                <a:latin typeface="Montserrat" panose="00000500000000000000" pitchFamily="2" charset="0"/>
              </a:rPr>
              <a:t>How much do we want her to be a Delta Gamma?</a:t>
            </a:r>
            <a:endParaRPr lang="en" sz="2400" dirty="0">
              <a:solidFill>
                <a:srgbClr val="002060"/>
              </a:solidFill>
            </a:endParaRPr>
          </a:p>
        </p:txBody>
      </p:sp>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PREFERENCE VOTING</a:t>
            </a: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pic>
        <p:nvPicPr>
          <p:cNvPr id="4" name="Picture 3">
            <a:extLst>
              <a:ext uri="{FF2B5EF4-FFF2-40B4-BE49-F238E27FC236}">
                <a16:creationId xmlns:a16="http://schemas.microsoft.com/office/drawing/2014/main" id="{E33AEA0C-36BC-43CA-9B88-94335AD849C7}"/>
              </a:ext>
            </a:extLst>
          </p:cNvPr>
          <p:cNvPicPr>
            <a:picLocks noChangeAspect="1"/>
          </p:cNvPicPr>
          <p:nvPr/>
        </p:nvPicPr>
        <p:blipFill>
          <a:blip r:embed="rId3"/>
          <a:stretch>
            <a:fillRect/>
          </a:stretch>
        </p:blipFill>
        <p:spPr>
          <a:xfrm>
            <a:off x="370825" y="3107848"/>
            <a:ext cx="4277375" cy="2097159"/>
          </a:xfrm>
          <a:prstGeom prst="rect">
            <a:avLst/>
          </a:prstGeom>
        </p:spPr>
      </p:pic>
    </p:spTree>
    <p:extLst>
      <p:ext uri="{BB962C8B-B14F-4D97-AF65-F5344CB8AC3E}">
        <p14:creationId xmlns:p14="http://schemas.microsoft.com/office/powerpoint/2010/main" val="3382753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VOTING: REMINDERS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7" name="TextBox 6"/>
          <p:cNvSpPr txBox="1"/>
          <p:nvPr/>
        </p:nvSpPr>
        <p:spPr>
          <a:xfrm>
            <a:off x="152400" y="2373857"/>
            <a:ext cx="8685903" cy="3262432"/>
          </a:xfrm>
          <a:prstGeom prst="rect">
            <a:avLst/>
          </a:prstGeom>
          <a:noFill/>
        </p:spPr>
        <p:txBody>
          <a:bodyPr wrap="square" rtlCol="0">
            <a:spAutoFit/>
          </a:bodyPr>
          <a:lstStyle/>
          <a:p>
            <a:pPr marL="457200" lvl="0" indent="-457200">
              <a:spcAft>
                <a:spcPts val="1200"/>
              </a:spcAft>
              <a:buFont typeface="Arial" panose="020B0604020202020204" pitchFamily="34" charset="0"/>
              <a:buChar char="•"/>
            </a:pPr>
            <a:r>
              <a:rPr lang="en-US" sz="2800" dirty="0">
                <a:solidFill>
                  <a:srgbClr val="00205B"/>
                </a:solidFill>
                <a:latin typeface="Montserrat" panose="00000500000000000000" pitchFamily="2" charset="0"/>
              </a:rPr>
              <a:t>Be </a:t>
            </a:r>
            <a:r>
              <a:rPr lang="en-US" sz="2800" b="1" dirty="0">
                <a:solidFill>
                  <a:srgbClr val="2B8DAA"/>
                </a:solidFill>
                <a:latin typeface="Montserrat" panose="00000500000000000000" pitchFamily="2" charset="0"/>
              </a:rPr>
              <a:t>kind and respectful  </a:t>
            </a:r>
          </a:p>
          <a:p>
            <a:pPr marL="457200" indent="-457200">
              <a:spcAft>
                <a:spcPts val="1200"/>
              </a:spcAft>
              <a:buFont typeface="Arial" panose="020B0604020202020204" pitchFamily="34" charset="0"/>
              <a:buChar char="•"/>
            </a:pPr>
            <a:r>
              <a:rPr lang="en-US" sz="2800" dirty="0">
                <a:solidFill>
                  <a:srgbClr val="00205B"/>
                </a:solidFill>
                <a:latin typeface="Montserrat" panose="00000500000000000000" pitchFamily="2" charset="0"/>
              </a:rPr>
              <a:t>No talking/texting </a:t>
            </a:r>
          </a:p>
          <a:p>
            <a:pPr marL="457200" lvl="0" indent="-457200">
              <a:spcAft>
                <a:spcPts val="1200"/>
              </a:spcAft>
              <a:buFont typeface="Arial" panose="020B0604020202020204" pitchFamily="34" charset="0"/>
              <a:buChar char="•"/>
            </a:pPr>
            <a:r>
              <a:rPr lang="en-US" sz="2800" dirty="0">
                <a:solidFill>
                  <a:srgbClr val="00205B"/>
                </a:solidFill>
                <a:latin typeface="Montserrat" panose="00000500000000000000" pitchFamily="2" charset="0"/>
              </a:rPr>
              <a:t>You must press </a:t>
            </a:r>
            <a:r>
              <a:rPr lang="en-US" sz="2800" b="1" dirty="0">
                <a:solidFill>
                  <a:srgbClr val="2B8DAA"/>
                </a:solidFill>
                <a:latin typeface="Montserrat" panose="00000500000000000000" pitchFamily="2" charset="0"/>
              </a:rPr>
              <a:t>“</a:t>
            </a:r>
            <a:r>
              <a:rPr lang="en-US" sz="2800" b="1" i="1" dirty="0">
                <a:solidFill>
                  <a:srgbClr val="2B8DAA"/>
                </a:solidFill>
                <a:latin typeface="Montserrat" panose="00000500000000000000" pitchFamily="2" charset="0"/>
              </a:rPr>
              <a:t>submit</a:t>
            </a:r>
            <a:r>
              <a:rPr lang="en-US" sz="2800" b="1" dirty="0">
                <a:solidFill>
                  <a:srgbClr val="2B8DAA"/>
                </a:solidFill>
                <a:latin typeface="Montserrat" panose="00000500000000000000" pitchFamily="2" charset="0"/>
              </a:rPr>
              <a:t>” </a:t>
            </a:r>
            <a:r>
              <a:rPr lang="en-US" sz="2800" dirty="0">
                <a:solidFill>
                  <a:srgbClr val="00205B"/>
                </a:solidFill>
                <a:latin typeface="Montserrat" panose="00000500000000000000" pitchFamily="2" charset="0"/>
              </a:rPr>
              <a:t>for your votes, tags, notes, and comments to be counted!</a:t>
            </a:r>
          </a:p>
          <a:p>
            <a:pPr lvl="0"/>
            <a:endParaRPr lang="en" sz="3200" dirty="0">
              <a:solidFill>
                <a:srgbClr val="002060"/>
              </a:solidFill>
            </a:endParaRPr>
          </a:p>
          <a:p>
            <a:endParaRPr lang="en-US" sz="3200" dirty="0">
              <a:solidFill>
                <a:srgbClr val="002060"/>
              </a:solidFill>
            </a:endParaRPr>
          </a:p>
        </p:txBody>
      </p:sp>
    </p:spTree>
    <p:extLst>
      <p:ext uri="{BB962C8B-B14F-4D97-AF65-F5344CB8AC3E}">
        <p14:creationId xmlns:p14="http://schemas.microsoft.com/office/powerpoint/2010/main" val="1327948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LET’S PRACTICE</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5" name="TextBox 4"/>
          <p:cNvSpPr txBox="1"/>
          <p:nvPr/>
        </p:nvSpPr>
        <p:spPr>
          <a:xfrm>
            <a:off x="152400" y="2329443"/>
            <a:ext cx="8730505" cy="707886"/>
          </a:xfrm>
          <a:prstGeom prst="rect">
            <a:avLst/>
          </a:prstGeom>
          <a:noFill/>
        </p:spPr>
        <p:txBody>
          <a:bodyPr wrap="square" rtlCol="0">
            <a:spAutoFit/>
          </a:bodyPr>
          <a:lstStyle/>
          <a:p>
            <a:pPr algn="ctr"/>
            <a:r>
              <a:rPr lang="en-US" sz="2000" dirty="0">
                <a:solidFill>
                  <a:srgbClr val="2B8DAA"/>
                </a:solidFill>
                <a:latin typeface="Montserrat" panose="00000500000000000000" pitchFamily="2" charset="0"/>
              </a:rPr>
              <a:t>If your chapter is in demo mode, you will see this across the top and a subset of 8 PNMs:</a:t>
            </a:r>
          </a:p>
        </p:txBody>
      </p:sp>
      <p:pic>
        <p:nvPicPr>
          <p:cNvPr id="4" name="Picture 3">
            <a:extLst>
              <a:ext uri="{FF2B5EF4-FFF2-40B4-BE49-F238E27FC236}">
                <a16:creationId xmlns:a16="http://schemas.microsoft.com/office/drawing/2014/main" id="{2242CF07-76A1-4149-8205-6E78BF58E4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3931416"/>
            <a:ext cx="4908269" cy="833480"/>
          </a:xfrm>
          <a:prstGeom prst="rect">
            <a:avLst/>
          </a:prstGeom>
        </p:spPr>
      </p:pic>
      <p:pic>
        <p:nvPicPr>
          <p:cNvPr id="7" name="Picture 6">
            <a:extLst>
              <a:ext uri="{FF2B5EF4-FFF2-40B4-BE49-F238E27FC236}">
                <a16:creationId xmlns:a16="http://schemas.microsoft.com/office/drawing/2014/main" id="{54F4B4DF-C4AC-4257-ACA9-4BD369374945}"/>
              </a:ext>
            </a:extLst>
          </p:cNvPr>
          <p:cNvPicPr>
            <a:picLocks noChangeAspect="1"/>
          </p:cNvPicPr>
          <p:nvPr/>
        </p:nvPicPr>
        <p:blipFill>
          <a:blip r:embed="rId4"/>
          <a:stretch>
            <a:fillRect/>
          </a:stretch>
        </p:blipFill>
        <p:spPr>
          <a:xfrm>
            <a:off x="762000" y="3124200"/>
            <a:ext cx="2209800" cy="3395663"/>
          </a:xfrm>
          <a:prstGeom prst="rect">
            <a:avLst/>
          </a:prstGeom>
        </p:spPr>
      </p:pic>
    </p:spTree>
    <p:extLst>
      <p:ext uri="{BB962C8B-B14F-4D97-AF65-F5344CB8AC3E}">
        <p14:creationId xmlns:p14="http://schemas.microsoft.com/office/powerpoint/2010/main" val="3725095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3" name="TextBox 12"/>
          <p:cNvSpPr txBox="1"/>
          <p:nvPr/>
        </p:nvSpPr>
        <p:spPr>
          <a:xfrm>
            <a:off x="228600" y="2228600"/>
            <a:ext cx="8686800" cy="4462760"/>
          </a:xfrm>
          <a:prstGeom prst="rect">
            <a:avLst/>
          </a:prstGeom>
          <a:noFill/>
        </p:spPr>
        <p:txBody>
          <a:bodyPr wrap="square" rtlCol="0">
            <a:spAutoFit/>
          </a:bodyPr>
          <a:lstStyle/>
          <a:p>
            <a:pPr marL="514350" indent="-514350">
              <a:spcAft>
                <a:spcPts val="600"/>
              </a:spcAft>
              <a:buAutoNum type="arabicPeriod"/>
            </a:pPr>
            <a:r>
              <a:rPr lang="en-US" dirty="0">
                <a:solidFill>
                  <a:srgbClr val="00205B"/>
                </a:solidFill>
                <a:latin typeface="Montserrat" panose="00000500000000000000" pitchFamily="2" charset="0"/>
              </a:rPr>
              <a:t>Use hard to guess passwords for all electronic data</a:t>
            </a:r>
          </a:p>
          <a:p>
            <a:pPr marL="514350" indent="-514350">
              <a:spcAft>
                <a:spcPts val="600"/>
              </a:spcAft>
              <a:buFontTx/>
              <a:buAutoNum type="arabicPeriod"/>
            </a:pPr>
            <a:r>
              <a:rPr lang="en-US" dirty="0">
                <a:solidFill>
                  <a:srgbClr val="00205B"/>
                </a:solidFill>
                <a:latin typeface="Montserrat" panose="00000500000000000000" pitchFamily="2" charset="0"/>
              </a:rPr>
              <a:t>Members </a:t>
            </a:r>
            <a:r>
              <a:rPr lang="en-US" b="1" dirty="0">
                <a:solidFill>
                  <a:srgbClr val="2B8DAA"/>
                </a:solidFill>
                <a:latin typeface="Montserrat" panose="00000500000000000000" pitchFamily="2" charset="0"/>
              </a:rPr>
              <a:t>bookmark </a:t>
            </a:r>
            <a:r>
              <a:rPr lang="en-US" dirty="0">
                <a:solidFill>
                  <a:srgbClr val="00205B"/>
                </a:solidFill>
                <a:latin typeface="Montserrat" panose="00000500000000000000" pitchFamily="2" charset="0"/>
              </a:rPr>
              <a:t>MyVote login page if using web browser</a:t>
            </a:r>
          </a:p>
          <a:p>
            <a:pPr marL="514350" indent="-514350">
              <a:spcAft>
                <a:spcPts val="600"/>
              </a:spcAft>
              <a:buFontTx/>
              <a:buAutoNum type="arabicPeriod"/>
            </a:pPr>
            <a:r>
              <a:rPr lang="en" dirty="0">
                <a:solidFill>
                  <a:srgbClr val="00205B"/>
                </a:solidFill>
                <a:latin typeface="Montserrat" panose="00000500000000000000" pitchFamily="2" charset="0"/>
              </a:rPr>
              <a:t>Fully </a:t>
            </a:r>
            <a:r>
              <a:rPr lang="en" b="1" dirty="0">
                <a:solidFill>
                  <a:srgbClr val="2B8DAA"/>
                </a:solidFill>
                <a:latin typeface="Montserrat" panose="00000500000000000000" pitchFamily="2" charset="0"/>
              </a:rPr>
              <a:t>charge </a:t>
            </a:r>
            <a:r>
              <a:rPr lang="en" dirty="0">
                <a:solidFill>
                  <a:srgbClr val="00205B"/>
                </a:solidFill>
                <a:latin typeface="Montserrat" panose="00000500000000000000" pitchFamily="2" charset="0"/>
              </a:rPr>
              <a:t>your smartphone</a:t>
            </a:r>
          </a:p>
          <a:p>
            <a:pPr marL="514350" indent="-514350">
              <a:spcAft>
                <a:spcPts val="600"/>
              </a:spcAft>
              <a:buFontTx/>
              <a:buAutoNum type="arabicPeriod"/>
            </a:pPr>
            <a:r>
              <a:rPr lang="en" dirty="0">
                <a:solidFill>
                  <a:srgbClr val="00205B"/>
                </a:solidFill>
                <a:latin typeface="Montserrat" panose="00000500000000000000" pitchFamily="2" charset="0"/>
              </a:rPr>
              <a:t>Connect to your campus/house </a:t>
            </a:r>
            <a:r>
              <a:rPr lang="en" b="1" dirty="0">
                <a:solidFill>
                  <a:srgbClr val="2B8DAA"/>
                </a:solidFill>
                <a:latin typeface="Montserrat" panose="00000500000000000000" pitchFamily="2" charset="0"/>
              </a:rPr>
              <a:t>WiFi </a:t>
            </a:r>
            <a:r>
              <a:rPr lang="en" dirty="0">
                <a:solidFill>
                  <a:srgbClr val="00205B"/>
                </a:solidFill>
                <a:latin typeface="Montserrat" panose="00000500000000000000" pitchFamily="2" charset="0"/>
              </a:rPr>
              <a:t>(if you</a:t>
            </a:r>
            <a:r>
              <a:rPr lang="en-US" dirty="0">
                <a:solidFill>
                  <a:srgbClr val="00205B"/>
                </a:solidFill>
                <a:latin typeface="Montserrat" panose="00000500000000000000" pitchFamily="2" charset="0"/>
              </a:rPr>
              <a:t>r</a:t>
            </a:r>
            <a:r>
              <a:rPr lang="en" dirty="0">
                <a:solidFill>
                  <a:srgbClr val="00205B"/>
                </a:solidFill>
                <a:latin typeface="Montserrat" panose="00000500000000000000" pitchFamily="2" charset="0"/>
              </a:rPr>
              <a:t> campus limits this number, then you will be using your data – </a:t>
            </a:r>
            <a:r>
              <a:rPr lang="en-US" dirty="0" err="1">
                <a:solidFill>
                  <a:srgbClr val="00205B"/>
                </a:solidFill>
                <a:latin typeface="Montserrat" panose="00000500000000000000" pitchFamily="2" charset="0"/>
              </a:rPr>
              <a:t>MyVote</a:t>
            </a:r>
            <a:r>
              <a:rPr lang="en-US" dirty="0">
                <a:solidFill>
                  <a:srgbClr val="00205B"/>
                </a:solidFill>
                <a:latin typeface="Montserrat" panose="00000500000000000000" pitchFamily="2" charset="0"/>
              </a:rPr>
              <a:t> does not use a lot of data</a:t>
            </a:r>
            <a:r>
              <a:rPr lang="en" dirty="0">
                <a:solidFill>
                  <a:srgbClr val="00205B"/>
                </a:solidFill>
                <a:latin typeface="Montserrat" panose="00000500000000000000" pitchFamily="2" charset="0"/>
              </a:rPr>
              <a:t>)</a:t>
            </a:r>
          </a:p>
          <a:p>
            <a:pPr marL="514350" indent="-514350">
              <a:spcAft>
                <a:spcPts val="600"/>
              </a:spcAft>
              <a:buFontTx/>
              <a:buAutoNum type="arabicPeriod"/>
            </a:pPr>
            <a:r>
              <a:rPr lang="en" dirty="0">
                <a:solidFill>
                  <a:srgbClr val="00205B"/>
                </a:solidFill>
                <a:latin typeface="Montserrat" panose="00000500000000000000" pitchFamily="2" charset="0"/>
              </a:rPr>
              <a:t>Log out of MyVote app after you are finished voting</a:t>
            </a:r>
          </a:p>
          <a:p>
            <a:pPr marL="514350" indent="-514350">
              <a:spcAft>
                <a:spcPts val="600"/>
              </a:spcAft>
              <a:buFontTx/>
              <a:buAutoNum type="arabicPeriod"/>
            </a:pPr>
            <a:r>
              <a:rPr lang="en" dirty="0">
                <a:solidFill>
                  <a:srgbClr val="00205B"/>
                </a:solidFill>
                <a:latin typeface="Montserrat" panose="00000500000000000000" pitchFamily="2" charset="0"/>
              </a:rPr>
              <a:t>Phone etiquette</a:t>
            </a:r>
          </a:p>
          <a:p>
            <a:pPr marL="901700" lvl="1" indent="-342900">
              <a:spcAft>
                <a:spcPts val="600"/>
              </a:spcAft>
              <a:buSzPct val="100000"/>
              <a:buFont typeface="Arial" panose="020B0604020202020204" pitchFamily="34" charset="0"/>
              <a:buChar char="•"/>
            </a:pPr>
            <a:r>
              <a:rPr lang="en-US" dirty="0">
                <a:solidFill>
                  <a:srgbClr val="00205B"/>
                </a:solidFill>
                <a:latin typeface="Montserrat" panose="00000500000000000000" pitchFamily="2" charset="0"/>
              </a:rPr>
              <a:t> </a:t>
            </a:r>
            <a:r>
              <a:rPr lang="en" dirty="0">
                <a:solidFill>
                  <a:srgbClr val="00205B"/>
                </a:solidFill>
                <a:latin typeface="Montserrat" panose="00000500000000000000" pitchFamily="2" charset="0"/>
              </a:rPr>
              <a:t>Phones are to be </a:t>
            </a:r>
            <a:r>
              <a:rPr lang="en" b="1" dirty="0">
                <a:solidFill>
                  <a:srgbClr val="2B8DAA"/>
                </a:solidFill>
                <a:latin typeface="Montserrat" panose="00000500000000000000" pitchFamily="2" charset="0"/>
              </a:rPr>
              <a:t>COMPLETELY SILENT. </a:t>
            </a:r>
          </a:p>
          <a:p>
            <a:pPr marL="1358900" lvl="2" indent="-342900">
              <a:spcAft>
                <a:spcPts val="600"/>
              </a:spcAft>
              <a:buSzPct val="100000"/>
              <a:buFont typeface="Arial" panose="020B0604020202020204" pitchFamily="34" charset="0"/>
              <a:buChar char="•"/>
            </a:pPr>
            <a:r>
              <a:rPr lang="en" dirty="0">
                <a:solidFill>
                  <a:srgbClr val="00205B"/>
                </a:solidFill>
                <a:latin typeface="Montserrat" panose="00000500000000000000" pitchFamily="2" charset="0"/>
              </a:rPr>
              <a:t>Including any various alarms</a:t>
            </a:r>
          </a:p>
          <a:p>
            <a:pPr marL="1358900" lvl="2" indent="-342900">
              <a:spcAft>
                <a:spcPts val="600"/>
              </a:spcAft>
              <a:buSzPct val="100000"/>
              <a:buFont typeface="Arial" panose="020B0604020202020204" pitchFamily="34" charset="0"/>
              <a:buChar char="•"/>
            </a:pPr>
            <a:r>
              <a:rPr lang="en" dirty="0">
                <a:solidFill>
                  <a:srgbClr val="00205B"/>
                </a:solidFill>
                <a:latin typeface="Montserrat" panose="00000500000000000000" pitchFamily="2" charset="0"/>
              </a:rPr>
              <a:t>Vibrate is not ok - must be silent</a:t>
            </a:r>
          </a:p>
          <a:p>
            <a:pPr marL="901700" lvl="1" indent="-342900">
              <a:spcAft>
                <a:spcPts val="600"/>
              </a:spcAft>
              <a:buSzPct val="100000"/>
              <a:buFont typeface="Arial" panose="020B0604020202020204" pitchFamily="34" charset="0"/>
              <a:buChar char="•"/>
            </a:pPr>
            <a:r>
              <a:rPr lang="en" dirty="0">
                <a:solidFill>
                  <a:srgbClr val="00205B"/>
                </a:solidFill>
                <a:latin typeface="Montserrat" panose="00000500000000000000" pitchFamily="2" charset="0"/>
              </a:rPr>
              <a:t>Have a sandwich bag for bump boxes for your phone</a:t>
            </a:r>
          </a:p>
          <a:p>
            <a:pPr marL="901700" lvl="1" indent="-342900">
              <a:spcAft>
                <a:spcPts val="600"/>
              </a:spcAft>
              <a:buSzPct val="100000"/>
              <a:buFont typeface="Arial" panose="020B0604020202020204" pitchFamily="34" charset="0"/>
              <a:buChar char="•"/>
            </a:pPr>
            <a:r>
              <a:rPr lang="en" b="1" dirty="0">
                <a:solidFill>
                  <a:srgbClr val="2B8DAA"/>
                </a:solidFill>
                <a:latin typeface="Montserrat" panose="00000500000000000000" pitchFamily="2" charset="0"/>
              </a:rPr>
              <a:t>Phones are only to be used for </a:t>
            </a:r>
            <a:r>
              <a:rPr lang="en-US" b="1" dirty="0" err="1">
                <a:solidFill>
                  <a:srgbClr val="2B8DAA"/>
                </a:solidFill>
                <a:latin typeface="Montserrat" panose="00000500000000000000" pitchFamily="2" charset="0"/>
              </a:rPr>
              <a:t>MyVote</a:t>
            </a:r>
            <a:endParaRPr lang="en-US" b="1" dirty="0">
              <a:solidFill>
                <a:srgbClr val="2B8DAA"/>
              </a:solidFill>
              <a:latin typeface="Montserrat" panose="00000500000000000000" pitchFamily="2" charset="0"/>
            </a:endParaRPr>
          </a:p>
        </p:txBody>
      </p:sp>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6000" i="0" u="none" dirty="0">
                <a:solidFill>
                  <a:schemeClr val="lt1"/>
                </a:solidFill>
                <a:latin typeface="Anton" panose="00000500000000000000" pitchFamily="2" charset="0"/>
                <a:ea typeface="Arial"/>
                <a:cs typeface="Arial"/>
                <a:sym typeface="Arial"/>
              </a:rPr>
              <a:t>Best Practices</a:t>
            </a: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498892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6000" dirty="0">
                <a:solidFill>
                  <a:schemeClr val="bg1"/>
                </a:solidFill>
                <a:latin typeface="Anton" panose="00000500000000000000" pitchFamily="2" charset="0"/>
                <a:ea typeface="Arial"/>
                <a:cs typeface="Arial"/>
                <a:sym typeface="Arial"/>
              </a:rPr>
              <a:t>OUTLINE</a:t>
            </a:r>
            <a:endParaRPr lang="en-US" sz="6000" i="0" u="none" dirty="0">
              <a:solidFill>
                <a:schemeClr val="bg1"/>
              </a:solidFill>
              <a:latin typeface="Anton" panose="00000500000000000000" pitchFamily="2" charset="0"/>
              <a:ea typeface="Arial"/>
              <a:cs typeface="Arial"/>
              <a:sym typeface="Arial"/>
            </a:endParaRP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p:txBody>
      </p:sp>
      <p:sp>
        <p:nvSpPr>
          <p:cNvPr id="5" name="Rectangle 4"/>
          <p:cNvSpPr/>
          <p:nvPr/>
        </p:nvSpPr>
        <p:spPr>
          <a:xfrm>
            <a:off x="314607" y="2431695"/>
            <a:ext cx="8524593" cy="2369880"/>
          </a:xfrm>
          <a:prstGeom prst="rect">
            <a:avLst/>
          </a:prstGeom>
        </p:spPr>
        <p:txBody>
          <a:bodyPr wrap="square">
            <a:spAutoFit/>
          </a:bodyPr>
          <a:lstStyle/>
          <a:p>
            <a:pPr marL="342900" indent="-342900">
              <a:spcAft>
                <a:spcPts val="1200"/>
              </a:spcAft>
              <a:buAutoNum type="arabicPeriod"/>
            </a:pPr>
            <a:r>
              <a:rPr lang="en-US" sz="3200" dirty="0">
                <a:solidFill>
                  <a:srgbClr val="00205B"/>
                </a:solidFill>
                <a:latin typeface="Montserrat" panose="00000500000000000000" pitchFamily="2" charset="0"/>
              </a:rPr>
              <a:t>Getting started: Steps prior to Primary Recruitment</a:t>
            </a:r>
          </a:p>
          <a:p>
            <a:pPr marL="342900" indent="-342900">
              <a:spcAft>
                <a:spcPts val="1200"/>
              </a:spcAft>
              <a:buAutoNum type="arabicPeriod"/>
            </a:pPr>
            <a:r>
              <a:rPr lang="en-US" sz="3200" dirty="0">
                <a:solidFill>
                  <a:srgbClr val="00205B"/>
                </a:solidFill>
                <a:latin typeface="Montserrat" panose="00000500000000000000" pitchFamily="2" charset="0"/>
              </a:rPr>
              <a:t>Reviewing PNMs</a:t>
            </a:r>
          </a:p>
          <a:p>
            <a:pPr marL="342900" indent="-342900">
              <a:spcAft>
                <a:spcPts val="1200"/>
              </a:spcAft>
              <a:buAutoNum type="arabicPeriod"/>
            </a:pPr>
            <a:r>
              <a:rPr lang="en-US" sz="3200" dirty="0">
                <a:solidFill>
                  <a:srgbClr val="00205B"/>
                </a:solidFill>
                <a:latin typeface="Montserrat" panose="00000500000000000000" pitchFamily="2" charset="0"/>
              </a:rPr>
              <a:t>Best practices and FAQ</a:t>
            </a:r>
          </a:p>
        </p:txBody>
      </p:sp>
    </p:spTree>
    <p:extLst>
      <p:ext uri="{BB962C8B-B14F-4D97-AF65-F5344CB8AC3E}">
        <p14:creationId xmlns:p14="http://schemas.microsoft.com/office/powerpoint/2010/main" val="3413471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Shape 125">
            <a:extLst>
              <a:ext uri="{FF2B5EF4-FFF2-40B4-BE49-F238E27FC236}">
                <a16:creationId xmlns:a16="http://schemas.microsoft.com/office/drawing/2014/main" id="{3A9815FB-F77F-4725-9484-D193F26A8A07}"/>
              </a:ext>
            </a:extLst>
          </p:cNvPr>
          <p:cNvSpPr txBox="1"/>
          <p:nvPr/>
        </p:nvSpPr>
        <p:spPr>
          <a:xfrm>
            <a:off x="0" y="0"/>
            <a:ext cx="9144000" cy="6857999"/>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4" name="Title 3"/>
          <p:cNvSpPr>
            <a:spLocks noGrp="1"/>
          </p:cNvSpPr>
          <p:nvPr>
            <p:ph type="title"/>
          </p:nvPr>
        </p:nvSpPr>
        <p:spPr>
          <a:xfrm>
            <a:off x="0" y="1709739"/>
            <a:ext cx="9144000" cy="2852737"/>
          </a:xfrm>
        </p:spPr>
        <p:txBody>
          <a:bodyPr/>
          <a:lstStyle/>
          <a:p>
            <a:pPr algn="ctr"/>
            <a:r>
              <a:rPr lang="en-US" dirty="0">
                <a:solidFill>
                  <a:schemeClr val="bg1"/>
                </a:solidFill>
                <a:latin typeface="Anton" panose="00000500000000000000" pitchFamily="2" charset="0"/>
              </a:rPr>
              <a:t>GETTING STARTED</a:t>
            </a:r>
          </a:p>
        </p:txBody>
      </p:sp>
      <p:sp>
        <p:nvSpPr>
          <p:cNvPr id="5" name="Text Placeholder 4"/>
          <p:cNvSpPr>
            <a:spLocks noGrp="1"/>
          </p:cNvSpPr>
          <p:nvPr>
            <p:ph type="body" idx="1"/>
          </p:nvPr>
        </p:nvSpPr>
        <p:spPr>
          <a:xfrm>
            <a:off x="0" y="4953000"/>
            <a:ext cx="9144000" cy="750093"/>
          </a:xfrm>
        </p:spPr>
        <p:txBody>
          <a:bodyPr>
            <a:normAutofit/>
          </a:bodyPr>
          <a:lstStyle/>
          <a:p>
            <a:pPr algn="ctr"/>
            <a:r>
              <a:rPr lang="en-US" sz="3200" dirty="0">
                <a:solidFill>
                  <a:schemeClr val="bg1"/>
                </a:solidFill>
                <a:latin typeface="Montserrat" panose="00000500000000000000" pitchFamily="2" charset="0"/>
              </a:rPr>
              <a:t>Steps prior to Primary Recruitment </a:t>
            </a:r>
          </a:p>
        </p:txBody>
      </p:sp>
    </p:spTree>
    <p:extLst>
      <p:ext uri="{BB962C8B-B14F-4D97-AF65-F5344CB8AC3E}">
        <p14:creationId xmlns:p14="http://schemas.microsoft.com/office/powerpoint/2010/main" val="2620102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6000" i="0" u="none" dirty="0">
                <a:solidFill>
                  <a:schemeClr val="lt1"/>
                </a:solidFill>
                <a:latin typeface="Anton" panose="00000500000000000000" pitchFamily="2" charset="0"/>
                <a:ea typeface="Arial"/>
                <a:cs typeface="Arial"/>
                <a:sym typeface="Arial"/>
              </a:rPr>
              <a:t>STEP 1: LOGIN</a:t>
            </a: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p>
        </p:txBody>
      </p:sp>
      <p:sp>
        <p:nvSpPr>
          <p:cNvPr id="3" name="TextBox 2"/>
          <p:cNvSpPr txBox="1"/>
          <p:nvPr/>
        </p:nvSpPr>
        <p:spPr>
          <a:xfrm>
            <a:off x="152399" y="2399179"/>
            <a:ext cx="4018155" cy="2970044"/>
          </a:xfrm>
          <a:prstGeom prst="rect">
            <a:avLst/>
          </a:prstGeom>
          <a:noFill/>
        </p:spPr>
        <p:txBody>
          <a:bodyPr wrap="square" rtlCol="0">
            <a:spAutoFit/>
          </a:bodyPr>
          <a:lstStyle/>
          <a:p>
            <a:pPr marL="342900" indent="-342900">
              <a:spcAft>
                <a:spcPts val="600"/>
              </a:spcAft>
              <a:buAutoNum type="arabicPeriod"/>
            </a:pPr>
            <a:r>
              <a:rPr lang="en" sz="2200" dirty="0">
                <a:solidFill>
                  <a:schemeClr val="tx2"/>
                </a:solidFill>
                <a:latin typeface="Montserrat" panose="00000500000000000000" pitchFamily="2" charset="0"/>
              </a:rPr>
              <a:t>Go to </a:t>
            </a:r>
            <a:r>
              <a:rPr lang="en-US" sz="2200" dirty="0">
                <a:solidFill>
                  <a:schemeClr val="tx2"/>
                </a:solidFill>
                <a:latin typeface="Montserrat" panose="00000500000000000000" pitchFamily="2" charset="0"/>
              </a:rPr>
              <a:t>pnmvote.com, or open the </a:t>
            </a:r>
            <a:r>
              <a:rPr lang="en-US" sz="2200" dirty="0" err="1">
                <a:solidFill>
                  <a:schemeClr val="tx2"/>
                </a:solidFill>
                <a:latin typeface="Montserrat" panose="00000500000000000000" pitchFamily="2" charset="0"/>
              </a:rPr>
              <a:t>MyVote</a:t>
            </a:r>
            <a:r>
              <a:rPr lang="en-US" sz="2200" dirty="0">
                <a:solidFill>
                  <a:schemeClr val="tx2"/>
                </a:solidFill>
                <a:latin typeface="Montserrat" panose="00000500000000000000" pitchFamily="2" charset="0"/>
              </a:rPr>
              <a:t> app</a:t>
            </a:r>
            <a:endParaRPr lang="en" sz="2200" dirty="0">
              <a:solidFill>
                <a:schemeClr val="tx2"/>
              </a:solidFill>
              <a:latin typeface="Montserrat" panose="00000500000000000000" pitchFamily="2" charset="0"/>
            </a:endParaRPr>
          </a:p>
          <a:p>
            <a:pPr marL="342900" indent="-342900">
              <a:spcAft>
                <a:spcPts val="600"/>
              </a:spcAft>
              <a:buAutoNum type="arabicPeriod"/>
            </a:pPr>
            <a:r>
              <a:rPr lang="en-US" sz="2200" dirty="0">
                <a:solidFill>
                  <a:schemeClr val="tx2"/>
                </a:solidFill>
                <a:latin typeface="Montserrat" panose="00000500000000000000" pitchFamily="2" charset="0"/>
              </a:rPr>
              <a:t>Use the log in information you created upon receiving email.</a:t>
            </a:r>
            <a:endParaRPr lang="en" sz="2200" dirty="0">
              <a:solidFill>
                <a:schemeClr val="tx2"/>
              </a:solidFill>
              <a:latin typeface="Montserrat" panose="00000500000000000000" pitchFamily="2" charset="0"/>
            </a:endParaRPr>
          </a:p>
          <a:p>
            <a:pPr marL="342900" indent="-342900">
              <a:spcAft>
                <a:spcPts val="600"/>
              </a:spcAft>
              <a:buAutoNum type="arabicPeriod"/>
            </a:pPr>
            <a:r>
              <a:rPr lang="en" sz="2200" dirty="0">
                <a:solidFill>
                  <a:schemeClr val="tx2"/>
                </a:solidFill>
                <a:latin typeface="Montserrat" panose="00000500000000000000" pitchFamily="2" charset="0"/>
              </a:rPr>
              <a:t>Forgot your password? </a:t>
            </a:r>
            <a:r>
              <a:rPr lang="en-US" sz="2200" dirty="0" err="1">
                <a:solidFill>
                  <a:schemeClr val="tx2"/>
                </a:solidFill>
                <a:latin typeface="Montserrat" panose="00000500000000000000" pitchFamily="2" charset="0"/>
              </a:rPr>
              <a:t>MyVote’s</a:t>
            </a:r>
            <a:r>
              <a:rPr lang="en" sz="2200" dirty="0">
                <a:solidFill>
                  <a:schemeClr val="tx2"/>
                </a:solidFill>
                <a:latin typeface="Montserrat" panose="00000500000000000000" pitchFamily="2" charset="0"/>
              </a:rPr>
              <a:t> reset function</a:t>
            </a:r>
          </a:p>
          <a:p>
            <a:endParaRPr lang="en-US" dirty="0"/>
          </a:p>
        </p:txBody>
      </p:sp>
      <p:sp>
        <p:nvSpPr>
          <p:cNvPr id="4" name="TextBox 3"/>
          <p:cNvSpPr txBox="1"/>
          <p:nvPr/>
        </p:nvSpPr>
        <p:spPr>
          <a:xfrm>
            <a:off x="1447800" y="5715000"/>
            <a:ext cx="6858000" cy="707886"/>
          </a:xfrm>
          <a:prstGeom prst="rect">
            <a:avLst/>
          </a:prstGeom>
          <a:noFill/>
        </p:spPr>
        <p:txBody>
          <a:bodyPr wrap="square" rtlCol="0">
            <a:spAutoFit/>
          </a:bodyPr>
          <a:lstStyle/>
          <a:p>
            <a:r>
              <a:rPr lang="en-US" sz="2000" b="1" i="1" dirty="0">
                <a:solidFill>
                  <a:srgbClr val="2B8DAA"/>
                </a:solidFill>
                <a:latin typeface="Montserrat" panose="00000500000000000000" pitchFamily="2" charset="0"/>
              </a:rPr>
              <a:t>For quicker access for voting during recruitment, bookmark the </a:t>
            </a:r>
            <a:r>
              <a:rPr lang="en-US" sz="2000" b="1" i="1" dirty="0" err="1">
                <a:solidFill>
                  <a:srgbClr val="2B8DAA"/>
                </a:solidFill>
                <a:latin typeface="Montserrat" panose="00000500000000000000" pitchFamily="2" charset="0"/>
              </a:rPr>
              <a:t>MyVote</a:t>
            </a:r>
            <a:r>
              <a:rPr lang="en-US" sz="2000" b="1" i="1" dirty="0">
                <a:solidFill>
                  <a:srgbClr val="2B8DAA"/>
                </a:solidFill>
                <a:latin typeface="Montserrat" panose="00000500000000000000" pitchFamily="2" charset="0"/>
              </a:rPr>
              <a:t> login page.</a:t>
            </a:r>
          </a:p>
        </p:txBody>
      </p:sp>
      <p:pic>
        <p:nvPicPr>
          <p:cNvPr id="7" name="Picture 6" descr="A screenshot of a cell phone&#10;&#10;Description automatically generated">
            <a:extLst>
              <a:ext uri="{FF2B5EF4-FFF2-40B4-BE49-F238E27FC236}">
                <a16:creationId xmlns:a16="http://schemas.microsoft.com/office/drawing/2014/main" id="{DF7DBC51-A961-4B25-A3D8-8E2F6DAD3F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0" y="2581126"/>
            <a:ext cx="4170075" cy="2529272"/>
          </a:xfrm>
          <a:prstGeom prst="rect">
            <a:avLst/>
          </a:prstGeom>
        </p:spPr>
      </p:pic>
    </p:spTree>
    <p:extLst>
      <p:ext uri="{BB962C8B-B14F-4D97-AF65-F5344CB8AC3E}">
        <p14:creationId xmlns:p14="http://schemas.microsoft.com/office/powerpoint/2010/main" val="53597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5400" dirty="0">
                <a:solidFill>
                  <a:prstClr val="white"/>
                </a:solidFill>
                <a:latin typeface="Anton" panose="00000500000000000000" pitchFamily="2" charset="0"/>
                <a:ea typeface="Arial"/>
                <a:cs typeface="Arial"/>
                <a:sym typeface="Arial"/>
              </a:rPr>
              <a:t>STEP 2:  YOUR ACCOUNT</a:t>
            </a:r>
          </a:p>
          <a:p>
            <a:pPr algn="ctr">
              <a:buClr>
                <a:prstClr val="white"/>
              </a:buClr>
              <a:buSzPct val="25000"/>
              <a:buFont typeface="Arial"/>
              <a:buNone/>
            </a:pPr>
            <a:endParaRPr lang="en-US" sz="4400" b="1" dirty="0">
              <a:solidFill>
                <a:prstClr val="white"/>
              </a:solidFill>
              <a:latin typeface="Arial"/>
              <a:ea typeface="Arial"/>
              <a:cs typeface="Arial"/>
              <a:sym typeface="Arial"/>
            </a:endParaRP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3" name="TextBox 2"/>
          <p:cNvSpPr txBox="1"/>
          <p:nvPr/>
        </p:nvSpPr>
        <p:spPr>
          <a:xfrm>
            <a:off x="4517538" y="2765792"/>
            <a:ext cx="4376124" cy="3247043"/>
          </a:xfrm>
          <a:prstGeom prst="rect">
            <a:avLst/>
          </a:prstGeom>
          <a:noFill/>
        </p:spPr>
        <p:txBody>
          <a:bodyPr wrap="square" rtlCol="0">
            <a:spAutoFit/>
          </a:bodyPr>
          <a:lstStyle/>
          <a:p>
            <a:pPr marL="457200" indent="-457200">
              <a:spcAft>
                <a:spcPts val="600"/>
              </a:spcAft>
              <a:buFont typeface="+mj-lt"/>
              <a:buAutoNum type="arabicPeriod"/>
            </a:pPr>
            <a:r>
              <a:rPr lang="en" sz="2000" dirty="0">
                <a:solidFill>
                  <a:srgbClr val="00205B"/>
                </a:solidFill>
                <a:latin typeface="Montserrat" panose="00000500000000000000" pitchFamily="2" charset="0"/>
              </a:rPr>
              <a:t>Go </a:t>
            </a:r>
            <a:r>
              <a:rPr lang="en-US" sz="2000" b="1" dirty="0">
                <a:solidFill>
                  <a:srgbClr val="2B8DAA"/>
                </a:solidFill>
                <a:latin typeface="Montserrat" panose="00000500000000000000" pitchFamily="2" charset="0"/>
              </a:rPr>
              <a:t>settings </a:t>
            </a:r>
            <a:r>
              <a:rPr lang="en" sz="2000" dirty="0">
                <a:solidFill>
                  <a:srgbClr val="00205B"/>
                </a:solidFill>
                <a:latin typeface="Montserrat" panose="00000500000000000000" pitchFamily="2" charset="0"/>
              </a:rPr>
              <a:t>(far right)</a:t>
            </a:r>
          </a:p>
          <a:p>
            <a:pPr marL="457200" indent="-457200">
              <a:spcAft>
                <a:spcPts val="600"/>
              </a:spcAft>
              <a:buFont typeface="+mj-lt"/>
              <a:buAutoNum type="arabicPeriod"/>
            </a:pPr>
            <a:r>
              <a:rPr lang="en-US" sz="2000" dirty="0">
                <a:solidFill>
                  <a:srgbClr val="00205B"/>
                </a:solidFill>
                <a:latin typeface="Montserrat" panose="00000500000000000000" pitchFamily="2" charset="0"/>
              </a:rPr>
              <a:t>Click</a:t>
            </a:r>
            <a:r>
              <a:rPr lang="en" sz="2000" dirty="0">
                <a:solidFill>
                  <a:srgbClr val="00205B"/>
                </a:solidFill>
                <a:latin typeface="Montserrat" panose="00000500000000000000" pitchFamily="2" charset="0"/>
              </a:rPr>
              <a:t> </a:t>
            </a:r>
            <a:r>
              <a:rPr lang="en-US" sz="2000" b="1" dirty="0">
                <a:solidFill>
                  <a:srgbClr val="2B8DAA"/>
                </a:solidFill>
                <a:latin typeface="Montserrat" panose="00000500000000000000" pitchFamily="2" charset="0"/>
              </a:rPr>
              <a:t>account settings </a:t>
            </a:r>
          </a:p>
          <a:p>
            <a:pPr marL="457200" indent="-457200">
              <a:spcAft>
                <a:spcPts val="600"/>
              </a:spcAft>
              <a:buFont typeface="+mj-lt"/>
              <a:buAutoNum type="arabicPeriod"/>
            </a:pPr>
            <a:r>
              <a:rPr lang="en-US" sz="2000" dirty="0">
                <a:solidFill>
                  <a:srgbClr val="00205B"/>
                </a:solidFill>
                <a:latin typeface="Montserrat" panose="00000500000000000000" pitchFamily="2" charset="0"/>
              </a:rPr>
              <a:t>Update your account settings with your email, phone number, and photo. </a:t>
            </a:r>
          </a:p>
          <a:p>
            <a:pPr marL="457200" indent="-457200">
              <a:spcAft>
                <a:spcPts val="600"/>
              </a:spcAft>
              <a:buFont typeface="+mj-lt"/>
              <a:buAutoNum type="arabicPeriod"/>
            </a:pPr>
            <a:r>
              <a:rPr lang="en-US" sz="2000" dirty="0">
                <a:solidFill>
                  <a:srgbClr val="00205B"/>
                </a:solidFill>
                <a:latin typeface="Montserrat" panose="00000500000000000000" pitchFamily="2" charset="0"/>
              </a:rPr>
              <a:t>Click </a:t>
            </a:r>
            <a:r>
              <a:rPr lang="en-US" sz="2000" b="1" dirty="0">
                <a:solidFill>
                  <a:srgbClr val="2B8DAA"/>
                </a:solidFill>
                <a:latin typeface="Montserrat" panose="00000500000000000000" pitchFamily="2" charset="0"/>
              </a:rPr>
              <a:t>save</a:t>
            </a:r>
          </a:p>
          <a:p>
            <a:pPr>
              <a:spcAft>
                <a:spcPts val="600"/>
              </a:spcAft>
            </a:pPr>
            <a:endParaRPr lang="en-US" sz="2000" dirty="0">
              <a:solidFill>
                <a:srgbClr val="00205B"/>
              </a:solidFill>
              <a:latin typeface="Montserrat" panose="00000500000000000000" pitchFamily="2" charset="0"/>
            </a:endParaRPr>
          </a:p>
          <a:p>
            <a:pPr>
              <a:spcAft>
                <a:spcPts val="600"/>
              </a:spcAft>
            </a:pPr>
            <a:r>
              <a:rPr lang="en-US" sz="2000" dirty="0">
                <a:solidFill>
                  <a:srgbClr val="00205B"/>
                </a:solidFill>
                <a:latin typeface="Montserrat" panose="00000500000000000000" pitchFamily="2" charset="0"/>
              </a:rPr>
              <a:t>This is also the page where you can change your password.</a:t>
            </a:r>
          </a:p>
        </p:txBody>
      </p:sp>
      <p:pic>
        <p:nvPicPr>
          <p:cNvPr id="5" name="Picture 4" descr="A screenshot of a cell phone&#10;&#10;Description automatically generated">
            <a:extLst>
              <a:ext uri="{FF2B5EF4-FFF2-40B4-BE49-F238E27FC236}">
                <a16:creationId xmlns:a16="http://schemas.microsoft.com/office/drawing/2014/main" id="{1BE327B0-82E9-41A1-96D1-479AEB8205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338" y="2395159"/>
            <a:ext cx="4169262" cy="1219199"/>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C0C74719-8586-488B-9573-3EE81C1C99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488" y="4267200"/>
            <a:ext cx="4169262" cy="1300843"/>
          </a:xfrm>
          <a:prstGeom prst="rect">
            <a:avLst/>
          </a:prstGeom>
        </p:spPr>
      </p:pic>
    </p:spTree>
    <p:extLst>
      <p:ext uri="{BB962C8B-B14F-4D97-AF65-F5344CB8AC3E}">
        <p14:creationId xmlns:p14="http://schemas.microsoft.com/office/powerpoint/2010/main" val="3417820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Shape 125">
            <a:extLst>
              <a:ext uri="{FF2B5EF4-FFF2-40B4-BE49-F238E27FC236}">
                <a16:creationId xmlns:a16="http://schemas.microsoft.com/office/drawing/2014/main" id="{3C9F6284-A49C-4F86-B064-88F90966BE95}"/>
              </a:ext>
            </a:extLst>
          </p:cNvPr>
          <p:cNvSpPr txBox="1"/>
          <p:nvPr/>
        </p:nvSpPr>
        <p:spPr>
          <a:xfrm>
            <a:off x="0" y="0"/>
            <a:ext cx="9144000" cy="6857999"/>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4" name="Title 3"/>
          <p:cNvSpPr>
            <a:spLocks noGrp="1"/>
          </p:cNvSpPr>
          <p:nvPr>
            <p:ph type="title"/>
          </p:nvPr>
        </p:nvSpPr>
        <p:spPr/>
        <p:txBody>
          <a:bodyPr/>
          <a:lstStyle/>
          <a:p>
            <a:pPr algn="ctr"/>
            <a:r>
              <a:rPr lang="en-US" dirty="0">
                <a:solidFill>
                  <a:schemeClr val="bg1"/>
                </a:solidFill>
                <a:latin typeface="Anton" panose="00000500000000000000" pitchFamily="2" charset="0"/>
              </a:rPr>
              <a:t>REVIEWING PNMS</a:t>
            </a:r>
          </a:p>
        </p:txBody>
      </p:sp>
    </p:spTree>
    <p:extLst>
      <p:ext uri="{BB962C8B-B14F-4D97-AF65-F5344CB8AC3E}">
        <p14:creationId xmlns:p14="http://schemas.microsoft.com/office/powerpoint/2010/main" val="3164465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PNM PROFILES</a:t>
            </a: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4955702" y="2381071"/>
            <a:ext cx="2971800" cy="3340199"/>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Bef>
                <a:spcPts val="0"/>
              </a:spcBef>
            </a:pPr>
            <a:endParaRPr lang="en-US" dirty="0">
              <a:solidFill>
                <a:schemeClr val="tx2"/>
              </a:solidFill>
            </a:endParaRPr>
          </a:p>
        </p:txBody>
      </p:sp>
      <p:pic>
        <p:nvPicPr>
          <p:cNvPr id="4" name="Picture 3">
            <a:extLst>
              <a:ext uri="{FF2B5EF4-FFF2-40B4-BE49-F238E27FC236}">
                <a16:creationId xmlns:a16="http://schemas.microsoft.com/office/drawing/2014/main" id="{3EC4AAAC-966A-4899-A470-80AB8C93A631}"/>
              </a:ext>
            </a:extLst>
          </p:cNvPr>
          <p:cNvPicPr>
            <a:picLocks noChangeAspect="1"/>
          </p:cNvPicPr>
          <p:nvPr/>
        </p:nvPicPr>
        <p:blipFill>
          <a:blip r:embed="rId3"/>
          <a:stretch>
            <a:fillRect/>
          </a:stretch>
        </p:blipFill>
        <p:spPr>
          <a:xfrm>
            <a:off x="599378" y="2194760"/>
            <a:ext cx="7927502" cy="4152855"/>
          </a:xfrm>
          <a:prstGeom prst="rect">
            <a:avLst/>
          </a:prstGeom>
        </p:spPr>
      </p:pic>
    </p:spTree>
    <p:extLst>
      <p:ext uri="{BB962C8B-B14F-4D97-AF65-F5344CB8AC3E}">
        <p14:creationId xmlns:p14="http://schemas.microsoft.com/office/powerpoint/2010/main" val="3081069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186630"/>
            <a:ext cx="8991600" cy="17238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VOTES &amp; COMMENTS</a:t>
            </a:r>
          </a:p>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TAGS &amp; NOTES</a:t>
            </a: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4955702" y="2381071"/>
            <a:ext cx="2971800" cy="3340199"/>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Bef>
                <a:spcPts val="0"/>
              </a:spcBef>
            </a:pPr>
            <a:endParaRPr lang="en-US" dirty="0">
              <a:solidFill>
                <a:schemeClr val="tx2"/>
              </a:solidFill>
            </a:endParaRPr>
          </a:p>
        </p:txBody>
      </p:sp>
      <p:graphicFrame>
        <p:nvGraphicFramePr>
          <p:cNvPr id="3" name="Table 2">
            <a:extLst>
              <a:ext uri="{FF2B5EF4-FFF2-40B4-BE49-F238E27FC236}">
                <a16:creationId xmlns:a16="http://schemas.microsoft.com/office/drawing/2014/main" id="{F392A1A3-C31C-4728-8093-7EE11F3E4A16}"/>
              </a:ext>
            </a:extLst>
          </p:cNvPr>
          <p:cNvGraphicFramePr>
            <a:graphicFrameLocks noGrp="1"/>
          </p:cNvGraphicFramePr>
          <p:nvPr>
            <p:extLst>
              <p:ext uri="{D42A27DB-BD31-4B8C-83A1-F6EECF244321}">
                <p14:modId xmlns:p14="http://schemas.microsoft.com/office/powerpoint/2010/main" val="2754019985"/>
              </p:ext>
            </p:extLst>
          </p:nvPr>
        </p:nvGraphicFramePr>
        <p:xfrm>
          <a:off x="266700" y="2228600"/>
          <a:ext cx="8763000" cy="4453064"/>
        </p:xfrm>
        <a:graphic>
          <a:graphicData uri="http://schemas.openxmlformats.org/drawingml/2006/table">
            <a:tbl>
              <a:tblPr firstRow="1" firstCol="1" bandRow="1">
                <a:tableStyleId>{F5AB1C69-6EDB-4FF4-983F-18BD219EF322}</a:tableStyleId>
              </a:tblPr>
              <a:tblGrid>
                <a:gridCol w="1460500">
                  <a:extLst>
                    <a:ext uri="{9D8B030D-6E8A-4147-A177-3AD203B41FA5}">
                      <a16:colId xmlns:a16="http://schemas.microsoft.com/office/drawing/2014/main" val="1314909561"/>
                    </a:ext>
                  </a:extLst>
                </a:gridCol>
                <a:gridCol w="1460500">
                  <a:extLst>
                    <a:ext uri="{9D8B030D-6E8A-4147-A177-3AD203B41FA5}">
                      <a16:colId xmlns:a16="http://schemas.microsoft.com/office/drawing/2014/main" val="3571684628"/>
                    </a:ext>
                  </a:extLst>
                </a:gridCol>
                <a:gridCol w="5842000">
                  <a:extLst>
                    <a:ext uri="{9D8B030D-6E8A-4147-A177-3AD203B41FA5}">
                      <a16:colId xmlns:a16="http://schemas.microsoft.com/office/drawing/2014/main" val="2719652431"/>
                    </a:ext>
                  </a:extLst>
                </a:gridCol>
              </a:tblGrid>
              <a:tr h="187879">
                <a:tc>
                  <a:txBody>
                    <a:bodyPr/>
                    <a:lstStyle/>
                    <a:p>
                      <a:pPr marL="0" marR="0">
                        <a:lnSpc>
                          <a:spcPct val="107000"/>
                        </a:lnSpc>
                        <a:spcBef>
                          <a:spcPts val="0"/>
                        </a:spcBef>
                        <a:spcAft>
                          <a:spcPts val="0"/>
                        </a:spcAft>
                      </a:pPr>
                      <a:r>
                        <a:rPr lang="en-US" sz="1000" dirty="0">
                          <a:effectLst/>
                        </a:rPr>
                        <a:t> </a:t>
                      </a:r>
                      <a:endParaRPr lang="en-US" sz="1200" dirty="0">
                        <a:solidFill>
                          <a:srgbClr val="005496"/>
                        </a:solidFill>
                        <a:effectLst/>
                        <a:latin typeface="Avenir Next Condensed" panose="020B0506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REQUIRED</a:t>
                      </a:r>
                      <a:endParaRPr lang="en-US" sz="1200" dirty="0">
                        <a:solidFill>
                          <a:schemeClr val="bg1"/>
                        </a:solidFill>
                        <a:effectLst/>
                        <a:latin typeface="Avenir Next Condensed" panose="020B0506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a:effectLst/>
                        </a:rPr>
                        <a:t>Utilization</a:t>
                      </a:r>
                      <a:endParaRPr lang="en-US" sz="1200">
                        <a:solidFill>
                          <a:srgbClr val="005496"/>
                        </a:solidFill>
                        <a:effectLst/>
                        <a:latin typeface="Avenir Next Condensed" panose="020B0506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7530086"/>
                  </a:ext>
                </a:extLst>
              </a:tr>
              <a:tr h="2895424">
                <a:tc>
                  <a:txBody>
                    <a:bodyPr/>
                    <a:lstStyle/>
                    <a:p>
                      <a:pPr marL="0" marR="0" algn="ctr">
                        <a:lnSpc>
                          <a:spcPct val="107000"/>
                        </a:lnSpc>
                        <a:spcBef>
                          <a:spcPts val="0"/>
                        </a:spcBef>
                        <a:spcAft>
                          <a:spcPts val="0"/>
                        </a:spcAft>
                      </a:pPr>
                      <a:r>
                        <a:rPr lang="en-US" sz="1800" dirty="0">
                          <a:effectLst/>
                          <a:latin typeface="Montserrat" panose="00000500000000000000" pitchFamily="2" charset="0"/>
                        </a:rPr>
                        <a:t>Voting Members</a:t>
                      </a:r>
                      <a:endParaRPr lang="en-US" sz="1800" dirty="0">
                        <a:solidFill>
                          <a:schemeClr val="bg1"/>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solidFill>
                            <a:srgbClr val="2B8DAA"/>
                          </a:solidFill>
                          <a:effectLst/>
                          <a:latin typeface="Montserrat" panose="00000500000000000000" pitchFamily="2" charset="0"/>
                        </a:rPr>
                        <a:t>Votes, Comments, Tags </a:t>
                      </a:r>
                      <a:endParaRPr lang="en-US" sz="1600" dirty="0">
                        <a:solidFill>
                          <a:srgbClr val="2B8DAA"/>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rgbClr val="2B8DAA"/>
                          </a:solidFill>
                          <a:effectLst/>
                          <a:latin typeface="Montserrat" panose="00000500000000000000" pitchFamily="2" charset="0"/>
                        </a:rPr>
                        <a:t>Voting members should vote, comment and tag on all PNMs they meet. </a:t>
                      </a:r>
                    </a:p>
                    <a:p>
                      <a:pPr marL="0" marR="0">
                        <a:lnSpc>
                          <a:spcPct val="107000"/>
                        </a:lnSpc>
                        <a:spcBef>
                          <a:spcPts val="0"/>
                        </a:spcBef>
                        <a:spcAft>
                          <a:spcPts val="0"/>
                        </a:spcAft>
                      </a:pPr>
                      <a:endParaRPr lang="en-US" sz="1400" dirty="0">
                        <a:solidFill>
                          <a:srgbClr val="2B8DAA"/>
                        </a:solidFill>
                        <a:effectLst/>
                        <a:latin typeface="Montserrat" panose="00000500000000000000" pitchFamily="2" charset="0"/>
                      </a:endParaRPr>
                    </a:p>
                    <a:p>
                      <a:pPr marL="0" marR="0">
                        <a:lnSpc>
                          <a:spcPct val="107000"/>
                        </a:lnSpc>
                        <a:spcBef>
                          <a:spcPts val="0"/>
                        </a:spcBef>
                        <a:spcAft>
                          <a:spcPts val="0"/>
                        </a:spcAft>
                      </a:pPr>
                      <a:r>
                        <a:rPr lang="en-US" sz="1400" dirty="0">
                          <a:solidFill>
                            <a:srgbClr val="2B8DAA"/>
                          </a:solidFill>
                          <a:effectLst/>
                          <a:latin typeface="Montserrat" panose="00000500000000000000" pitchFamily="2" charset="0"/>
                        </a:rPr>
                        <a:t>Comments are tied to a vote.  Comments are what EVC want to see and use when analyzing votes from members in good standing during primary recruitment.</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1400" dirty="0">
                        <a:solidFill>
                          <a:srgbClr val="2B8DAA"/>
                        </a:solidFill>
                        <a:effectLst/>
                        <a:latin typeface="Montserrat" panose="00000500000000000000" pitchFamily="2"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US" sz="1400" dirty="0">
                          <a:solidFill>
                            <a:srgbClr val="2B8DAA"/>
                          </a:solidFill>
                          <a:effectLst/>
                          <a:latin typeface="Montserrat" panose="00000500000000000000" pitchFamily="2" charset="0"/>
                        </a:rPr>
                        <a:t>Members who are eligible to vote are welcome to use the notes feature to make notes to themselves. Some examples of these notes may be making note of what she was wearing or taking notes during membership selection to help make educated decisions come preference. </a:t>
                      </a:r>
                    </a:p>
                    <a:p>
                      <a:pPr marL="0" marR="0">
                        <a:lnSpc>
                          <a:spcPct val="107000"/>
                        </a:lnSpc>
                        <a:spcBef>
                          <a:spcPts val="0"/>
                        </a:spcBef>
                        <a:spcAft>
                          <a:spcPts val="0"/>
                        </a:spcAft>
                      </a:pPr>
                      <a:endParaRPr lang="en-US" sz="1800" dirty="0">
                        <a:solidFill>
                          <a:srgbClr val="2B8DAA"/>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0375342"/>
                  </a:ext>
                </a:extLst>
              </a:tr>
              <a:tr h="1241297">
                <a:tc>
                  <a:txBody>
                    <a:bodyPr/>
                    <a:lstStyle/>
                    <a:p>
                      <a:pPr marL="0" marR="0" algn="ctr">
                        <a:lnSpc>
                          <a:spcPct val="107000"/>
                        </a:lnSpc>
                        <a:spcBef>
                          <a:spcPts val="0"/>
                        </a:spcBef>
                        <a:spcAft>
                          <a:spcPts val="0"/>
                        </a:spcAft>
                      </a:pPr>
                      <a:r>
                        <a:rPr lang="en-US" sz="1600" dirty="0">
                          <a:effectLst/>
                          <a:latin typeface="Montserrat" panose="00000500000000000000" pitchFamily="2" charset="0"/>
                        </a:rPr>
                        <a:t>MEMBERS INELGIBLE TO VOTE</a:t>
                      </a:r>
                      <a:endParaRPr lang="en-US" sz="1600" dirty="0">
                        <a:solidFill>
                          <a:schemeClr val="bg1"/>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solidFill>
                            <a:srgbClr val="2B8DAA"/>
                          </a:solidFill>
                          <a:effectLst/>
                          <a:latin typeface="Montserrat" panose="00000500000000000000" pitchFamily="2" charset="0"/>
                        </a:rPr>
                        <a:t>Tags, Notes</a:t>
                      </a:r>
                      <a:endParaRPr lang="en-US" sz="1600" dirty="0">
                        <a:solidFill>
                          <a:srgbClr val="2B8DAA"/>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rgbClr val="2B8DAA"/>
                          </a:solidFill>
                          <a:effectLst/>
                          <a:latin typeface="Montserrat" panose="00000500000000000000" pitchFamily="2" charset="0"/>
                        </a:rPr>
                        <a:t>Members who are ineligible to vote should share their thoughts using this notes feature.</a:t>
                      </a:r>
                      <a:r>
                        <a:rPr lang="en-US" sz="1400" baseline="0" dirty="0">
                          <a:solidFill>
                            <a:srgbClr val="2B8DAA"/>
                          </a:solidFill>
                          <a:effectLst/>
                          <a:latin typeface="Montserrat" panose="00000500000000000000" pitchFamily="2" charset="0"/>
                        </a:rPr>
                        <a:t> Me</a:t>
                      </a:r>
                      <a:r>
                        <a:rPr lang="en-US" sz="1400" dirty="0">
                          <a:solidFill>
                            <a:srgbClr val="2B8DAA"/>
                          </a:solidFill>
                          <a:effectLst/>
                          <a:latin typeface="Montserrat" panose="00000500000000000000" pitchFamily="2" charset="0"/>
                        </a:rPr>
                        <a:t>mbers who are ineligible to vote should also be using the tag feature. </a:t>
                      </a:r>
                    </a:p>
                    <a:p>
                      <a:pPr marL="0" marR="0">
                        <a:lnSpc>
                          <a:spcPct val="107000"/>
                        </a:lnSpc>
                        <a:spcBef>
                          <a:spcPts val="0"/>
                        </a:spcBef>
                        <a:spcAft>
                          <a:spcPts val="0"/>
                        </a:spcAft>
                      </a:pPr>
                      <a:endParaRPr lang="en-US" sz="1400" dirty="0">
                        <a:solidFill>
                          <a:srgbClr val="2B8DAA"/>
                        </a:solidFill>
                        <a:effectLst/>
                        <a:latin typeface="Montserrat" panose="00000500000000000000" pitchFamily="2" charset="0"/>
                      </a:endParaRPr>
                    </a:p>
                  </a:txBody>
                  <a:tcPr marL="68580" marR="68580" marT="0" marB="0"/>
                </a:tc>
                <a:extLst>
                  <a:ext uri="{0D108BD9-81ED-4DB2-BD59-A6C34878D82A}">
                    <a16:rowId xmlns:a16="http://schemas.microsoft.com/office/drawing/2014/main" val="2943329282"/>
                  </a:ext>
                </a:extLst>
              </a:tr>
            </a:tbl>
          </a:graphicData>
        </a:graphic>
      </p:graphicFrame>
    </p:spTree>
    <p:extLst>
      <p:ext uri="{BB962C8B-B14F-4D97-AF65-F5344CB8AC3E}">
        <p14:creationId xmlns:p14="http://schemas.microsoft.com/office/powerpoint/2010/main" val="2657710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0" y="396622"/>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VOTES &amp; COMMENTS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533401" y="2161755"/>
            <a:ext cx="2942270" cy="4636424"/>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spcBef>
                <a:spcPts val="0"/>
              </a:spcBef>
            </a:pPr>
            <a:r>
              <a:rPr lang="en-US" sz="1600" dirty="0">
                <a:solidFill>
                  <a:srgbClr val="00205B"/>
                </a:solidFill>
                <a:latin typeface="Montserrat" panose="00000500000000000000" pitchFamily="2" charset="0"/>
              </a:rPr>
              <a:t>After each round</a:t>
            </a:r>
          </a:p>
          <a:p>
            <a:pPr marL="514350" indent="-514350" algn="l">
              <a:spcBef>
                <a:spcPts val="0"/>
              </a:spcBef>
              <a:buAutoNum type="arabicPeriod"/>
            </a:pPr>
            <a:r>
              <a:rPr lang="en-US" sz="1600" dirty="0">
                <a:solidFill>
                  <a:srgbClr val="00205B"/>
                </a:solidFill>
                <a:latin typeface="Montserrat" panose="00000500000000000000" pitchFamily="2" charset="0"/>
              </a:rPr>
              <a:t>Open MyVote (via app or web browser)</a:t>
            </a:r>
          </a:p>
          <a:p>
            <a:pPr marL="514350" indent="-514350" algn="l">
              <a:spcBef>
                <a:spcPts val="0"/>
              </a:spcBef>
              <a:buFont typeface="Arial"/>
              <a:buAutoNum type="arabicPeriod"/>
            </a:pPr>
            <a:r>
              <a:rPr lang="en-US" sz="1600" dirty="0">
                <a:solidFill>
                  <a:srgbClr val="00205B"/>
                </a:solidFill>
                <a:latin typeface="Montserrat" panose="00000500000000000000" pitchFamily="2" charset="0"/>
              </a:rPr>
              <a:t>Find the PNMs (scroll or search)</a:t>
            </a:r>
          </a:p>
          <a:p>
            <a:pPr marL="514350" indent="-514350" algn="l">
              <a:spcBef>
                <a:spcPts val="0"/>
              </a:spcBef>
              <a:buAutoNum type="arabicPeriod"/>
            </a:pPr>
            <a:r>
              <a:rPr lang="en-US" sz="1600" dirty="0">
                <a:solidFill>
                  <a:srgbClr val="00205B"/>
                </a:solidFill>
                <a:latin typeface="Montserrat" panose="00000500000000000000" pitchFamily="2" charset="0"/>
              </a:rPr>
              <a:t>Click on the </a:t>
            </a:r>
            <a:r>
              <a:rPr lang="en-US" sz="1600" b="1" i="1" dirty="0">
                <a:solidFill>
                  <a:srgbClr val="2B8DAA"/>
                </a:solidFill>
                <a:latin typeface="Montserrat" panose="00000500000000000000" pitchFamily="2" charset="0"/>
              </a:rPr>
              <a:t>PNM profile</a:t>
            </a:r>
            <a:r>
              <a:rPr lang="en-US" sz="1600" b="1" dirty="0">
                <a:solidFill>
                  <a:srgbClr val="2B8DAA"/>
                </a:solidFill>
                <a:latin typeface="Montserrat" panose="00000500000000000000" pitchFamily="2" charset="0"/>
              </a:rPr>
              <a:t> </a:t>
            </a:r>
            <a:r>
              <a:rPr lang="en-US" sz="1600" dirty="0">
                <a:solidFill>
                  <a:srgbClr val="00205B"/>
                </a:solidFill>
                <a:latin typeface="Montserrat" panose="00000500000000000000" pitchFamily="2" charset="0"/>
              </a:rPr>
              <a:t>for whom you would like to vote</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i="1" dirty="0">
                <a:solidFill>
                  <a:srgbClr val="2B8DAA"/>
                </a:solidFill>
                <a:latin typeface="Montserrat" panose="00000500000000000000" pitchFamily="2" charset="0"/>
              </a:rPr>
              <a:t>Vote</a:t>
            </a:r>
          </a:p>
          <a:p>
            <a:pPr marL="514350" indent="-514350" algn="l">
              <a:spcBef>
                <a:spcPts val="0"/>
              </a:spcBef>
              <a:buAutoNum type="arabicPeriod"/>
            </a:pPr>
            <a:r>
              <a:rPr lang="en-US" sz="1600" dirty="0">
                <a:solidFill>
                  <a:srgbClr val="00205B"/>
                </a:solidFill>
                <a:latin typeface="Montserrat" panose="00000500000000000000" pitchFamily="2" charset="0"/>
              </a:rPr>
              <a:t>Depending on what round of recruitment you are in, you will vote based on the 1-5 scale in different interaction categories. </a:t>
            </a:r>
          </a:p>
          <a:p>
            <a:pPr marL="971550" lvl="1" indent="-514350" algn="l">
              <a:spcBef>
                <a:spcPts val="0"/>
              </a:spcBef>
              <a:buAutoNum type="arabicPeriod"/>
            </a:pPr>
            <a:endParaRPr lang="en-US" sz="1200" dirty="0">
              <a:solidFill>
                <a:schemeClr val="tx2"/>
              </a:solidFill>
              <a:latin typeface="Avenir LT Std 35 Light" panose="020B0402020203020204" pitchFamily="34" charset="0"/>
            </a:endParaRPr>
          </a:p>
          <a:p>
            <a:pPr algn="l">
              <a:spcBef>
                <a:spcPts val="0"/>
              </a:spcBef>
            </a:pPr>
            <a:endParaRPr lang="en-US" dirty="0">
              <a:solidFill>
                <a:prstClr val="black">
                  <a:tint val="75000"/>
                </a:prstClr>
              </a:solidFill>
            </a:endParaRPr>
          </a:p>
        </p:txBody>
      </p:sp>
      <p:pic>
        <p:nvPicPr>
          <p:cNvPr id="3" name="Picture 2">
            <a:extLst>
              <a:ext uri="{FF2B5EF4-FFF2-40B4-BE49-F238E27FC236}">
                <a16:creationId xmlns:a16="http://schemas.microsoft.com/office/drawing/2014/main" id="{C5016ED5-0DFE-4A60-B1AC-1D95A1087BAF}"/>
              </a:ext>
            </a:extLst>
          </p:cNvPr>
          <p:cNvPicPr>
            <a:picLocks noChangeAspect="1"/>
          </p:cNvPicPr>
          <p:nvPr/>
        </p:nvPicPr>
        <p:blipFill>
          <a:blip r:embed="rId3"/>
          <a:stretch>
            <a:fillRect/>
          </a:stretch>
        </p:blipFill>
        <p:spPr>
          <a:xfrm>
            <a:off x="3588570" y="2493780"/>
            <a:ext cx="5431246" cy="3649638"/>
          </a:xfrm>
          <a:prstGeom prst="rect">
            <a:avLst/>
          </a:prstGeom>
        </p:spPr>
      </p:pic>
    </p:spTree>
    <p:extLst>
      <p:ext uri="{BB962C8B-B14F-4D97-AF65-F5344CB8AC3E}">
        <p14:creationId xmlns:p14="http://schemas.microsoft.com/office/powerpoint/2010/main" val="2508424511"/>
      </p:ext>
    </p:extLst>
  </p:cSld>
  <p:clrMapOvr>
    <a:masterClrMapping/>
  </p:clrMapOvr>
</p:sld>
</file>

<file path=ppt/theme/theme1.xml><?xml version="1.0" encoding="utf-8"?>
<a:theme xmlns:a="http://schemas.openxmlformats.org/drawingml/2006/main" name="Office Theme">
  <a:themeElements>
    <a:clrScheme name="Custom 3">
      <a:dk1>
        <a:srgbClr val="ED0080"/>
      </a:dk1>
      <a:lt1>
        <a:sysClr val="window" lastClr="FFFFFF"/>
      </a:lt1>
      <a:dk2>
        <a:srgbClr val="005496"/>
      </a:dk2>
      <a:lt2>
        <a:srgbClr val="E7E6E6"/>
      </a:lt2>
      <a:accent1>
        <a:srgbClr val="E60064"/>
      </a:accent1>
      <a:accent2>
        <a:srgbClr val="ED7D31"/>
      </a:accent2>
      <a:accent3>
        <a:srgbClr val="A5A5A5"/>
      </a:accent3>
      <a:accent4>
        <a:srgbClr val="FFC000"/>
      </a:accent4>
      <a:accent5>
        <a:srgbClr val="5B9BD5"/>
      </a:accent5>
      <a:accent6>
        <a:srgbClr val="70AD47"/>
      </a:accent6>
      <a:hlink>
        <a:srgbClr val="005496"/>
      </a:hlink>
      <a:folHlink>
        <a:srgbClr val="ED0080"/>
      </a:folHlink>
    </a:clrScheme>
    <a:fontScheme name="Custom 1">
      <a:majorFont>
        <a:latin typeface="Avenir Next Medium"/>
        <a:ea typeface=""/>
        <a:cs typeface=""/>
      </a:majorFont>
      <a:minorFont>
        <a:latin typeface="Avenir Next Condensed "/>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C0A1CEE21787048BC8272C080F9E241" ma:contentTypeVersion="13" ma:contentTypeDescription="Create a new document." ma:contentTypeScope="" ma:versionID="dec58abe87a8920af5aac2058e51cf6a">
  <xsd:schema xmlns:xsd="http://www.w3.org/2001/XMLSchema" xmlns:xs="http://www.w3.org/2001/XMLSchema" xmlns:p="http://schemas.microsoft.com/office/2006/metadata/properties" xmlns:ns3="dc507374-fb21-4d2a-92b2-7b898f35e06f" xmlns:ns4="59e85ad0-1ff8-4dc9-a61a-70936c2da392" targetNamespace="http://schemas.microsoft.com/office/2006/metadata/properties" ma:root="true" ma:fieldsID="ab786e7177cee7f2fc4cdf216bc3fb4b" ns3:_="" ns4:_="">
    <xsd:import namespace="dc507374-fb21-4d2a-92b2-7b898f35e06f"/>
    <xsd:import namespace="59e85ad0-1ff8-4dc9-a61a-70936c2da39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DateTaken"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507374-fb21-4d2a-92b2-7b898f35e06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e85ad0-1ff8-4dc9-a61a-70936c2da3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AE00F8B-DB32-4754-87C7-51FEAE015C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507374-fb21-4d2a-92b2-7b898f35e06f"/>
    <ds:schemaRef ds:uri="59e85ad0-1ff8-4dc9-a61a-70936c2da3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294CE48-549A-403D-B8DB-7D19BB0520B0}">
  <ds:schemaRefs>
    <ds:schemaRef ds:uri="http://schemas.microsoft.com/sharepoint/v3/contenttype/forms"/>
  </ds:schemaRefs>
</ds:datastoreItem>
</file>

<file path=customXml/itemProps3.xml><?xml version="1.0" encoding="utf-8"?>
<ds:datastoreItem xmlns:ds="http://schemas.openxmlformats.org/officeDocument/2006/customXml" ds:itemID="{05C92C01-FB08-40D0-954C-8AF288237665}">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4529</TotalTime>
  <Words>1398</Words>
  <Application>Microsoft Office PowerPoint</Application>
  <PresentationFormat>On-screen Show (4:3)</PresentationFormat>
  <Paragraphs>113</Paragraphs>
  <Slides>17</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Montserrat</vt:lpstr>
      <vt:lpstr>Avenir Next Medium</vt:lpstr>
      <vt:lpstr>Avenir Next Condensed </vt:lpstr>
      <vt:lpstr>Anton</vt:lpstr>
      <vt:lpstr>Avenir Next Condensed</vt:lpstr>
      <vt:lpstr>Avenir LT Std 35 Light</vt:lpstr>
      <vt:lpstr>Tropiline</vt:lpstr>
      <vt:lpstr>Calibri</vt:lpstr>
      <vt:lpstr>Office Theme</vt:lpstr>
      <vt:lpstr>PowerPoint Presentation</vt:lpstr>
      <vt:lpstr>PowerPoint Presentation</vt:lpstr>
      <vt:lpstr>GETTING STARTED</vt:lpstr>
      <vt:lpstr>PowerPoint Presentation</vt:lpstr>
      <vt:lpstr>PowerPoint Presentation</vt:lpstr>
      <vt:lpstr>REVIEWING PNMS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dc:creator>
  <cp:lastModifiedBy>Raina Bradford-Jennings</cp:lastModifiedBy>
  <cp:revision>102</cp:revision>
  <dcterms:created xsi:type="dcterms:W3CDTF">2017-07-31T21:27:23Z</dcterms:created>
  <dcterms:modified xsi:type="dcterms:W3CDTF">2020-07-14T14:10:27Z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0x0101009C0A1CEE21787048BC8272C080F9E241</vt:lpwstr>
  </property>
</Properties>
</file>