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8" r:id="rId2"/>
    <p:sldId id="259" r:id="rId3"/>
    <p:sldId id="286" r:id="rId4"/>
    <p:sldId id="281" r:id="rId5"/>
    <p:sldId id="260" r:id="rId6"/>
    <p:sldId id="261" r:id="rId7"/>
    <p:sldId id="262" r:id="rId8"/>
    <p:sldId id="263" r:id="rId9"/>
    <p:sldId id="264" r:id="rId10"/>
    <p:sldId id="265" r:id="rId11"/>
    <p:sldId id="267" r:id="rId12"/>
    <p:sldId id="268" r:id="rId13"/>
    <p:sldId id="269" r:id="rId14"/>
    <p:sldId id="270" r:id="rId15"/>
    <p:sldId id="271" r:id="rId16"/>
    <p:sldId id="272" r:id="rId17"/>
    <p:sldId id="273" r:id="rId18"/>
    <p:sldId id="275" r:id="rId19"/>
    <p:sldId id="276" r:id="rId20"/>
    <p:sldId id="277" r:id="rId21"/>
    <p:sldId id="266" r:id="rId22"/>
    <p:sldId id="278" r:id="rId23"/>
    <p:sldId id="279" r:id="rId24"/>
    <p:sldId id="280" r:id="rId25"/>
    <p:sldId id="285" r:id="rId26"/>
  </p:sldIdLst>
  <p:sldSz cx="9144000" cy="5143500" type="screen16x9"/>
  <p:notesSz cx="3657600" cy="2743200"/>
  <p:defaultTextStyle>
    <a:defPPr>
      <a:defRPr lang="en-US"/>
    </a:defPPr>
    <a:lvl1pPr marL="0" algn="l" defTabSz="2041032" rtl="0" eaLnBrk="1" latinLnBrk="0" hangingPunct="1">
      <a:defRPr sz="4018" kern="1200">
        <a:solidFill>
          <a:schemeClr val="tx1"/>
        </a:solidFill>
        <a:latin typeface="+mn-lt"/>
        <a:ea typeface="+mn-ea"/>
        <a:cs typeface="+mn-cs"/>
      </a:defRPr>
    </a:lvl1pPr>
    <a:lvl2pPr marL="1020516" algn="l" defTabSz="2041032" rtl="0" eaLnBrk="1" latinLnBrk="0" hangingPunct="1">
      <a:defRPr sz="4018" kern="1200">
        <a:solidFill>
          <a:schemeClr val="tx1"/>
        </a:solidFill>
        <a:latin typeface="+mn-lt"/>
        <a:ea typeface="+mn-ea"/>
        <a:cs typeface="+mn-cs"/>
      </a:defRPr>
    </a:lvl2pPr>
    <a:lvl3pPr marL="2041032" algn="l" defTabSz="2041032" rtl="0" eaLnBrk="1" latinLnBrk="0" hangingPunct="1">
      <a:defRPr sz="4018" kern="1200">
        <a:solidFill>
          <a:schemeClr val="tx1"/>
        </a:solidFill>
        <a:latin typeface="+mn-lt"/>
        <a:ea typeface="+mn-ea"/>
        <a:cs typeface="+mn-cs"/>
      </a:defRPr>
    </a:lvl3pPr>
    <a:lvl4pPr marL="3061548" algn="l" defTabSz="2041032" rtl="0" eaLnBrk="1" latinLnBrk="0" hangingPunct="1">
      <a:defRPr sz="4018" kern="1200">
        <a:solidFill>
          <a:schemeClr val="tx1"/>
        </a:solidFill>
        <a:latin typeface="+mn-lt"/>
        <a:ea typeface="+mn-ea"/>
        <a:cs typeface="+mn-cs"/>
      </a:defRPr>
    </a:lvl4pPr>
    <a:lvl5pPr marL="4082064" algn="l" defTabSz="2041032" rtl="0" eaLnBrk="1" latinLnBrk="0" hangingPunct="1">
      <a:defRPr sz="4018" kern="1200">
        <a:solidFill>
          <a:schemeClr val="tx1"/>
        </a:solidFill>
        <a:latin typeface="+mn-lt"/>
        <a:ea typeface="+mn-ea"/>
        <a:cs typeface="+mn-cs"/>
      </a:defRPr>
    </a:lvl5pPr>
    <a:lvl6pPr marL="5102581" algn="l" defTabSz="2041032" rtl="0" eaLnBrk="1" latinLnBrk="0" hangingPunct="1">
      <a:defRPr sz="4018" kern="1200">
        <a:solidFill>
          <a:schemeClr val="tx1"/>
        </a:solidFill>
        <a:latin typeface="+mn-lt"/>
        <a:ea typeface="+mn-ea"/>
        <a:cs typeface="+mn-cs"/>
      </a:defRPr>
    </a:lvl6pPr>
    <a:lvl7pPr marL="6123097" algn="l" defTabSz="2041032" rtl="0" eaLnBrk="1" latinLnBrk="0" hangingPunct="1">
      <a:defRPr sz="4018" kern="1200">
        <a:solidFill>
          <a:schemeClr val="tx1"/>
        </a:solidFill>
        <a:latin typeface="+mn-lt"/>
        <a:ea typeface="+mn-ea"/>
        <a:cs typeface="+mn-cs"/>
      </a:defRPr>
    </a:lvl7pPr>
    <a:lvl8pPr marL="7143613" algn="l" defTabSz="2041032" rtl="0" eaLnBrk="1" latinLnBrk="0" hangingPunct="1">
      <a:defRPr sz="4018" kern="1200">
        <a:solidFill>
          <a:schemeClr val="tx1"/>
        </a:solidFill>
        <a:latin typeface="+mn-lt"/>
        <a:ea typeface="+mn-ea"/>
        <a:cs typeface="+mn-cs"/>
      </a:defRPr>
    </a:lvl8pPr>
    <a:lvl9pPr marL="8164129" algn="l" defTabSz="2041032" rtl="0" eaLnBrk="1" latinLnBrk="0" hangingPunct="1">
      <a:defRPr sz="4018"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5400" userDrawn="1">
          <p15:clr>
            <a:srgbClr val="A4A3A4"/>
          </p15:clr>
        </p15:guide>
        <p15:guide id="2" pos="540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C948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4694"/>
  </p:normalViewPr>
  <p:slideViewPr>
    <p:cSldViewPr>
      <p:cViewPr varScale="1">
        <p:scale>
          <a:sx n="107" d="100"/>
          <a:sy n="107" d="100"/>
        </p:scale>
        <p:origin x="782" y="86"/>
      </p:cViewPr>
      <p:guideLst>
        <p:guide orient="horz" pos="5400"/>
        <p:guide pos="540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1584325" cy="1381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2071688" y="0"/>
            <a:ext cx="1584325" cy="138113"/>
          </a:xfrm>
          <a:prstGeom prst="rect">
            <a:avLst/>
          </a:prstGeom>
        </p:spPr>
        <p:txBody>
          <a:bodyPr vert="horz" lIns="91440" tIns="45720" rIns="91440" bIns="45720" rtlCol="0"/>
          <a:lstStyle>
            <a:lvl1pPr algn="r">
              <a:defRPr sz="1200"/>
            </a:lvl1pPr>
          </a:lstStyle>
          <a:p>
            <a:fld id="{3326B5C8-503F-4CD6-AB93-CEB668C7D7BD}" type="datetimeFigureOut">
              <a:rPr lang="en-US" smtClean="0"/>
              <a:t>7/30/2020</a:t>
            </a:fld>
            <a:endParaRPr lang="en-US"/>
          </a:p>
        </p:txBody>
      </p:sp>
      <p:sp>
        <p:nvSpPr>
          <p:cNvPr id="4" name="Slide Image Placeholder 3"/>
          <p:cNvSpPr>
            <a:spLocks noGrp="1" noRot="1" noChangeAspect="1"/>
          </p:cNvSpPr>
          <p:nvPr>
            <p:ph type="sldImg" idx="2"/>
          </p:nvPr>
        </p:nvSpPr>
        <p:spPr>
          <a:xfrm>
            <a:off x="1006475" y="342900"/>
            <a:ext cx="1644650" cy="925513"/>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365125" y="1320800"/>
            <a:ext cx="2927350" cy="10795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2605088"/>
            <a:ext cx="1584325" cy="13811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2071688" y="2605088"/>
            <a:ext cx="1584325" cy="138112"/>
          </a:xfrm>
          <a:prstGeom prst="rect">
            <a:avLst/>
          </a:prstGeom>
        </p:spPr>
        <p:txBody>
          <a:bodyPr vert="horz" lIns="91440" tIns="45720" rIns="91440" bIns="45720" rtlCol="0" anchor="b"/>
          <a:lstStyle>
            <a:lvl1pPr algn="r">
              <a:defRPr sz="1200"/>
            </a:lvl1pPr>
          </a:lstStyle>
          <a:p>
            <a:fld id="{FD8C6C6A-A056-41D9-AFDA-135FC957D6DD}" type="slidenum">
              <a:rPr lang="en-US" smtClean="0"/>
              <a:t>‹#›</a:t>
            </a:fld>
            <a:endParaRPr lang="en-US"/>
          </a:p>
        </p:txBody>
      </p:sp>
    </p:spTree>
    <p:extLst>
      <p:ext uri="{BB962C8B-B14F-4D97-AF65-F5344CB8AC3E}">
        <p14:creationId xmlns:p14="http://schemas.microsoft.com/office/powerpoint/2010/main" val="24314866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vimeo.com/442084784/10b2e9f871"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vimeo.com/442091874/2fc635b999"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sng" dirty="0">
                <a:solidFill>
                  <a:srgbClr val="0563C1"/>
                </a:solidFill>
                <a:effectLst/>
                <a:latin typeface="Arial" panose="020B0604020202020204" pitchFamily="34" charset="0"/>
                <a:ea typeface="Calibri" panose="020F0502020204030204" pitchFamily="34" charset="0"/>
                <a:hlinkClick r:id="rId3"/>
              </a:rPr>
              <a:t>https://vimeo.com/442084784/10b2e9f871</a:t>
            </a:r>
            <a:endParaRPr lang="en-US" dirty="0"/>
          </a:p>
          <a:p>
            <a:endParaRPr lang="en-US" dirty="0"/>
          </a:p>
        </p:txBody>
      </p:sp>
      <p:sp>
        <p:nvSpPr>
          <p:cNvPr id="4" name="Slide Number Placeholder 3"/>
          <p:cNvSpPr>
            <a:spLocks noGrp="1"/>
          </p:cNvSpPr>
          <p:nvPr>
            <p:ph type="sldNum" sz="quarter" idx="5"/>
          </p:nvPr>
        </p:nvSpPr>
        <p:spPr/>
        <p:txBody>
          <a:bodyPr/>
          <a:lstStyle/>
          <a:p>
            <a:fld id="{FD8C6C6A-A056-41D9-AFDA-135FC957D6DD}" type="slidenum">
              <a:rPr lang="en-US" smtClean="0"/>
              <a:t>4</a:t>
            </a:fld>
            <a:endParaRPr lang="en-US"/>
          </a:p>
        </p:txBody>
      </p:sp>
    </p:spTree>
    <p:extLst>
      <p:ext uri="{BB962C8B-B14F-4D97-AF65-F5344CB8AC3E}">
        <p14:creationId xmlns:p14="http://schemas.microsoft.com/office/powerpoint/2010/main" val="32436255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u="sng" dirty="0">
                <a:solidFill>
                  <a:srgbClr val="0563C1"/>
                </a:solidFill>
                <a:effectLst/>
                <a:latin typeface="Arial" panose="020B0604020202020204" pitchFamily="34" charset="0"/>
                <a:ea typeface="Calibri" panose="020F0502020204030204" pitchFamily="34" charset="0"/>
                <a:hlinkClick r:id="rId3"/>
              </a:rPr>
              <a:t>https://vimeo.com/442091874/2fc635b999</a:t>
            </a:r>
            <a:endParaRPr lang="en-US" dirty="0"/>
          </a:p>
          <a:p>
            <a:endParaRPr lang="en-US" dirty="0"/>
          </a:p>
        </p:txBody>
      </p:sp>
      <p:sp>
        <p:nvSpPr>
          <p:cNvPr id="4" name="Slide Number Placeholder 3"/>
          <p:cNvSpPr>
            <a:spLocks noGrp="1"/>
          </p:cNvSpPr>
          <p:nvPr>
            <p:ph type="sldNum" sz="quarter" idx="5"/>
          </p:nvPr>
        </p:nvSpPr>
        <p:spPr/>
        <p:txBody>
          <a:bodyPr/>
          <a:lstStyle/>
          <a:p>
            <a:fld id="{FD8C6C6A-A056-41D9-AFDA-135FC957D6DD}" type="slidenum">
              <a:rPr lang="en-US" smtClean="0"/>
              <a:t>21</a:t>
            </a:fld>
            <a:endParaRPr lang="en-US"/>
          </a:p>
        </p:txBody>
      </p:sp>
    </p:spTree>
    <p:extLst>
      <p:ext uri="{BB962C8B-B14F-4D97-AF65-F5344CB8AC3E}">
        <p14:creationId xmlns:p14="http://schemas.microsoft.com/office/powerpoint/2010/main" val="68480727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od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4" r:id="rId1"/>
    <p:sldLayoutId id="2147483662" r:id="rId2"/>
  </p:sldLayoutIdLst>
  <p:txStyles>
    <p:titleStyle>
      <a:lvl1pPr eaLnBrk="1" hangingPunct="1">
        <a:defRPr>
          <a:latin typeface="+mj-lt"/>
          <a:ea typeface="+mj-ea"/>
          <a:cs typeface="+mj-cs"/>
        </a:defRPr>
      </a:lvl1pPr>
    </p:titleStyle>
    <p:bodyStyle>
      <a:lvl1pPr marL="0" eaLnBrk="1" hangingPunct="1">
        <a:defRPr>
          <a:latin typeface="+mn-lt"/>
          <a:ea typeface="+mn-ea"/>
          <a:cs typeface="+mn-cs"/>
        </a:defRPr>
      </a:lvl1pPr>
      <a:lvl2pPr marL="857250" eaLnBrk="1" hangingPunct="1">
        <a:defRPr>
          <a:latin typeface="+mn-lt"/>
          <a:ea typeface="+mn-ea"/>
          <a:cs typeface="+mn-cs"/>
        </a:defRPr>
      </a:lvl2pPr>
      <a:lvl3pPr marL="1714500" eaLnBrk="1" hangingPunct="1">
        <a:defRPr>
          <a:latin typeface="+mn-lt"/>
          <a:ea typeface="+mn-ea"/>
          <a:cs typeface="+mn-cs"/>
        </a:defRPr>
      </a:lvl3pPr>
      <a:lvl4pPr marL="2571750" eaLnBrk="1" hangingPunct="1">
        <a:defRPr>
          <a:latin typeface="+mn-lt"/>
          <a:ea typeface="+mn-ea"/>
          <a:cs typeface="+mn-cs"/>
        </a:defRPr>
      </a:lvl4pPr>
      <a:lvl5pPr marL="3429000" eaLnBrk="1" hangingPunct="1">
        <a:defRPr>
          <a:latin typeface="+mn-lt"/>
          <a:ea typeface="+mn-ea"/>
          <a:cs typeface="+mn-cs"/>
        </a:defRPr>
      </a:lvl5pPr>
      <a:lvl6pPr marL="4286250" eaLnBrk="1" hangingPunct="1">
        <a:defRPr>
          <a:latin typeface="+mn-lt"/>
          <a:ea typeface="+mn-ea"/>
          <a:cs typeface="+mn-cs"/>
        </a:defRPr>
      </a:lvl6pPr>
      <a:lvl7pPr marL="5143500" eaLnBrk="1" hangingPunct="1">
        <a:defRPr>
          <a:latin typeface="+mn-lt"/>
          <a:ea typeface="+mn-ea"/>
          <a:cs typeface="+mn-cs"/>
        </a:defRPr>
      </a:lvl7pPr>
      <a:lvl8pPr marL="6000750" eaLnBrk="1" hangingPunct="1">
        <a:defRPr>
          <a:latin typeface="+mn-lt"/>
          <a:ea typeface="+mn-ea"/>
          <a:cs typeface="+mn-cs"/>
        </a:defRPr>
      </a:lvl8pPr>
      <a:lvl9pPr marL="6858000" eaLnBrk="1" hangingPunct="1">
        <a:defRPr>
          <a:latin typeface="+mn-lt"/>
          <a:ea typeface="+mn-ea"/>
          <a:cs typeface="+mn-cs"/>
        </a:defRPr>
      </a:lvl9pPr>
    </p:bodyStyle>
    <p:otherStyle>
      <a:lvl1pPr marL="0" eaLnBrk="1" hangingPunct="1">
        <a:defRPr>
          <a:latin typeface="+mn-lt"/>
          <a:ea typeface="+mn-ea"/>
          <a:cs typeface="+mn-cs"/>
        </a:defRPr>
      </a:lvl1pPr>
      <a:lvl2pPr marL="857250" eaLnBrk="1" hangingPunct="1">
        <a:defRPr>
          <a:latin typeface="+mn-lt"/>
          <a:ea typeface="+mn-ea"/>
          <a:cs typeface="+mn-cs"/>
        </a:defRPr>
      </a:lvl2pPr>
      <a:lvl3pPr marL="1714500" eaLnBrk="1" hangingPunct="1">
        <a:defRPr>
          <a:latin typeface="+mn-lt"/>
          <a:ea typeface="+mn-ea"/>
          <a:cs typeface="+mn-cs"/>
        </a:defRPr>
      </a:lvl3pPr>
      <a:lvl4pPr marL="2571750" eaLnBrk="1" hangingPunct="1">
        <a:defRPr>
          <a:latin typeface="+mn-lt"/>
          <a:ea typeface="+mn-ea"/>
          <a:cs typeface="+mn-cs"/>
        </a:defRPr>
      </a:lvl4pPr>
      <a:lvl5pPr marL="3429000" eaLnBrk="1" hangingPunct="1">
        <a:defRPr>
          <a:latin typeface="+mn-lt"/>
          <a:ea typeface="+mn-ea"/>
          <a:cs typeface="+mn-cs"/>
        </a:defRPr>
      </a:lvl5pPr>
      <a:lvl6pPr marL="4286250" eaLnBrk="1" hangingPunct="1">
        <a:defRPr>
          <a:latin typeface="+mn-lt"/>
          <a:ea typeface="+mn-ea"/>
          <a:cs typeface="+mn-cs"/>
        </a:defRPr>
      </a:lvl6pPr>
      <a:lvl7pPr marL="5143500" eaLnBrk="1" hangingPunct="1">
        <a:defRPr>
          <a:latin typeface="+mn-lt"/>
          <a:ea typeface="+mn-ea"/>
          <a:cs typeface="+mn-cs"/>
        </a:defRPr>
      </a:lvl7pPr>
      <a:lvl8pPr marL="6000750" eaLnBrk="1" hangingPunct="1">
        <a:defRPr>
          <a:latin typeface="+mn-lt"/>
          <a:ea typeface="+mn-ea"/>
          <a:cs typeface="+mn-cs"/>
        </a:defRPr>
      </a:lvl8pPr>
      <a:lvl9pPr marL="6858000" eaLnBrk="1" hangingPunct="1">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hyperlink" Target="https://www.seeitourway.org/" TargetMode="External"/><Relationship Id="rId7" Type="http://schemas.openxmlformats.org/officeDocument/2006/relationships/image" Target="../media/image6.jpeg"/><Relationship Id="rId2" Type="http://schemas.openxmlformats.org/officeDocument/2006/relationships/hyperlink" Target="http://www.blindchildrenscenter.org/" TargetMode="External"/><Relationship Id="rId1" Type="http://schemas.openxmlformats.org/officeDocument/2006/relationships/slideLayout" Target="../slideLayouts/slideLayout1.xml"/><Relationship Id="rId6" Type="http://schemas.openxmlformats.org/officeDocument/2006/relationships/hyperlink" Target="http://dgckids.org/" TargetMode="External"/><Relationship Id="rId5" Type="http://schemas.openxmlformats.org/officeDocument/2006/relationships/hyperlink" Target="https://ccvi.org/" TargetMode="External"/><Relationship Id="rId4" Type="http://schemas.openxmlformats.org/officeDocument/2006/relationships/hyperlink" Target="https://anchorcenter.org/"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6.jpeg"/><Relationship Id="rId1" Type="http://schemas.openxmlformats.org/officeDocument/2006/relationships/slideLayout" Target="../slideLayouts/slideLayout1.xml"/><Relationship Id="rId4" Type="http://schemas.openxmlformats.org/officeDocument/2006/relationships/image" Target="../media/image20.jpeg"/></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6.jpeg"/><Relationship Id="rId1" Type="http://schemas.openxmlformats.org/officeDocument/2006/relationships/slideLayout" Target="../slideLayouts/slideLayout1.xml"/><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hyperlink" Target="https://vimeo.com/442091874/2fc635b999"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hyperlink" Target="https://vimeo.com/442084784/10b2e9f871"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6.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8D70E5F-5F6E-6F49-B728-32ED8C9FE700}"/>
              </a:ext>
            </a:extLst>
          </p:cNvPr>
          <p:cNvSpPr/>
          <p:nvPr/>
        </p:nvSpPr>
        <p:spPr>
          <a:xfrm>
            <a:off x="3695700" y="2190750"/>
            <a:ext cx="4000500" cy="2605842"/>
          </a:xfrm>
          <a:prstGeom prst="rect">
            <a:avLst/>
          </a:prstGeom>
        </p:spPr>
        <p:txBody>
          <a:bodyPr wrap="square">
            <a:spAutoFit/>
          </a:bodyPr>
          <a:lstStyle/>
          <a:p>
            <a:pPr>
              <a:lnSpc>
                <a:spcPts val="3800"/>
              </a:lnSpc>
              <a:spcAft>
                <a:spcPts val="1125"/>
              </a:spcAft>
            </a:pPr>
            <a:r>
              <a:rPr lang="en-US" sz="3750" b="1" dirty="0">
                <a:solidFill>
                  <a:srgbClr val="DC948A"/>
                </a:solidFill>
                <a:latin typeface="+mj-lt"/>
              </a:rPr>
              <a:t>Foundation Education for Recruitment</a:t>
            </a:r>
          </a:p>
          <a:p>
            <a:pPr>
              <a:spcAft>
                <a:spcPts val="1125"/>
              </a:spcAft>
            </a:pPr>
            <a:r>
              <a:rPr lang="en-US" sz="2000" spc="60" dirty="0">
                <a:solidFill>
                  <a:srgbClr val="002060"/>
                </a:solidFill>
                <a:latin typeface="Montserrat" panose="00000500000000000000" pitchFamily="2" charset="0"/>
              </a:rPr>
              <a:t>Let’s Talk Philanthropy! </a:t>
            </a:r>
          </a:p>
          <a:p>
            <a:pPr>
              <a:spcAft>
                <a:spcPts val="1125"/>
              </a:spcAft>
            </a:pPr>
            <a:endParaRPr lang="en-US" sz="3000" b="1" dirty="0">
              <a:solidFill>
                <a:srgbClr val="DC948A"/>
              </a:solidFill>
              <a:latin typeface="Tropiline Black" pitchFamily="2" charset="0"/>
            </a:endParaRPr>
          </a:p>
        </p:txBody>
      </p:sp>
      <p:pic>
        <p:nvPicPr>
          <p:cNvPr id="3" name="Picture 2" descr="A picture containing drawing, sign&#10;&#10;Description automatically generated">
            <a:extLst>
              <a:ext uri="{FF2B5EF4-FFF2-40B4-BE49-F238E27FC236}">
                <a16:creationId xmlns:a16="http://schemas.microsoft.com/office/drawing/2014/main" id="{1C562FA4-6D76-EE46-B308-25DA23BC437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10000" y="1558573"/>
            <a:ext cx="2286000" cy="398584"/>
          </a:xfrm>
          <a:prstGeom prst="rect">
            <a:avLst/>
          </a:prstGeom>
        </p:spPr>
      </p:pic>
      <p:pic>
        <p:nvPicPr>
          <p:cNvPr id="5" name="Picture 4" descr="A picture containing plate&#10;&#10;Description automatically generated">
            <a:extLst>
              <a:ext uri="{FF2B5EF4-FFF2-40B4-BE49-F238E27FC236}">
                <a16:creationId xmlns:a16="http://schemas.microsoft.com/office/drawing/2014/main" id="{57C97938-7143-433D-A253-957D48E9E8D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01000" y="266462"/>
            <a:ext cx="881832" cy="1324708"/>
          </a:xfrm>
          <a:prstGeom prst="rect">
            <a:avLst/>
          </a:prstGeom>
        </p:spPr>
      </p:pic>
    </p:spTree>
    <p:extLst>
      <p:ext uri="{BB962C8B-B14F-4D97-AF65-F5344CB8AC3E}">
        <p14:creationId xmlns:p14="http://schemas.microsoft.com/office/powerpoint/2010/main" val="22030942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4495800" y="285750"/>
            <a:ext cx="3505200" cy="4676088"/>
          </a:xfrm>
          <a:prstGeom prst="rect">
            <a:avLst/>
          </a:prstGeom>
        </p:spPr>
        <p:txBody>
          <a:bodyPr wrap="square">
            <a:spAutoFit/>
          </a:bodyPr>
          <a:lstStyle/>
          <a:p>
            <a:pPr>
              <a:spcAft>
                <a:spcPts val="1125"/>
              </a:spcAft>
              <a:tabLst>
                <a:tab pos="228600" algn="l"/>
              </a:tabLst>
            </a:pPr>
            <a:r>
              <a:rPr lang="en-US" sz="2000" b="1" dirty="0">
                <a:solidFill>
                  <a:srgbClr val="DC948A"/>
                </a:solidFill>
                <a:latin typeface="+mj-lt"/>
              </a:rPr>
              <a:t>DG Schools for Children with Visual Impairments</a:t>
            </a:r>
          </a:p>
          <a:p>
            <a:pPr>
              <a:spcAft>
                <a:spcPts val="1125"/>
              </a:spcAft>
              <a:tabLst>
                <a:tab pos="228600" algn="l"/>
              </a:tabLst>
            </a:pPr>
            <a:r>
              <a:rPr lang="en-US" sz="1600" i="1" dirty="0">
                <a:solidFill>
                  <a:srgbClr val="002060"/>
                </a:solidFill>
                <a:effectLst/>
                <a:latin typeface="+mj-lt"/>
                <a:ea typeface="Arial" panose="020B0604020202020204" pitchFamily="34" charset="0"/>
                <a:cs typeface="Arial" panose="020B0604020202020204" pitchFamily="34" charset="0"/>
              </a:rPr>
              <a:t>Did you know that Delta Gammas founded 5 schools across the US for children with visual impairments? </a:t>
            </a:r>
          </a:p>
          <a:p>
            <a:pPr>
              <a:spcAft>
                <a:spcPts val="1125"/>
              </a:spcAft>
              <a:tabLst>
                <a:tab pos="228600" algn="l"/>
              </a:tabLst>
            </a:pPr>
            <a:r>
              <a:rPr lang="en-US" sz="1200" dirty="0">
                <a:solidFill>
                  <a:srgbClr val="002060"/>
                </a:solidFill>
                <a:effectLst/>
                <a:ea typeface="Arial" panose="020B0604020202020204" pitchFamily="34" charset="0"/>
                <a:cs typeface="Arial" panose="020B0604020202020204" pitchFamily="34" charset="0"/>
              </a:rPr>
              <a:t>Click on each school’s name to learn more.</a:t>
            </a:r>
            <a:endParaRPr lang="en-US" sz="1200" dirty="0">
              <a:solidFill>
                <a:srgbClr val="002060"/>
              </a:solidFill>
              <a:ea typeface="Arial" panose="020B0604020202020204" pitchFamily="34" charset="0"/>
              <a:cs typeface="Arial" panose="020B0604020202020204" pitchFamily="34" charset="0"/>
            </a:endParaRPr>
          </a:p>
          <a:p>
            <a:pPr marL="342900" indent="-342900" algn="l">
              <a:lnSpc>
                <a:spcPts val="2300"/>
              </a:lnSpc>
              <a:buFont typeface="+mj-lt"/>
              <a:buAutoNum type="arabicPeriod"/>
              <a:tabLst>
                <a:tab pos="228600" algn="l"/>
              </a:tabLst>
            </a:pPr>
            <a:r>
              <a:rPr lang="en-US" sz="1400" b="0" i="0" u="none" strike="noStrike" dirty="0">
                <a:solidFill>
                  <a:schemeClr val="accent4"/>
                </a:solidFill>
                <a:effectLst/>
                <a:hlinkClick r:id="rId2">
                  <a:extLst>
                    <a:ext uri="{A12FA001-AC4F-418D-AE19-62706E023703}">
                      <ahyp:hlinkClr xmlns:ahyp="http://schemas.microsoft.com/office/drawing/2018/hyperlinkcolor" val="tx"/>
                    </a:ext>
                  </a:extLst>
                </a:hlinkClick>
              </a:rPr>
              <a:t>Blind Children's Center</a:t>
            </a:r>
            <a:r>
              <a:rPr lang="en-US" sz="1400" b="0" i="0" dirty="0">
                <a:solidFill>
                  <a:schemeClr val="accent4"/>
                </a:solidFill>
                <a:effectLst/>
              </a:rPr>
              <a:t>, </a:t>
            </a:r>
            <a:r>
              <a:rPr lang="en-US" sz="1400" b="0" i="0" dirty="0">
                <a:effectLst/>
              </a:rPr>
              <a:t>Los Angeles</a:t>
            </a:r>
            <a:endParaRPr lang="en-US" sz="1400" dirty="0"/>
          </a:p>
          <a:p>
            <a:pPr marL="342900" indent="-342900" algn="l">
              <a:lnSpc>
                <a:spcPts val="2300"/>
              </a:lnSpc>
              <a:buFont typeface="+mj-lt"/>
              <a:buAutoNum type="arabicPeriod"/>
              <a:tabLst>
                <a:tab pos="228600" algn="l"/>
              </a:tabLst>
            </a:pPr>
            <a:r>
              <a:rPr lang="en-US" sz="1400" b="0" i="0" u="none" strike="noStrike" dirty="0">
                <a:solidFill>
                  <a:schemeClr val="accent4"/>
                </a:solidFill>
                <a:effectLst/>
                <a:hlinkClick r:id="rId3">
                  <a:extLst>
                    <a:ext uri="{A12FA001-AC4F-418D-AE19-62706E023703}">
                      <ahyp:hlinkClr xmlns:ahyp="http://schemas.microsoft.com/office/drawing/2018/hyperlinkcolor" val="tx"/>
                    </a:ext>
                  </a:extLst>
                </a:hlinkClick>
              </a:rPr>
              <a:t>Foundation for Blind Children</a:t>
            </a:r>
            <a:r>
              <a:rPr lang="en-US" sz="1400" b="0" i="0" dirty="0">
                <a:solidFill>
                  <a:schemeClr val="accent4"/>
                </a:solidFill>
                <a:effectLst/>
              </a:rPr>
              <a:t>, </a:t>
            </a:r>
            <a:r>
              <a:rPr lang="en-US" sz="1400" b="0" i="0" dirty="0">
                <a:effectLst/>
              </a:rPr>
              <a:t>Phoenix</a:t>
            </a:r>
          </a:p>
          <a:p>
            <a:pPr marL="342900" indent="-342900" algn="l">
              <a:lnSpc>
                <a:spcPts val="2300"/>
              </a:lnSpc>
              <a:buFont typeface="+mj-lt"/>
              <a:buAutoNum type="arabicPeriod"/>
              <a:tabLst>
                <a:tab pos="228600" algn="l"/>
              </a:tabLst>
            </a:pPr>
            <a:r>
              <a:rPr lang="en-US" sz="1400" b="0" i="0" u="none" strike="noStrike" dirty="0">
                <a:solidFill>
                  <a:schemeClr val="accent4"/>
                </a:solidFill>
                <a:effectLst/>
                <a:hlinkClick r:id="rId4">
                  <a:extLst>
                    <a:ext uri="{A12FA001-AC4F-418D-AE19-62706E023703}">
                      <ahyp:hlinkClr xmlns:ahyp="http://schemas.microsoft.com/office/drawing/2018/hyperlinkcolor" val="tx"/>
                    </a:ext>
                  </a:extLst>
                </a:hlinkClick>
              </a:rPr>
              <a:t>Anchor Center for Blind Children</a:t>
            </a:r>
            <a:r>
              <a:rPr lang="en-US" sz="1400" b="0" i="0" dirty="0">
                <a:solidFill>
                  <a:schemeClr val="accent4"/>
                </a:solidFill>
                <a:effectLst/>
              </a:rPr>
              <a:t>, </a:t>
            </a:r>
            <a:r>
              <a:rPr lang="en-US" sz="1400" b="0" i="0" dirty="0">
                <a:effectLst/>
              </a:rPr>
              <a:t>Denver</a:t>
            </a:r>
          </a:p>
          <a:p>
            <a:pPr marL="342900" indent="-342900" algn="l">
              <a:lnSpc>
                <a:spcPts val="2300"/>
              </a:lnSpc>
              <a:buFont typeface="+mj-lt"/>
              <a:buAutoNum type="arabicPeriod"/>
              <a:tabLst>
                <a:tab pos="228600" algn="l"/>
              </a:tabLst>
            </a:pPr>
            <a:r>
              <a:rPr lang="en-US" sz="1400" b="0" i="0" u="none" strike="noStrike" dirty="0">
                <a:solidFill>
                  <a:schemeClr val="accent4"/>
                </a:solidFill>
                <a:effectLst/>
                <a:hlinkClick r:id="rId5">
                  <a:extLst>
                    <a:ext uri="{A12FA001-AC4F-418D-AE19-62706E023703}">
                      <ahyp:hlinkClr xmlns:ahyp="http://schemas.microsoft.com/office/drawing/2018/hyperlinkcolor" val="tx"/>
                    </a:ext>
                  </a:extLst>
                </a:hlinkClick>
              </a:rPr>
              <a:t>Children's Center for the Visually Impaired</a:t>
            </a:r>
            <a:r>
              <a:rPr lang="en-US" sz="1400" b="0" i="0" dirty="0">
                <a:solidFill>
                  <a:schemeClr val="accent4"/>
                </a:solidFill>
                <a:effectLst/>
              </a:rPr>
              <a:t>, </a:t>
            </a:r>
            <a:r>
              <a:rPr lang="en-US" sz="1400" b="0" i="0" dirty="0">
                <a:effectLst/>
              </a:rPr>
              <a:t>Kansas City</a:t>
            </a:r>
          </a:p>
          <a:p>
            <a:pPr marL="342900" indent="-342900" algn="l">
              <a:lnSpc>
                <a:spcPts val="2300"/>
              </a:lnSpc>
              <a:buFont typeface="+mj-lt"/>
              <a:buAutoNum type="arabicPeriod"/>
              <a:tabLst>
                <a:tab pos="228600" algn="l"/>
              </a:tabLst>
            </a:pPr>
            <a:r>
              <a:rPr lang="en-US" sz="1400" b="0" i="0" u="none" strike="noStrike" dirty="0">
                <a:solidFill>
                  <a:schemeClr val="accent4"/>
                </a:solidFill>
                <a:effectLst/>
                <a:hlinkClick r:id="rId6">
                  <a:extLst>
                    <a:ext uri="{A12FA001-AC4F-418D-AE19-62706E023703}">
                      <ahyp:hlinkClr xmlns:ahyp="http://schemas.microsoft.com/office/drawing/2018/hyperlinkcolor" val="tx"/>
                    </a:ext>
                  </a:extLst>
                </a:hlinkClick>
              </a:rPr>
              <a:t>Delta Gamma Center for Children with Visual Impairments</a:t>
            </a:r>
            <a:r>
              <a:rPr lang="en-US" sz="1400" b="0" i="0" dirty="0">
                <a:solidFill>
                  <a:schemeClr val="accent4"/>
                </a:solidFill>
                <a:effectLst/>
              </a:rPr>
              <a:t>, </a:t>
            </a:r>
            <a:r>
              <a:rPr lang="en-US" sz="1400" b="0" i="0" dirty="0">
                <a:effectLst/>
              </a:rPr>
              <a:t>St. </a:t>
            </a:r>
            <a:r>
              <a:rPr lang="en-US" sz="1400" b="0" i="0">
                <a:effectLst/>
              </a:rPr>
              <a:t>Louis</a:t>
            </a:r>
            <a:endParaRPr lang="en-US" sz="1400" b="0" i="0" dirty="0">
              <a:effectLst/>
            </a:endParaRPr>
          </a:p>
        </p:txBody>
      </p:sp>
      <p:pic>
        <p:nvPicPr>
          <p:cNvPr id="6" name="Picture 5" descr="A picture containing plate&#10;&#10;Description automatically generated">
            <a:extLst>
              <a:ext uri="{FF2B5EF4-FFF2-40B4-BE49-F238E27FC236}">
                <a16:creationId xmlns:a16="http://schemas.microsoft.com/office/drawing/2014/main" id="{ECE1100D-B93C-4589-828B-2EE0C2AEBC73}"/>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153400" y="3785964"/>
            <a:ext cx="762000" cy="1144694"/>
          </a:xfrm>
          <a:prstGeom prst="rect">
            <a:avLst/>
          </a:prstGeom>
        </p:spPr>
      </p:pic>
      <p:pic>
        <p:nvPicPr>
          <p:cNvPr id="5" name="Picture 4" descr="A close up of a map&#10;&#10;Description automatically generated">
            <a:extLst>
              <a:ext uri="{FF2B5EF4-FFF2-40B4-BE49-F238E27FC236}">
                <a16:creationId xmlns:a16="http://schemas.microsoft.com/office/drawing/2014/main" id="{5072870C-0AF8-4790-B5D1-6424FDE484B9}"/>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77975" y="343662"/>
            <a:ext cx="3965425" cy="2609088"/>
          </a:xfrm>
          <a:prstGeom prst="rect">
            <a:avLst/>
          </a:prstGeom>
        </p:spPr>
      </p:pic>
    </p:spTree>
    <p:extLst>
      <p:ext uri="{BB962C8B-B14F-4D97-AF65-F5344CB8AC3E}">
        <p14:creationId xmlns:p14="http://schemas.microsoft.com/office/powerpoint/2010/main" val="11922317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3913909" y="361950"/>
            <a:ext cx="4267200" cy="4060086"/>
          </a:xfrm>
          <a:prstGeom prst="rect">
            <a:avLst/>
          </a:prstGeom>
        </p:spPr>
        <p:txBody>
          <a:bodyPr wrap="square">
            <a:spAutoFit/>
          </a:bodyPr>
          <a:lstStyle/>
          <a:p>
            <a:pPr>
              <a:spcAft>
                <a:spcPts val="1125"/>
              </a:spcAft>
            </a:pPr>
            <a:r>
              <a:rPr lang="en-US" sz="2800" b="1" dirty="0">
                <a:solidFill>
                  <a:srgbClr val="DC948A"/>
                </a:solidFill>
                <a:latin typeface="+mj-lt"/>
              </a:rPr>
              <a:t>Telling your chapter’s do good story…</a:t>
            </a:r>
          </a:p>
          <a:p>
            <a:endParaRPr lang="en-US" sz="1200" i="1" dirty="0">
              <a:solidFill>
                <a:srgbClr val="002060"/>
              </a:solidFill>
              <a:effectLst/>
              <a:latin typeface="+mj-lt"/>
              <a:ea typeface="Arial" panose="020B0604020202020204" pitchFamily="34" charset="0"/>
              <a:cs typeface="Arial" panose="020B0604020202020204" pitchFamily="34" charset="0"/>
            </a:endParaRPr>
          </a:p>
          <a:p>
            <a:pPr>
              <a:spcAft>
                <a:spcPts val="1125"/>
              </a:spcAft>
            </a:pPr>
            <a:r>
              <a:rPr lang="en-US" sz="1600" i="1" dirty="0">
                <a:solidFill>
                  <a:srgbClr val="002060"/>
                </a:solidFill>
                <a:effectLst/>
                <a:latin typeface="+mj-lt"/>
                <a:ea typeface="Arial" panose="020B0604020202020204" pitchFamily="34" charset="0"/>
                <a:cs typeface="Arial" panose="020B0604020202020204" pitchFamily="34" charset="0"/>
              </a:rPr>
              <a:t>Take a few moments to think about the following questions and jot down some answers:</a:t>
            </a:r>
          </a:p>
          <a:p>
            <a:pPr marL="342900" indent="-342900">
              <a:spcAft>
                <a:spcPts val="1125"/>
              </a:spcAft>
              <a:buAutoNum type="arabicPeriod"/>
            </a:pPr>
            <a:r>
              <a:rPr lang="en-US" sz="1600" dirty="0">
                <a:solidFill>
                  <a:srgbClr val="002060"/>
                </a:solidFill>
                <a:ea typeface="Arial" panose="020B0604020202020204" pitchFamily="34" charset="0"/>
                <a:cs typeface="Arial" panose="020B0604020202020204" pitchFamily="34" charset="0"/>
              </a:rPr>
              <a:t>What motivates you to do good? </a:t>
            </a:r>
          </a:p>
          <a:p>
            <a:pPr marL="342900" indent="-342900">
              <a:spcAft>
                <a:spcPts val="1125"/>
              </a:spcAft>
              <a:buAutoNum type="arabicPeriod"/>
            </a:pPr>
            <a:r>
              <a:rPr lang="en-US" sz="1600" dirty="0">
                <a:solidFill>
                  <a:srgbClr val="002060"/>
                </a:solidFill>
                <a:effectLst/>
                <a:ea typeface="Arial" panose="020B0604020202020204" pitchFamily="34" charset="0"/>
                <a:cs typeface="Arial" panose="020B0604020202020204" pitchFamily="34" charset="0"/>
              </a:rPr>
              <a:t>What </a:t>
            </a:r>
            <a:r>
              <a:rPr lang="en-US" sz="1600" dirty="0">
                <a:effectLst/>
                <a:ea typeface="Arial" panose="020B0604020202020204" pitchFamily="34" charset="0"/>
                <a:cs typeface="Arial" panose="020B0604020202020204" pitchFamily="34" charset="0"/>
              </a:rPr>
              <a:t>motivates you to support Service for Sight? </a:t>
            </a:r>
          </a:p>
          <a:p>
            <a:pPr marL="342900" indent="-342900">
              <a:spcAft>
                <a:spcPts val="1125"/>
              </a:spcAft>
              <a:buAutoNum type="arabicPeriod"/>
            </a:pPr>
            <a:r>
              <a:rPr lang="en-US" sz="1600" b="0" dirty="0">
                <a:effectLst/>
              </a:rPr>
              <a:t>How could you share your do good story with potential new members? </a:t>
            </a:r>
          </a:p>
          <a:p>
            <a:pPr>
              <a:spcAft>
                <a:spcPts val="1125"/>
              </a:spcAft>
            </a:pPr>
            <a:endParaRPr lang="en-US" sz="1600" b="1" dirty="0">
              <a:solidFill>
                <a:srgbClr val="002060"/>
              </a:solidFill>
              <a:ea typeface="Arial" panose="020B0604020202020204" pitchFamily="34" charset="0"/>
              <a:cs typeface="Arial" panose="020B0604020202020204" pitchFamily="34" charset="0"/>
            </a:endParaRPr>
          </a:p>
        </p:txBody>
      </p:sp>
      <p:pic>
        <p:nvPicPr>
          <p:cNvPr id="6" name="Picture 5" descr="A picture containing plate&#10;&#10;Description automatically generated">
            <a:extLst>
              <a:ext uri="{FF2B5EF4-FFF2-40B4-BE49-F238E27FC236}">
                <a16:creationId xmlns:a16="http://schemas.microsoft.com/office/drawing/2014/main" id="{ECE1100D-B93C-4589-828B-2EE0C2AEBC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53400" y="3785964"/>
            <a:ext cx="762000" cy="1144694"/>
          </a:xfrm>
          <a:prstGeom prst="rect">
            <a:avLst/>
          </a:prstGeom>
        </p:spPr>
      </p:pic>
      <p:pic>
        <p:nvPicPr>
          <p:cNvPr id="5" name="Picture 4" descr="A group of people sitting in chairs&#10;&#10;Description automatically generated">
            <a:extLst>
              <a:ext uri="{FF2B5EF4-FFF2-40B4-BE49-F238E27FC236}">
                <a16:creationId xmlns:a16="http://schemas.microsoft.com/office/drawing/2014/main" id="{BE01CEC2-10C2-4C54-B228-DA04AB6162E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95400" y="524087"/>
            <a:ext cx="2286000" cy="2286000"/>
          </a:xfrm>
          <a:prstGeom prst="rect">
            <a:avLst/>
          </a:prstGeom>
        </p:spPr>
      </p:pic>
      <p:sp>
        <p:nvSpPr>
          <p:cNvPr id="8" name="TextBox 7">
            <a:extLst>
              <a:ext uri="{FF2B5EF4-FFF2-40B4-BE49-F238E27FC236}">
                <a16:creationId xmlns:a16="http://schemas.microsoft.com/office/drawing/2014/main" id="{48FA4BE3-CFF0-48C1-A747-6293BC71E7C7}"/>
              </a:ext>
            </a:extLst>
          </p:cNvPr>
          <p:cNvSpPr txBox="1"/>
          <p:nvPr/>
        </p:nvSpPr>
        <p:spPr>
          <a:xfrm>
            <a:off x="1409700" y="2800350"/>
            <a:ext cx="2057400" cy="553998"/>
          </a:xfrm>
          <a:prstGeom prst="rect">
            <a:avLst/>
          </a:prstGeom>
          <a:noFill/>
        </p:spPr>
        <p:txBody>
          <a:bodyPr wrap="square" rtlCol="0">
            <a:spAutoFit/>
          </a:bodyPr>
          <a:lstStyle/>
          <a:p>
            <a:pPr algn="ctr"/>
            <a:r>
              <a:rPr lang="en-US" sz="1000" i="1" dirty="0"/>
              <a:t>Executive Offices staff volunteering at Ohio State School for the Blind</a:t>
            </a:r>
          </a:p>
        </p:txBody>
      </p:sp>
    </p:spTree>
    <p:extLst>
      <p:ext uri="{BB962C8B-B14F-4D97-AF65-F5344CB8AC3E}">
        <p14:creationId xmlns:p14="http://schemas.microsoft.com/office/powerpoint/2010/main" val="19163185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4083089" y="361950"/>
            <a:ext cx="4167293" cy="4406334"/>
          </a:xfrm>
          <a:prstGeom prst="rect">
            <a:avLst/>
          </a:prstGeom>
        </p:spPr>
        <p:txBody>
          <a:bodyPr wrap="square">
            <a:spAutoFit/>
          </a:bodyPr>
          <a:lstStyle/>
          <a:p>
            <a:pPr>
              <a:spcAft>
                <a:spcPts val="1125"/>
              </a:spcAft>
            </a:pPr>
            <a:r>
              <a:rPr lang="en-US" sz="2800" b="1" dirty="0">
                <a:solidFill>
                  <a:srgbClr val="DC948A"/>
                </a:solidFill>
                <a:latin typeface="+mj-lt"/>
              </a:rPr>
              <a:t>Telling your chapter’s do good story…</a:t>
            </a:r>
            <a:endParaRPr lang="en-US" sz="1600" i="1" dirty="0">
              <a:solidFill>
                <a:srgbClr val="002060"/>
              </a:solidFill>
              <a:effectLst/>
              <a:latin typeface="+mj-lt"/>
              <a:ea typeface="Arial" panose="020B0604020202020204" pitchFamily="34" charset="0"/>
              <a:cs typeface="Arial" panose="020B0604020202020204" pitchFamily="34" charset="0"/>
            </a:endParaRPr>
          </a:p>
          <a:p>
            <a:pPr>
              <a:spcAft>
                <a:spcPts val="1125"/>
              </a:spcAft>
            </a:pPr>
            <a:r>
              <a:rPr lang="en-US" sz="1400" i="1" dirty="0">
                <a:effectLst/>
                <a:latin typeface="+mj-lt"/>
                <a:ea typeface="Arial" panose="020B0604020202020204" pitchFamily="34" charset="0"/>
                <a:cs typeface="Arial" panose="020B0604020202020204" pitchFamily="34" charset="0"/>
              </a:rPr>
              <a:t>Let’s think about how we share our chapter’s commitment to philanthropy.</a:t>
            </a:r>
          </a:p>
          <a:p>
            <a:pPr marL="228600" marR="0" indent="-228600">
              <a:spcBef>
                <a:spcPts val="1200"/>
              </a:spcBef>
              <a:spcAft>
                <a:spcPts val="1200"/>
              </a:spcAft>
              <a:buFont typeface="+mj-lt"/>
              <a:buAutoNum type="arabicPeriod"/>
            </a:pPr>
            <a:r>
              <a:rPr lang="en-US" sz="1200" dirty="0">
                <a:effectLst/>
                <a:ea typeface="Arial" panose="020B0604020202020204" pitchFamily="34" charset="0"/>
              </a:rPr>
              <a:t>What service and Foundation fundraising activities do you engage in and how does this relate to your commitment to philanthropy? </a:t>
            </a:r>
          </a:p>
          <a:p>
            <a:pPr marL="228600" marR="0" indent="-228600">
              <a:spcBef>
                <a:spcPts val="1200"/>
              </a:spcBef>
              <a:spcAft>
                <a:spcPts val="1200"/>
              </a:spcAft>
              <a:buFont typeface="+mj-lt"/>
              <a:buAutoNum type="arabicPeriod"/>
            </a:pPr>
            <a:r>
              <a:rPr lang="en-US" sz="1200" dirty="0">
                <a:effectLst/>
                <a:ea typeface="Arial" panose="020B0604020202020204" pitchFamily="34" charset="0"/>
              </a:rPr>
              <a:t>What are the organizations with whom you work in service and Foundation fundraising? </a:t>
            </a:r>
            <a:endParaRPr lang="en-US" sz="1200" dirty="0">
              <a:ea typeface="Arial" panose="020B0604020202020204" pitchFamily="34" charset="0"/>
            </a:endParaRPr>
          </a:p>
          <a:p>
            <a:pPr marL="228600" marR="0" indent="-228600">
              <a:spcBef>
                <a:spcPts val="1200"/>
              </a:spcBef>
              <a:spcAft>
                <a:spcPts val="1200"/>
              </a:spcAft>
              <a:buFont typeface="+mj-lt"/>
              <a:buAutoNum type="arabicPeriod"/>
            </a:pPr>
            <a:r>
              <a:rPr lang="en-US" sz="1200" dirty="0">
                <a:effectLst/>
                <a:ea typeface="Arial" panose="020B0604020202020204" pitchFamily="34" charset="0"/>
              </a:rPr>
              <a:t>What could be used to share your chapter’s Service </a:t>
            </a:r>
            <a:br>
              <a:rPr lang="en-US" sz="1200" dirty="0">
                <a:effectLst/>
                <a:ea typeface="Arial" panose="020B0604020202020204" pitchFamily="34" charset="0"/>
              </a:rPr>
            </a:br>
            <a:r>
              <a:rPr lang="en-US" sz="1200" dirty="0">
                <a:effectLst/>
                <a:ea typeface="Arial" panose="020B0604020202020204" pitchFamily="34" charset="0"/>
              </a:rPr>
              <a:t>for Sight story with potential new members? </a:t>
            </a:r>
            <a:endParaRPr lang="en-US" sz="1200" dirty="0">
              <a:ea typeface="Arial" panose="020B0604020202020204" pitchFamily="34" charset="0"/>
            </a:endParaRPr>
          </a:p>
          <a:p>
            <a:pPr marL="228600" marR="0" indent="-228600">
              <a:spcBef>
                <a:spcPts val="1200"/>
              </a:spcBef>
              <a:spcAft>
                <a:spcPts val="1200"/>
              </a:spcAft>
              <a:buFont typeface="+mj-lt"/>
              <a:buAutoNum type="arabicPeriod"/>
            </a:pPr>
            <a:r>
              <a:rPr lang="en-US" sz="1200" dirty="0">
                <a:effectLst/>
                <a:ea typeface="Arial" panose="020B0604020202020204" pitchFamily="34" charset="0"/>
              </a:rPr>
              <a:t>Why is this work important and why are </a:t>
            </a:r>
            <a:br>
              <a:rPr lang="en-US" sz="1200" dirty="0">
                <a:effectLst/>
                <a:ea typeface="Arial" panose="020B0604020202020204" pitchFamily="34" charset="0"/>
              </a:rPr>
            </a:br>
            <a:r>
              <a:rPr lang="en-US" sz="1200" dirty="0">
                <a:effectLst/>
                <a:ea typeface="Arial" panose="020B0604020202020204" pitchFamily="34" charset="0"/>
              </a:rPr>
              <a:t>you interested in working with this organization? </a:t>
            </a:r>
          </a:p>
        </p:txBody>
      </p:sp>
      <p:pic>
        <p:nvPicPr>
          <p:cNvPr id="6" name="Picture 5" descr="A picture containing plate&#10;&#10;Description automatically generated">
            <a:extLst>
              <a:ext uri="{FF2B5EF4-FFF2-40B4-BE49-F238E27FC236}">
                <a16:creationId xmlns:a16="http://schemas.microsoft.com/office/drawing/2014/main" id="{ECE1100D-B93C-4589-828B-2EE0C2AEBC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53400" y="3785964"/>
            <a:ext cx="762000" cy="1144694"/>
          </a:xfrm>
          <a:prstGeom prst="rect">
            <a:avLst/>
          </a:prstGeom>
        </p:spPr>
      </p:pic>
      <p:sp>
        <p:nvSpPr>
          <p:cNvPr id="8" name="TextBox 7">
            <a:extLst>
              <a:ext uri="{FF2B5EF4-FFF2-40B4-BE49-F238E27FC236}">
                <a16:creationId xmlns:a16="http://schemas.microsoft.com/office/drawing/2014/main" id="{48FA4BE3-CFF0-48C1-A747-6293BC71E7C7}"/>
              </a:ext>
            </a:extLst>
          </p:cNvPr>
          <p:cNvSpPr txBox="1"/>
          <p:nvPr/>
        </p:nvSpPr>
        <p:spPr>
          <a:xfrm>
            <a:off x="1524000" y="2815936"/>
            <a:ext cx="2057400" cy="553998"/>
          </a:xfrm>
          <a:prstGeom prst="rect">
            <a:avLst/>
          </a:prstGeom>
          <a:noFill/>
        </p:spPr>
        <p:txBody>
          <a:bodyPr wrap="square" rtlCol="0">
            <a:spAutoFit/>
          </a:bodyPr>
          <a:lstStyle/>
          <a:p>
            <a:pPr algn="ctr"/>
            <a:r>
              <a:rPr lang="en-US" sz="1000" i="1" dirty="0"/>
              <a:t>Sacramento, CA area members volunteering at the California International Marathon</a:t>
            </a:r>
          </a:p>
        </p:txBody>
      </p:sp>
      <p:pic>
        <p:nvPicPr>
          <p:cNvPr id="4" name="Picture 3" descr="A group of people standing in front of a crowd&#10;&#10;Description automatically generated">
            <a:extLst>
              <a:ext uri="{FF2B5EF4-FFF2-40B4-BE49-F238E27FC236}">
                <a16:creationId xmlns:a16="http://schemas.microsoft.com/office/drawing/2014/main" id="{95C440FE-54F5-4339-89D9-2ECDB332795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14400" y="438150"/>
            <a:ext cx="3012169" cy="2362200"/>
          </a:xfrm>
          <a:prstGeom prst="rect">
            <a:avLst/>
          </a:prstGeom>
        </p:spPr>
      </p:pic>
    </p:spTree>
    <p:extLst>
      <p:ext uri="{BB962C8B-B14F-4D97-AF65-F5344CB8AC3E}">
        <p14:creationId xmlns:p14="http://schemas.microsoft.com/office/powerpoint/2010/main" val="1936658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4290907" y="361950"/>
            <a:ext cx="4014893" cy="4252446"/>
          </a:xfrm>
          <a:prstGeom prst="rect">
            <a:avLst/>
          </a:prstGeom>
        </p:spPr>
        <p:txBody>
          <a:bodyPr wrap="square">
            <a:spAutoFit/>
          </a:bodyPr>
          <a:lstStyle/>
          <a:p>
            <a:pPr>
              <a:spcAft>
                <a:spcPts val="1125"/>
              </a:spcAft>
            </a:pPr>
            <a:r>
              <a:rPr lang="en-US" sz="2800" b="1" dirty="0">
                <a:solidFill>
                  <a:srgbClr val="DC948A"/>
                </a:solidFill>
                <a:latin typeface="+mj-lt"/>
              </a:rPr>
              <a:t>Those are great ways to share the DG philanthropy story…</a:t>
            </a:r>
            <a:endParaRPr lang="en-US" sz="1600" i="1" dirty="0">
              <a:solidFill>
                <a:srgbClr val="002060"/>
              </a:solidFill>
              <a:effectLst/>
              <a:latin typeface="+mj-lt"/>
              <a:ea typeface="Arial" panose="020B0604020202020204" pitchFamily="34" charset="0"/>
              <a:cs typeface="Arial" panose="020B0604020202020204" pitchFamily="34" charset="0"/>
            </a:endParaRPr>
          </a:p>
          <a:p>
            <a:pPr>
              <a:spcAft>
                <a:spcPts val="1125"/>
              </a:spcAft>
            </a:pPr>
            <a:r>
              <a:rPr lang="en-US" sz="1400" i="1" dirty="0">
                <a:effectLst/>
                <a:ea typeface="Arial" panose="020B0604020202020204" pitchFamily="34" charset="0"/>
                <a:cs typeface="Arial" panose="020B0604020202020204" pitchFamily="34" charset="0"/>
              </a:rPr>
              <a:t>We can also talk about our Delta Gamma Schools for Children with Visual Impairments during recruitment. </a:t>
            </a:r>
          </a:p>
          <a:p>
            <a:pPr>
              <a:spcAft>
                <a:spcPts val="1125"/>
              </a:spcAft>
            </a:pPr>
            <a:r>
              <a:rPr lang="en-US" sz="1400" dirty="0">
                <a:ea typeface="Arial" panose="020B0604020202020204" pitchFamily="34" charset="0"/>
                <a:cs typeface="Arial" panose="020B0604020202020204" pitchFamily="34" charset="0"/>
              </a:rPr>
              <a:t>Our Delta Gamma schools are one way that we live out our do good motto and show our commitment to Service for Sight. These schools serve thousands of children and families each year and help children who are blind get all the opportunities and access as their peers who are sighted. The Delta Gamma Foundation is proud to support these schools, and we can support them with our chapter fundraising.</a:t>
            </a:r>
          </a:p>
        </p:txBody>
      </p:sp>
      <p:pic>
        <p:nvPicPr>
          <p:cNvPr id="6" name="Picture 5" descr="A picture containing plate&#10;&#10;Description automatically generated">
            <a:extLst>
              <a:ext uri="{FF2B5EF4-FFF2-40B4-BE49-F238E27FC236}">
                <a16:creationId xmlns:a16="http://schemas.microsoft.com/office/drawing/2014/main" id="{ECE1100D-B93C-4589-828B-2EE0C2AEBC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53400" y="3785964"/>
            <a:ext cx="762000" cy="1144694"/>
          </a:xfrm>
          <a:prstGeom prst="rect">
            <a:avLst/>
          </a:prstGeom>
        </p:spPr>
      </p:pic>
      <p:sp>
        <p:nvSpPr>
          <p:cNvPr id="8" name="TextBox 7">
            <a:extLst>
              <a:ext uri="{FF2B5EF4-FFF2-40B4-BE49-F238E27FC236}">
                <a16:creationId xmlns:a16="http://schemas.microsoft.com/office/drawing/2014/main" id="{48FA4BE3-CFF0-48C1-A747-6293BC71E7C7}"/>
              </a:ext>
            </a:extLst>
          </p:cNvPr>
          <p:cNvSpPr txBox="1"/>
          <p:nvPr/>
        </p:nvSpPr>
        <p:spPr>
          <a:xfrm>
            <a:off x="1447800" y="2501900"/>
            <a:ext cx="2057400" cy="246221"/>
          </a:xfrm>
          <a:prstGeom prst="rect">
            <a:avLst/>
          </a:prstGeom>
          <a:noFill/>
        </p:spPr>
        <p:txBody>
          <a:bodyPr wrap="square" rtlCol="0">
            <a:spAutoFit/>
          </a:bodyPr>
          <a:lstStyle/>
          <a:p>
            <a:pPr algn="ctr"/>
            <a:r>
              <a:rPr lang="en-US" sz="1000" i="1" dirty="0"/>
              <a:t>Blind Children’s Center, LA</a:t>
            </a:r>
          </a:p>
        </p:txBody>
      </p:sp>
      <p:pic>
        <p:nvPicPr>
          <p:cNvPr id="5" name="Picture 4" descr="A person standing in front of a playground&#10;&#10;Description automatically generated">
            <a:extLst>
              <a:ext uri="{FF2B5EF4-FFF2-40B4-BE49-F238E27FC236}">
                <a16:creationId xmlns:a16="http://schemas.microsoft.com/office/drawing/2014/main" id="{F52ECE89-A068-4211-867A-D729DF5435A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8200" y="438150"/>
            <a:ext cx="3095625" cy="2063750"/>
          </a:xfrm>
          <a:prstGeom prst="rect">
            <a:avLst/>
          </a:prstGeom>
        </p:spPr>
      </p:pic>
    </p:spTree>
    <p:extLst>
      <p:ext uri="{BB962C8B-B14F-4D97-AF65-F5344CB8AC3E}">
        <p14:creationId xmlns:p14="http://schemas.microsoft.com/office/powerpoint/2010/main" val="4237188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4343400" y="742950"/>
            <a:ext cx="4014893" cy="2880276"/>
          </a:xfrm>
          <a:prstGeom prst="rect">
            <a:avLst/>
          </a:prstGeom>
        </p:spPr>
        <p:txBody>
          <a:bodyPr wrap="square">
            <a:spAutoFit/>
          </a:bodyPr>
          <a:lstStyle/>
          <a:p>
            <a:pPr>
              <a:spcAft>
                <a:spcPts val="1125"/>
              </a:spcAft>
            </a:pPr>
            <a:r>
              <a:rPr lang="en-US" sz="2400" b="1" dirty="0">
                <a:solidFill>
                  <a:srgbClr val="DC948A"/>
                </a:solidFill>
                <a:latin typeface="+mj-lt"/>
              </a:rPr>
              <a:t>These schools bring HOPE to the children and their families, and so it is appropriate that we call them</a:t>
            </a:r>
          </a:p>
          <a:p>
            <a:endParaRPr lang="en-US" sz="1400" b="1" dirty="0">
              <a:solidFill>
                <a:srgbClr val="DC948A"/>
              </a:solidFill>
              <a:latin typeface="+mj-lt"/>
            </a:endParaRPr>
          </a:p>
          <a:p>
            <a:pPr>
              <a:spcAft>
                <a:spcPts val="1125"/>
              </a:spcAft>
            </a:pPr>
            <a:r>
              <a:rPr lang="en-US" sz="3600" b="1" dirty="0">
                <a:latin typeface="+mj-lt"/>
              </a:rPr>
              <a:t>Hope Children.</a:t>
            </a:r>
            <a:endParaRPr lang="en-US" sz="3600" i="1" dirty="0">
              <a:effectLst/>
              <a:latin typeface="+mj-lt"/>
              <a:ea typeface="Arial" panose="020B0604020202020204" pitchFamily="34" charset="0"/>
              <a:cs typeface="Arial" panose="020B0604020202020204" pitchFamily="34" charset="0"/>
            </a:endParaRPr>
          </a:p>
        </p:txBody>
      </p:sp>
      <p:pic>
        <p:nvPicPr>
          <p:cNvPr id="6" name="Picture 5" descr="A picture containing plate&#10;&#10;Description automatically generated">
            <a:extLst>
              <a:ext uri="{FF2B5EF4-FFF2-40B4-BE49-F238E27FC236}">
                <a16:creationId xmlns:a16="http://schemas.microsoft.com/office/drawing/2014/main" id="{ECE1100D-B93C-4589-828B-2EE0C2AEBC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53400" y="3785964"/>
            <a:ext cx="762000" cy="1144694"/>
          </a:xfrm>
          <a:prstGeom prst="rect">
            <a:avLst/>
          </a:prstGeom>
        </p:spPr>
      </p:pic>
      <p:sp>
        <p:nvSpPr>
          <p:cNvPr id="8" name="TextBox 7">
            <a:extLst>
              <a:ext uri="{FF2B5EF4-FFF2-40B4-BE49-F238E27FC236}">
                <a16:creationId xmlns:a16="http://schemas.microsoft.com/office/drawing/2014/main" id="{48FA4BE3-CFF0-48C1-A747-6293BC71E7C7}"/>
              </a:ext>
            </a:extLst>
          </p:cNvPr>
          <p:cNvSpPr txBox="1"/>
          <p:nvPr/>
        </p:nvSpPr>
        <p:spPr>
          <a:xfrm>
            <a:off x="1524000" y="2718647"/>
            <a:ext cx="2057400" cy="246221"/>
          </a:xfrm>
          <a:prstGeom prst="rect">
            <a:avLst/>
          </a:prstGeom>
          <a:noFill/>
        </p:spPr>
        <p:txBody>
          <a:bodyPr wrap="square" rtlCol="0">
            <a:spAutoFit/>
          </a:bodyPr>
          <a:lstStyle/>
          <a:p>
            <a:pPr algn="ctr"/>
            <a:r>
              <a:rPr lang="en-US" sz="1000" i="1" dirty="0"/>
              <a:t>Blind Children’s Center, LA</a:t>
            </a:r>
          </a:p>
        </p:txBody>
      </p:sp>
      <p:pic>
        <p:nvPicPr>
          <p:cNvPr id="4" name="Picture 3" descr="A picture containing outdoor, child, little, sitting&#10;&#10;Description automatically generated">
            <a:extLst>
              <a:ext uri="{FF2B5EF4-FFF2-40B4-BE49-F238E27FC236}">
                <a16:creationId xmlns:a16="http://schemas.microsoft.com/office/drawing/2014/main" id="{DAB28027-2D32-4641-9C36-BC2D76F037F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6800" y="742950"/>
            <a:ext cx="2971800" cy="1981200"/>
          </a:xfrm>
          <a:prstGeom prst="rect">
            <a:avLst/>
          </a:prstGeom>
        </p:spPr>
      </p:pic>
    </p:spTree>
    <p:extLst>
      <p:ext uri="{BB962C8B-B14F-4D97-AF65-F5344CB8AC3E}">
        <p14:creationId xmlns:p14="http://schemas.microsoft.com/office/powerpoint/2010/main" val="32921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4290907" y="361950"/>
            <a:ext cx="3862493" cy="4376006"/>
          </a:xfrm>
          <a:prstGeom prst="rect">
            <a:avLst/>
          </a:prstGeom>
        </p:spPr>
        <p:txBody>
          <a:bodyPr wrap="square">
            <a:spAutoFit/>
          </a:bodyPr>
          <a:lstStyle/>
          <a:p>
            <a:pPr>
              <a:spcAft>
                <a:spcPts val="1125"/>
              </a:spcAft>
            </a:pPr>
            <a:r>
              <a:rPr lang="en-US" sz="2800" b="1" dirty="0">
                <a:solidFill>
                  <a:srgbClr val="DC948A"/>
                </a:solidFill>
                <a:latin typeface="+mj-lt"/>
              </a:rPr>
              <a:t>Meet Campbell</a:t>
            </a:r>
            <a:endParaRPr lang="en-US" sz="1600" i="1" dirty="0">
              <a:solidFill>
                <a:srgbClr val="002060"/>
              </a:solidFill>
              <a:effectLst/>
              <a:latin typeface="+mj-lt"/>
              <a:ea typeface="Arial" panose="020B0604020202020204" pitchFamily="34" charset="0"/>
              <a:cs typeface="Arial" panose="020B0604020202020204" pitchFamily="34" charset="0"/>
            </a:endParaRPr>
          </a:p>
          <a:p>
            <a:pPr>
              <a:spcAft>
                <a:spcPts val="1125"/>
              </a:spcAft>
            </a:pPr>
            <a:r>
              <a:rPr lang="en-US" sz="1400" i="1" dirty="0">
                <a:effectLst/>
                <a:ea typeface="Arial" panose="020B0604020202020204" pitchFamily="34" charset="0"/>
                <a:cs typeface="Arial" panose="020B0604020202020204" pitchFamily="34" charset="0"/>
              </a:rPr>
              <a:t>A student at the Anchor Center for Blind Children in Denver.</a:t>
            </a:r>
          </a:p>
          <a:p>
            <a:r>
              <a:rPr lang="en-US" sz="1100" i="1" dirty="0">
                <a:effectLst/>
                <a:ea typeface="Arial" panose="020B0604020202020204" pitchFamily="34" charset="0"/>
                <a:cs typeface="Arial" panose="020B0604020202020204" pitchFamily="34" charset="0"/>
              </a:rPr>
              <a:t> </a:t>
            </a:r>
            <a:endParaRPr lang="en-US" sz="1050" i="1" dirty="0">
              <a:effectLst/>
              <a:ea typeface="Arial" panose="020B0604020202020204" pitchFamily="34" charset="0"/>
              <a:cs typeface="Arial" panose="020B0604020202020204" pitchFamily="34" charset="0"/>
            </a:endParaRPr>
          </a:p>
          <a:p>
            <a:pPr marL="0" marR="0">
              <a:lnSpc>
                <a:spcPct val="115000"/>
              </a:lnSpc>
              <a:spcBef>
                <a:spcPts val="0"/>
              </a:spcBef>
              <a:spcAft>
                <a:spcPts val="0"/>
              </a:spcAft>
            </a:pPr>
            <a:r>
              <a:rPr lang="en-US" sz="1200" dirty="0">
                <a:effectLst/>
                <a:ea typeface="Arial" panose="020B0604020202020204" pitchFamily="34" charset="0"/>
              </a:rPr>
              <a:t>At just 2 and ½ years old, Campbell is fearless and willing to try just about anything, despite vision loss from ocular albinism and nystagmus (pronounced </a:t>
            </a:r>
            <a:r>
              <a:rPr lang="en-US" sz="1200" dirty="0" err="1">
                <a:effectLst/>
                <a:ea typeface="Arial" panose="020B0604020202020204" pitchFamily="34" charset="0"/>
              </a:rPr>
              <a:t>nuh·stag·muhs</a:t>
            </a:r>
            <a:r>
              <a:rPr lang="en-US" sz="1200" dirty="0">
                <a:effectLst/>
                <a:ea typeface="Arial" panose="020B0604020202020204" pitchFamily="34" charset="0"/>
              </a:rPr>
              <a:t>). When Campbell’s parents received his diagnosis when he was just four months old, they felt such natural emotions: helpless, devastated, angry and shocked. His parent’s worried he wouldn’t be able to do the things other kids could do and would struggle with everything, but Campbell continues to prove his parents wrong and doesn’t let his vision loss stand in his way. His teacher and parents give him tools to become independent and self-sufficient in so many ways. And his joy and love for life is an inspiration to those around him. </a:t>
            </a:r>
          </a:p>
        </p:txBody>
      </p:sp>
      <p:pic>
        <p:nvPicPr>
          <p:cNvPr id="6" name="Picture 5" descr="A picture containing plate&#10;&#10;Description automatically generated">
            <a:extLst>
              <a:ext uri="{FF2B5EF4-FFF2-40B4-BE49-F238E27FC236}">
                <a16:creationId xmlns:a16="http://schemas.microsoft.com/office/drawing/2014/main" id="{ECE1100D-B93C-4589-828B-2EE0C2AEBC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53400" y="3785964"/>
            <a:ext cx="762000" cy="1144694"/>
          </a:xfrm>
          <a:prstGeom prst="rect">
            <a:avLst/>
          </a:prstGeom>
        </p:spPr>
      </p:pic>
      <p:sp>
        <p:nvSpPr>
          <p:cNvPr id="8" name="TextBox 7">
            <a:extLst>
              <a:ext uri="{FF2B5EF4-FFF2-40B4-BE49-F238E27FC236}">
                <a16:creationId xmlns:a16="http://schemas.microsoft.com/office/drawing/2014/main" id="{48FA4BE3-CFF0-48C1-A747-6293BC71E7C7}"/>
              </a:ext>
            </a:extLst>
          </p:cNvPr>
          <p:cNvSpPr txBox="1"/>
          <p:nvPr/>
        </p:nvSpPr>
        <p:spPr>
          <a:xfrm>
            <a:off x="1916854" y="3333750"/>
            <a:ext cx="2057400" cy="246221"/>
          </a:xfrm>
          <a:prstGeom prst="rect">
            <a:avLst/>
          </a:prstGeom>
          <a:noFill/>
        </p:spPr>
        <p:txBody>
          <a:bodyPr wrap="square" rtlCol="0">
            <a:spAutoFit/>
          </a:bodyPr>
          <a:lstStyle/>
          <a:p>
            <a:pPr algn="ctr"/>
            <a:r>
              <a:rPr lang="en-US" sz="1000" dirty="0"/>
              <a:t>Campbell</a:t>
            </a:r>
          </a:p>
        </p:txBody>
      </p:sp>
      <p:pic>
        <p:nvPicPr>
          <p:cNvPr id="4" name="Picture 3" descr="A person smiling for the camera&#10;&#10;Description automatically generated">
            <a:extLst>
              <a:ext uri="{FF2B5EF4-FFF2-40B4-BE49-F238E27FC236}">
                <a16:creationId xmlns:a16="http://schemas.microsoft.com/office/drawing/2014/main" id="{0AD1F226-E785-4C3C-A568-3E27DC979A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16854" y="514350"/>
            <a:ext cx="2055178" cy="2740237"/>
          </a:xfrm>
          <a:prstGeom prst="rect">
            <a:avLst/>
          </a:prstGeom>
        </p:spPr>
      </p:pic>
    </p:spTree>
    <p:extLst>
      <p:ext uri="{BB962C8B-B14F-4D97-AF65-F5344CB8AC3E}">
        <p14:creationId xmlns:p14="http://schemas.microsoft.com/office/powerpoint/2010/main" val="29829007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3405082" y="3019237"/>
            <a:ext cx="4776893" cy="1911421"/>
          </a:xfrm>
          <a:prstGeom prst="rect">
            <a:avLst/>
          </a:prstGeom>
        </p:spPr>
        <p:txBody>
          <a:bodyPr wrap="square">
            <a:spAutoFit/>
          </a:bodyPr>
          <a:lstStyle/>
          <a:p>
            <a:pPr>
              <a:spcAft>
                <a:spcPts val="1125"/>
              </a:spcAft>
            </a:pPr>
            <a:r>
              <a:rPr lang="en-US" sz="2800" b="1" dirty="0">
                <a:solidFill>
                  <a:srgbClr val="DC948A"/>
                </a:solidFill>
                <a:latin typeface="+mj-lt"/>
              </a:rPr>
              <a:t>Facts about Campbell</a:t>
            </a:r>
            <a:endParaRPr lang="en-US" sz="1400" i="1" dirty="0">
              <a:effectLst/>
              <a:ea typeface="Arial" panose="020B0604020202020204" pitchFamily="34" charset="0"/>
              <a:cs typeface="Arial" panose="020B0604020202020204" pitchFamily="34" charset="0"/>
            </a:endParaRPr>
          </a:p>
          <a:p>
            <a:pPr marL="0" marR="0">
              <a:lnSpc>
                <a:spcPct val="115000"/>
              </a:lnSpc>
              <a:spcBef>
                <a:spcPts val="0"/>
              </a:spcBef>
              <a:spcAft>
                <a:spcPts val="0"/>
              </a:spcAft>
            </a:pPr>
            <a:r>
              <a:rPr lang="en-US" sz="1800" dirty="0">
                <a:effectLst/>
                <a:ea typeface="Arial" panose="020B0604020202020204" pitchFamily="34" charset="0"/>
              </a:rPr>
              <a:t>favorite animal: his pet dog Breckenridge</a:t>
            </a:r>
          </a:p>
          <a:p>
            <a:pPr marL="0" marR="0">
              <a:lnSpc>
                <a:spcPct val="115000"/>
              </a:lnSpc>
              <a:spcBef>
                <a:spcPts val="0"/>
              </a:spcBef>
              <a:spcAft>
                <a:spcPts val="0"/>
              </a:spcAft>
            </a:pPr>
            <a:r>
              <a:rPr lang="en-US" sz="1800" dirty="0">
                <a:effectLst/>
                <a:ea typeface="Arial" panose="020B0604020202020204" pitchFamily="34" charset="0"/>
              </a:rPr>
              <a:t>favorite food: oranges and broccoli </a:t>
            </a:r>
          </a:p>
          <a:p>
            <a:pPr marL="0" marR="0">
              <a:lnSpc>
                <a:spcPct val="115000"/>
              </a:lnSpc>
              <a:spcBef>
                <a:spcPts val="0"/>
              </a:spcBef>
              <a:spcAft>
                <a:spcPts val="0"/>
              </a:spcAft>
            </a:pPr>
            <a:r>
              <a:rPr lang="en-US" sz="1800" dirty="0">
                <a:effectLst/>
                <a:ea typeface="Arial" panose="020B0604020202020204" pitchFamily="34" charset="0"/>
              </a:rPr>
              <a:t>favorite activity: singing and dancing </a:t>
            </a:r>
          </a:p>
          <a:p>
            <a:pPr marL="0" marR="0">
              <a:lnSpc>
                <a:spcPct val="115000"/>
              </a:lnSpc>
              <a:spcBef>
                <a:spcPts val="0"/>
              </a:spcBef>
              <a:spcAft>
                <a:spcPts val="0"/>
              </a:spcAft>
            </a:pPr>
            <a:r>
              <a:rPr lang="en-US" sz="1800" dirty="0">
                <a:effectLst/>
                <a:ea typeface="Arial" panose="020B0604020202020204" pitchFamily="34" charset="0"/>
              </a:rPr>
              <a:t>hero: his daddy</a:t>
            </a:r>
          </a:p>
        </p:txBody>
      </p:sp>
      <p:pic>
        <p:nvPicPr>
          <p:cNvPr id="6" name="Picture 5" descr="A picture containing plate&#10;&#10;Description automatically generated">
            <a:extLst>
              <a:ext uri="{FF2B5EF4-FFF2-40B4-BE49-F238E27FC236}">
                <a16:creationId xmlns:a16="http://schemas.microsoft.com/office/drawing/2014/main" id="{ECE1100D-B93C-4589-828B-2EE0C2AEBC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53400" y="3785964"/>
            <a:ext cx="762000" cy="1144694"/>
          </a:xfrm>
          <a:prstGeom prst="rect">
            <a:avLst/>
          </a:prstGeom>
        </p:spPr>
      </p:pic>
      <p:pic>
        <p:nvPicPr>
          <p:cNvPr id="5" name="Picture 4" descr="A person posing for a picture&#10;&#10;Description automatically generated">
            <a:extLst>
              <a:ext uri="{FF2B5EF4-FFF2-40B4-BE49-F238E27FC236}">
                <a16:creationId xmlns:a16="http://schemas.microsoft.com/office/drawing/2014/main" id="{69935FD8-AFE3-442B-BD07-C301EFD52BD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10724" y="309456"/>
            <a:ext cx="1951356" cy="2601807"/>
          </a:xfrm>
          <a:prstGeom prst="rect">
            <a:avLst/>
          </a:prstGeom>
        </p:spPr>
      </p:pic>
      <p:pic>
        <p:nvPicPr>
          <p:cNvPr id="9" name="Picture 8" descr="A person wearing a hat&#10;&#10;Description automatically generated">
            <a:extLst>
              <a:ext uri="{FF2B5EF4-FFF2-40B4-BE49-F238E27FC236}">
                <a16:creationId xmlns:a16="http://schemas.microsoft.com/office/drawing/2014/main" id="{9563728B-794D-439E-AADB-DB95F351579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81919" y="309456"/>
            <a:ext cx="1951357" cy="2601809"/>
          </a:xfrm>
          <a:prstGeom prst="rect">
            <a:avLst/>
          </a:prstGeom>
        </p:spPr>
      </p:pic>
    </p:spTree>
    <p:extLst>
      <p:ext uri="{BB962C8B-B14F-4D97-AF65-F5344CB8AC3E}">
        <p14:creationId xmlns:p14="http://schemas.microsoft.com/office/powerpoint/2010/main" val="7400185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plate&#10;&#10;Description automatically generated">
            <a:extLst>
              <a:ext uri="{FF2B5EF4-FFF2-40B4-BE49-F238E27FC236}">
                <a16:creationId xmlns:a16="http://schemas.microsoft.com/office/drawing/2014/main" id="{ECE1100D-B93C-4589-828B-2EE0C2AEBC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53400" y="3785964"/>
            <a:ext cx="762000" cy="1144694"/>
          </a:xfrm>
          <a:prstGeom prst="rect">
            <a:avLst/>
          </a:prstGeom>
        </p:spPr>
      </p:pic>
      <p:sp>
        <p:nvSpPr>
          <p:cNvPr id="8" name="TextBox 7">
            <a:extLst>
              <a:ext uri="{FF2B5EF4-FFF2-40B4-BE49-F238E27FC236}">
                <a16:creationId xmlns:a16="http://schemas.microsoft.com/office/drawing/2014/main" id="{48FA4BE3-CFF0-48C1-A747-6293BC71E7C7}"/>
              </a:ext>
            </a:extLst>
          </p:cNvPr>
          <p:cNvSpPr txBox="1"/>
          <p:nvPr/>
        </p:nvSpPr>
        <p:spPr>
          <a:xfrm>
            <a:off x="1143000" y="2834952"/>
            <a:ext cx="2057400" cy="246221"/>
          </a:xfrm>
          <a:prstGeom prst="rect">
            <a:avLst/>
          </a:prstGeom>
          <a:noFill/>
        </p:spPr>
        <p:txBody>
          <a:bodyPr wrap="square" rtlCol="0">
            <a:spAutoFit/>
          </a:bodyPr>
          <a:lstStyle/>
          <a:p>
            <a:pPr algn="ctr"/>
            <a:r>
              <a:rPr lang="en-US" sz="1000" dirty="0"/>
              <a:t>Campbell</a:t>
            </a:r>
          </a:p>
        </p:txBody>
      </p:sp>
      <p:sp>
        <p:nvSpPr>
          <p:cNvPr id="11" name="Rectangle 10">
            <a:extLst>
              <a:ext uri="{FF2B5EF4-FFF2-40B4-BE49-F238E27FC236}">
                <a16:creationId xmlns:a16="http://schemas.microsoft.com/office/drawing/2014/main" id="{5C1138FE-48B6-416C-8F6A-67A4E71A2284}"/>
              </a:ext>
            </a:extLst>
          </p:cNvPr>
          <p:cNvSpPr/>
          <p:nvPr/>
        </p:nvSpPr>
        <p:spPr>
          <a:xfrm>
            <a:off x="3429000" y="185508"/>
            <a:ext cx="4648200" cy="4683333"/>
          </a:xfrm>
          <a:prstGeom prst="rect">
            <a:avLst/>
          </a:prstGeom>
        </p:spPr>
        <p:txBody>
          <a:bodyPr wrap="square">
            <a:spAutoFit/>
          </a:bodyPr>
          <a:lstStyle/>
          <a:p>
            <a:pPr>
              <a:spcAft>
                <a:spcPts val="1125"/>
              </a:spcAft>
            </a:pPr>
            <a:r>
              <a:rPr lang="en-US" sz="2800" b="1" dirty="0">
                <a:solidFill>
                  <a:srgbClr val="DC948A"/>
                </a:solidFill>
                <a:latin typeface="+mj-lt"/>
              </a:rPr>
              <a:t>Campbell’s mom says…</a:t>
            </a:r>
          </a:p>
          <a:p>
            <a:pPr>
              <a:spcAft>
                <a:spcPts val="1125"/>
              </a:spcAft>
            </a:pPr>
            <a:r>
              <a:rPr lang="en-US" sz="1400" i="1" dirty="0">
                <a:effectLst/>
                <a:ea typeface="Arial" panose="020B0604020202020204" pitchFamily="34" charset="0"/>
                <a:cs typeface="Arial" panose="020B0604020202020204" pitchFamily="34" charset="0"/>
              </a:rPr>
              <a:t>When Campbell’s mom was referred to the Center, she learned that the Center was co-founded by the Delta Gamma alumnae chapter of Denver. She was surprised, because she is a DG herself, Gamma Tau-TCU.  </a:t>
            </a:r>
          </a:p>
          <a:p>
            <a:pPr>
              <a:spcAft>
                <a:spcPts val="1125"/>
              </a:spcAft>
            </a:pPr>
            <a:r>
              <a:rPr lang="en-US" sz="1400" dirty="0">
                <a:effectLst/>
                <a:ea typeface="Arial" panose="020B0604020202020204" pitchFamily="34" charset="0"/>
                <a:cs typeface="Arial" panose="020B0604020202020204" pitchFamily="34" charset="0"/>
              </a:rPr>
              <a:t>Because of the connection to Delta Gamma, I immediately felt connected to Anchor Center and knew we’d be cared for. Right from the start, every teacher, administrator, therapist, volunteer, etc. that we met at Anchor Center was kind, loving, encouraging, empathetic and supportive. We also felt like we gained a TON of perspective while Campbell was a student there. Anchor Center supports and serves children with SUCH a wide variety of visual impairments, and we were overcome with a feeling of peace with the diagnosis our son was given. He was going to be FINE. Better than fine, even. Delta Gamma had a positive impact on my life, and now the Anchor Center has had a tremendous impact on my family. I couldn’t be more grateful!</a:t>
            </a:r>
            <a:endParaRPr lang="en-US" sz="1400" dirty="0">
              <a:effectLst/>
              <a:latin typeface="Arial" panose="020B0604020202020204" pitchFamily="34" charset="0"/>
              <a:ea typeface="Arial" panose="020B0604020202020204" pitchFamily="34" charset="0"/>
            </a:endParaRPr>
          </a:p>
        </p:txBody>
      </p:sp>
      <p:pic>
        <p:nvPicPr>
          <p:cNvPr id="13" name="Picture 12" descr="A person smiling for the camera&#10;&#10;Description automatically generated">
            <a:extLst>
              <a:ext uri="{FF2B5EF4-FFF2-40B4-BE49-F238E27FC236}">
                <a16:creationId xmlns:a16="http://schemas.microsoft.com/office/drawing/2014/main" id="{437B8E8E-CE85-4BA4-BA55-8E0F6CB2221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36345" y="326386"/>
            <a:ext cx="1870709" cy="2494278"/>
          </a:xfrm>
          <a:prstGeom prst="rect">
            <a:avLst/>
          </a:prstGeom>
        </p:spPr>
      </p:pic>
    </p:spTree>
    <p:extLst>
      <p:ext uri="{BB962C8B-B14F-4D97-AF65-F5344CB8AC3E}">
        <p14:creationId xmlns:p14="http://schemas.microsoft.com/office/powerpoint/2010/main" val="22601390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4322618" y="213970"/>
            <a:ext cx="3810000" cy="4683783"/>
          </a:xfrm>
          <a:prstGeom prst="rect">
            <a:avLst/>
          </a:prstGeom>
        </p:spPr>
        <p:txBody>
          <a:bodyPr wrap="square">
            <a:spAutoFit/>
          </a:bodyPr>
          <a:lstStyle/>
          <a:p>
            <a:pPr>
              <a:spcAft>
                <a:spcPts val="1125"/>
              </a:spcAft>
            </a:pPr>
            <a:r>
              <a:rPr lang="en-US" sz="2800" b="1" dirty="0">
                <a:solidFill>
                  <a:srgbClr val="DC948A"/>
                </a:solidFill>
                <a:latin typeface="+mj-lt"/>
              </a:rPr>
              <a:t>Meet Matthew</a:t>
            </a:r>
            <a:endParaRPr lang="en-US" sz="1600" i="1" dirty="0">
              <a:solidFill>
                <a:srgbClr val="002060"/>
              </a:solidFill>
              <a:effectLst/>
              <a:latin typeface="+mj-lt"/>
              <a:ea typeface="Arial" panose="020B0604020202020204" pitchFamily="34" charset="0"/>
              <a:cs typeface="Arial" panose="020B0604020202020204" pitchFamily="34" charset="0"/>
            </a:endParaRPr>
          </a:p>
          <a:p>
            <a:pPr>
              <a:spcAft>
                <a:spcPts val="1125"/>
              </a:spcAft>
            </a:pPr>
            <a:r>
              <a:rPr lang="en-US" sz="1400" i="1" dirty="0">
                <a:effectLst/>
                <a:ea typeface="Arial" panose="020B0604020202020204" pitchFamily="34" charset="0"/>
                <a:cs typeface="Arial" panose="020B0604020202020204" pitchFamily="34" charset="0"/>
              </a:rPr>
              <a:t>A student at the Anchor Center for Blind Children in Denver.</a:t>
            </a:r>
          </a:p>
          <a:p>
            <a:pPr marL="0" marR="0">
              <a:lnSpc>
                <a:spcPct val="115000"/>
              </a:lnSpc>
              <a:spcBef>
                <a:spcPts val="0"/>
              </a:spcBef>
              <a:spcAft>
                <a:spcPts val="0"/>
              </a:spcAft>
            </a:pPr>
            <a:r>
              <a:rPr lang="en-US" sz="1400" dirty="0">
                <a:effectLst/>
                <a:ea typeface="Arial" panose="020B0604020202020204" pitchFamily="34" charset="0"/>
              </a:rPr>
              <a:t>This 4-year-old doesn’t let oculo-cutaneous albinism slow him down! Since starting at the Center, Matthew’s mom says that he has been able to improve his social skills, manage his temper, improve his ability to communicate and advocate for himself, and show his creativity. He has developed his language and math skills and has developed an eagerness for learning. The family has been connected to the Anchor Center since 2012 when Matthew’s brother attended with the same condition. For Matthew’s family, the Anchor Center is vital to improving their children’s development and self-confidence. </a:t>
            </a:r>
          </a:p>
        </p:txBody>
      </p:sp>
      <p:pic>
        <p:nvPicPr>
          <p:cNvPr id="6" name="Picture 5" descr="A picture containing plate&#10;&#10;Description automatically generated">
            <a:extLst>
              <a:ext uri="{FF2B5EF4-FFF2-40B4-BE49-F238E27FC236}">
                <a16:creationId xmlns:a16="http://schemas.microsoft.com/office/drawing/2014/main" id="{ECE1100D-B93C-4589-828B-2EE0C2AEBC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53400" y="3785964"/>
            <a:ext cx="762000" cy="1144694"/>
          </a:xfrm>
          <a:prstGeom prst="rect">
            <a:avLst/>
          </a:prstGeom>
        </p:spPr>
      </p:pic>
      <p:sp>
        <p:nvSpPr>
          <p:cNvPr id="8" name="TextBox 7">
            <a:extLst>
              <a:ext uri="{FF2B5EF4-FFF2-40B4-BE49-F238E27FC236}">
                <a16:creationId xmlns:a16="http://schemas.microsoft.com/office/drawing/2014/main" id="{48FA4BE3-CFF0-48C1-A747-6293BC71E7C7}"/>
              </a:ext>
            </a:extLst>
          </p:cNvPr>
          <p:cNvSpPr txBox="1"/>
          <p:nvPr/>
        </p:nvSpPr>
        <p:spPr>
          <a:xfrm>
            <a:off x="1453726" y="2714555"/>
            <a:ext cx="2057400" cy="246221"/>
          </a:xfrm>
          <a:prstGeom prst="rect">
            <a:avLst/>
          </a:prstGeom>
          <a:noFill/>
        </p:spPr>
        <p:txBody>
          <a:bodyPr wrap="square" rtlCol="0">
            <a:spAutoFit/>
          </a:bodyPr>
          <a:lstStyle/>
          <a:p>
            <a:pPr algn="ctr"/>
            <a:r>
              <a:rPr lang="en-US" sz="1000" dirty="0"/>
              <a:t>Matthew</a:t>
            </a:r>
          </a:p>
        </p:txBody>
      </p:sp>
      <p:pic>
        <p:nvPicPr>
          <p:cNvPr id="5" name="Picture 4" descr="A picture containing indoor, person, holding, boy&#10;&#10;Description automatically generated">
            <a:extLst>
              <a:ext uri="{FF2B5EF4-FFF2-40B4-BE49-F238E27FC236}">
                <a16:creationId xmlns:a16="http://schemas.microsoft.com/office/drawing/2014/main" id="{F141DBDB-5251-428D-ADA9-3338CF2A403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2273" y="514350"/>
            <a:ext cx="3300307" cy="2200205"/>
          </a:xfrm>
          <a:prstGeom prst="rect">
            <a:avLst/>
          </a:prstGeom>
        </p:spPr>
      </p:pic>
    </p:spTree>
    <p:extLst>
      <p:ext uri="{BB962C8B-B14F-4D97-AF65-F5344CB8AC3E}">
        <p14:creationId xmlns:p14="http://schemas.microsoft.com/office/powerpoint/2010/main" val="11739260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3398520" y="2802819"/>
            <a:ext cx="4776893" cy="1911421"/>
          </a:xfrm>
          <a:prstGeom prst="rect">
            <a:avLst/>
          </a:prstGeom>
        </p:spPr>
        <p:txBody>
          <a:bodyPr wrap="square">
            <a:spAutoFit/>
          </a:bodyPr>
          <a:lstStyle/>
          <a:p>
            <a:pPr>
              <a:spcAft>
                <a:spcPts val="1125"/>
              </a:spcAft>
            </a:pPr>
            <a:r>
              <a:rPr lang="en-US" sz="2800" b="1" dirty="0">
                <a:solidFill>
                  <a:srgbClr val="DC948A"/>
                </a:solidFill>
                <a:latin typeface="+mj-lt"/>
              </a:rPr>
              <a:t>Facts about Matthew</a:t>
            </a:r>
            <a:endParaRPr lang="en-US" sz="1400" i="1" dirty="0">
              <a:effectLst/>
              <a:ea typeface="Arial" panose="020B0604020202020204" pitchFamily="34" charset="0"/>
              <a:cs typeface="Arial" panose="020B0604020202020204" pitchFamily="34" charset="0"/>
            </a:endParaRPr>
          </a:p>
          <a:p>
            <a:pPr marL="0" marR="0">
              <a:lnSpc>
                <a:spcPct val="115000"/>
              </a:lnSpc>
              <a:spcBef>
                <a:spcPts val="0"/>
              </a:spcBef>
              <a:spcAft>
                <a:spcPts val="0"/>
              </a:spcAft>
            </a:pPr>
            <a:r>
              <a:rPr lang="en-US" sz="1800" dirty="0">
                <a:effectLst/>
                <a:ea typeface="Arial" panose="020B0604020202020204" pitchFamily="34" charset="0"/>
              </a:rPr>
              <a:t>Favorite toy: cars</a:t>
            </a:r>
          </a:p>
          <a:p>
            <a:pPr marL="0" marR="0">
              <a:lnSpc>
                <a:spcPct val="115000"/>
              </a:lnSpc>
              <a:spcBef>
                <a:spcPts val="0"/>
              </a:spcBef>
              <a:spcAft>
                <a:spcPts val="0"/>
              </a:spcAft>
            </a:pPr>
            <a:r>
              <a:rPr lang="en-US" sz="1800" dirty="0">
                <a:effectLst/>
                <a:ea typeface="Arial" panose="020B0604020202020204" pitchFamily="34" charset="0"/>
              </a:rPr>
              <a:t>Favorite food: pizza</a:t>
            </a:r>
          </a:p>
          <a:p>
            <a:pPr marL="0" marR="0">
              <a:lnSpc>
                <a:spcPct val="115000"/>
              </a:lnSpc>
              <a:spcBef>
                <a:spcPts val="0"/>
              </a:spcBef>
              <a:spcAft>
                <a:spcPts val="0"/>
              </a:spcAft>
            </a:pPr>
            <a:r>
              <a:rPr lang="en-US" sz="1800" dirty="0">
                <a:effectLst/>
                <a:ea typeface="Arial" panose="020B0604020202020204" pitchFamily="34" charset="0"/>
              </a:rPr>
              <a:t>Favorite book: Bear and his Cub </a:t>
            </a:r>
          </a:p>
          <a:p>
            <a:pPr marL="0" marR="0">
              <a:lnSpc>
                <a:spcPct val="115000"/>
              </a:lnSpc>
              <a:spcBef>
                <a:spcPts val="0"/>
              </a:spcBef>
              <a:spcAft>
                <a:spcPts val="0"/>
              </a:spcAft>
            </a:pPr>
            <a:r>
              <a:rPr lang="en-US" sz="1800" dirty="0">
                <a:effectLst/>
                <a:ea typeface="Arial" panose="020B0604020202020204" pitchFamily="34" charset="0"/>
              </a:rPr>
              <a:t>hero: his mommy</a:t>
            </a:r>
          </a:p>
        </p:txBody>
      </p:sp>
      <p:pic>
        <p:nvPicPr>
          <p:cNvPr id="6" name="Picture 5" descr="A picture containing plate&#10;&#10;Description automatically generated">
            <a:extLst>
              <a:ext uri="{FF2B5EF4-FFF2-40B4-BE49-F238E27FC236}">
                <a16:creationId xmlns:a16="http://schemas.microsoft.com/office/drawing/2014/main" id="{ECE1100D-B93C-4589-828B-2EE0C2AEBC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53400" y="3785964"/>
            <a:ext cx="762000" cy="1144694"/>
          </a:xfrm>
          <a:prstGeom prst="rect">
            <a:avLst/>
          </a:prstGeom>
        </p:spPr>
      </p:pic>
      <p:pic>
        <p:nvPicPr>
          <p:cNvPr id="4" name="Picture 3" descr="A small child sitting on a table&#10;&#10;Description automatically generated">
            <a:extLst>
              <a:ext uri="{FF2B5EF4-FFF2-40B4-BE49-F238E27FC236}">
                <a16:creationId xmlns:a16="http://schemas.microsoft.com/office/drawing/2014/main" id="{83700992-4DEB-4AF6-8CBA-A810FB84F4B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66888" y="457200"/>
            <a:ext cx="3171825" cy="2114550"/>
          </a:xfrm>
          <a:prstGeom prst="rect">
            <a:avLst/>
          </a:prstGeom>
        </p:spPr>
      </p:pic>
      <p:pic>
        <p:nvPicPr>
          <p:cNvPr id="8" name="Picture 7" descr="A hand holding a toy&#10;&#10;Description automatically generated">
            <a:extLst>
              <a:ext uri="{FF2B5EF4-FFF2-40B4-BE49-F238E27FC236}">
                <a16:creationId xmlns:a16="http://schemas.microsoft.com/office/drawing/2014/main" id="{4B551046-D5A6-48AB-A707-559E92216BE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91200" y="429260"/>
            <a:ext cx="1419013" cy="2128520"/>
          </a:xfrm>
          <a:prstGeom prst="rect">
            <a:avLst/>
          </a:prstGeom>
        </p:spPr>
      </p:pic>
    </p:spTree>
    <p:extLst>
      <p:ext uri="{BB962C8B-B14F-4D97-AF65-F5344CB8AC3E}">
        <p14:creationId xmlns:p14="http://schemas.microsoft.com/office/powerpoint/2010/main" val="84296152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3581400" y="514350"/>
            <a:ext cx="5334000" cy="4249881"/>
          </a:xfrm>
          <a:prstGeom prst="rect">
            <a:avLst/>
          </a:prstGeom>
        </p:spPr>
        <p:txBody>
          <a:bodyPr wrap="square">
            <a:spAutoFit/>
          </a:bodyPr>
          <a:lstStyle/>
          <a:p>
            <a:pPr>
              <a:spcAft>
                <a:spcPts val="1125"/>
              </a:spcAft>
            </a:pPr>
            <a:r>
              <a:rPr lang="en-US" sz="2800" b="1" dirty="0">
                <a:solidFill>
                  <a:srgbClr val="DC948A"/>
                </a:solidFill>
                <a:latin typeface="+mj-lt"/>
              </a:rPr>
              <a:t>Let’s talk philanthropy…</a:t>
            </a:r>
          </a:p>
          <a:p>
            <a:pPr>
              <a:spcAft>
                <a:spcPts val="375"/>
              </a:spcAft>
            </a:pPr>
            <a:r>
              <a:rPr lang="en-US" sz="1400" b="1" dirty="0">
                <a:solidFill>
                  <a:srgbClr val="002060"/>
                </a:solidFill>
                <a:latin typeface="+mj-lt"/>
              </a:rPr>
              <a:t>And why we do good for Delta Gamma’s </a:t>
            </a:r>
            <a:br>
              <a:rPr lang="en-US" sz="1400" b="1" dirty="0">
                <a:solidFill>
                  <a:srgbClr val="002060"/>
                </a:solidFill>
                <a:latin typeface="+mj-lt"/>
              </a:rPr>
            </a:br>
            <a:r>
              <a:rPr lang="en-US" sz="1400" b="1" dirty="0">
                <a:solidFill>
                  <a:srgbClr val="002060"/>
                </a:solidFill>
                <a:latin typeface="+mj-lt"/>
              </a:rPr>
              <a:t>Service for Sight!</a:t>
            </a:r>
          </a:p>
          <a:p>
            <a:pPr>
              <a:spcAft>
                <a:spcPts val="375"/>
              </a:spcAft>
            </a:pPr>
            <a:endParaRPr lang="en-US" sz="1400" b="1" dirty="0">
              <a:solidFill>
                <a:srgbClr val="002060"/>
              </a:solidFill>
              <a:latin typeface="+mj-lt"/>
            </a:endParaRPr>
          </a:p>
          <a:p>
            <a:pPr>
              <a:spcAft>
                <a:spcPts val="375"/>
              </a:spcAft>
            </a:pPr>
            <a:r>
              <a:rPr lang="en-US" sz="1600" b="1" dirty="0">
                <a:solidFill>
                  <a:srgbClr val="002060"/>
                </a:solidFill>
                <a:latin typeface="+mj-lt"/>
              </a:rPr>
              <a:t>In this workshop you will:</a:t>
            </a:r>
            <a:endParaRPr lang="en-US" sz="2800" b="1" dirty="0">
              <a:solidFill>
                <a:srgbClr val="002060"/>
              </a:solidFill>
              <a:latin typeface="+mj-lt"/>
            </a:endParaRPr>
          </a:p>
          <a:p>
            <a:pPr marL="321469" indent="-321469">
              <a:buFont typeface="Courier New" panose="02070309020205020404" pitchFamily="49" charset="0"/>
              <a:buChar char="o"/>
            </a:pPr>
            <a:r>
              <a:rPr lang="en-US" sz="1500" dirty="0"/>
              <a:t>Reflect on what “philanthropy” is</a:t>
            </a:r>
          </a:p>
          <a:p>
            <a:pPr marL="321469" indent="-321469">
              <a:buFont typeface="Courier New" panose="02070309020205020404" pitchFamily="49" charset="0"/>
              <a:buChar char="o"/>
            </a:pPr>
            <a:r>
              <a:rPr lang="en-US" sz="1500" dirty="0"/>
              <a:t>Discover the Delta Gamma Foundation’s role in facilitating philanthropy</a:t>
            </a:r>
          </a:p>
          <a:p>
            <a:pPr marL="321469" indent="-321469">
              <a:buFont typeface="Courier New" panose="02070309020205020404" pitchFamily="49" charset="0"/>
              <a:buChar char="o"/>
            </a:pPr>
            <a:r>
              <a:rPr lang="en-US" sz="1500" dirty="0"/>
              <a:t>Explore and tell the story of Delta Gamma’s philanthropy</a:t>
            </a:r>
          </a:p>
          <a:p>
            <a:pPr marL="321469" indent="-321469">
              <a:buFont typeface="Courier New" panose="02070309020205020404" pitchFamily="49" charset="0"/>
              <a:buChar char="o"/>
            </a:pPr>
            <a:r>
              <a:rPr lang="en-US" sz="1500" dirty="0"/>
              <a:t>Learn how philanthropy relates to our do good motto</a:t>
            </a:r>
          </a:p>
          <a:p>
            <a:pPr marL="321469" indent="-321469">
              <a:buFont typeface="Courier New" panose="02070309020205020404" pitchFamily="49" charset="0"/>
              <a:buChar char="o"/>
            </a:pPr>
            <a:r>
              <a:rPr lang="en-US" sz="1500" dirty="0"/>
              <a:t>Consider how to talk about how your chapter lives out this motto through service and fundraising</a:t>
            </a:r>
          </a:p>
          <a:p>
            <a:pPr marL="321469" indent="-321469">
              <a:buFont typeface="Courier New" panose="02070309020205020404" pitchFamily="49" charset="0"/>
              <a:buChar char="o"/>
            </a:pPr>
            <a:endParaRPr lang="en-US" sz="1500" dirty="0"/>
          </a:p>
          <a:p>
            <a:r>
              <a:rPr lang="en-US" sz="1500" i="1" dirty="0"/>
              <a:t>For the best experience, view this presentation as </a:t>
            </a:r>
            <a:br>
              <a:rPr lang="en-US" sz="1500" i="1" dirty="0"/>
            </a:br>
            <a:r>
              <a:rPr lang="en-US" sz="1500" i="1" dirty="0"/>
              <a:t>a slide show. Go to the “Slide Show” tab in the menu </a:t>
            </a:r>
            <a:br>
              <a:rPr lang="en-US" sz="1500" i="1" dirty="0"/>
            </a:br>
            <a:r>
              <a:rPr lang="en-US" sz="1500" i="1" dirty="0"/>
              <a:t>at top, then select “From Beginning” </a:t>
            </a:r>
          </a:p>
        </p:txBody>
      </p:sp>
      <p:pic>
        <p:nvPicPr>
          <p:cNvPr id="4" name="Picture 3">
            <a:extLst>
              <a:ext uri="{FF2B5EF4-FFF2-40B4-BE49-F238E27FC236}">
                <a16:creationId xmlns:a16="http://schemas.microsoft.com/office/drawing/2014/main" id="{727E407B-E896-4376-BD26-616BF46A9C14}"/>
              </a:ext>
            </a:extLst>
          </p:cNvPr>
          <p:cNvPicPr>
            <a:picLocks noChangeAspect="1"/>
          </p:cNvPicPr>
          <p:nvPr/>
        </p:nvPicPr>
        <p:blipFill>
          <a:blip r:embed="rId2"/>
          <a:stretch>
            <a:fillRect/>
          </a:stretch>
        </p:blipFill>
        <p:spPr>
          <a:xfrm>
            <a:off x="1143000" y="666750"/>
            <a:ext cx="2148484" cy="2057400"/>
          </a:xfrm>
          <a:prstGeom prst="rect">
            <a:avLst/>
          </a:prstGeom>
        </p:spPr>
      </p:pic>
      <p:pic>
        <p:nvPicPr>
          <p:cNvPr id="6" name="Picture 5" descr="A picture containing plate&#10;&#10;Description automatically generated">
            <a:extLst>
              <a:ext uri="{FF2B5EF4-FFF2-40B4-BE49-F238E27FC236}">
                <a16:creationId xmlns:a16="http://schemas.microsoft.com/office/drawing/2014/main" id="{ECE1100D-B93C-4589-828B-2EE0C2AEBC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53400" y="3790950"/>
            <a:ext cx="762000" cy="1144694"/>
          </a:xfrm>
          <a:prstGeom prst="rect">
            <a:avLst/>
          </a:prstGeom>
        </p:spPr>
      </p:pic>
      <p:sp>
        <p:nvSpPr>
          <p:cNvPr id="3" name="TextBox 2">
            <a:extLst>
              <a:ext uri="{FF2B5EF4-FFF2-40B4-BE49-F238E27FC236}">
                <a16:creationId xmlns:a16="http://schemas.microsoft.com/office/drawing/2014/main" id="{C1086251-BFC0-4BB6-842D-D341FE8F553D}"/>
              </a:ext>
            </a:extLst>
          </p:cNvPr>
          <p:cNvSpPr txBox="1"/>
          <p:nvPr/>
        </p:nvSpPr>
        <p:spPr>
          <a:xfrm>
            <a:off x="1219200" y="2724150"/>
            <a:ext cx="1981200" cy="246221"/>
          </a:xfrm>
          <a:prstGeom prst="rect">
            <a:avLst/>
          </a:prstGeom>
          <a:noFill/>
        </p:spPr>
        <p:txBody>
          <a:bodyPr wrap="square" rtlCol="0">
            <a:spAutoFit/>
          </a:bodyPr>
          <a:lstStyle/>
          <a:p>
            <a:pPr algn="ctr"/>
            <a:r>
              <a:rPr lang="en-US" sz="1000" dirty="0"/>
              <a:t>Blind Children’s Center, LA</a:t>
            </a:r>
          </a:p>
        </p:txBody>
      </p:sp>
    </p:spTree>
    <p:extLst>
      <p:ext uri="{BB962C8B-B14F-4D97-AF65-F5344CB8AC3E}">
        <p14:creationId xmlns:p14="http://schemas.microsoft.com/office/powerpoint/2010/main" val="1477620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3867333" y="393251"/>
            <a:ext cx="4438467" cy="3729226"/>
          </a:xfrm>
          <a:prstGeom prst="rect">
            <a:avLst/>
          </a:prstGeom>
        </p:spPr>
        <p:txBody>
          <a:bodyPr wrap="square">
            <a:spAutoFit/>
          </a:bodyPr>
          <a:lstStyle/>
          <a:p>
            <a:pPr>
              <a:spcAft>
                <a:spcPts val="1125"/>
              </a:spcAft>
            </a:pPr>
            <a:r>
              <a:rPr lang="en-US" sz="2800" b="1" dirty="0">
                <a:solidFill>
                  <a:srgbClr val="DC948A"/>
                </a:solidFill>
                <a:latin typeface="+mj-lt"/>
              </a:rPr>
              <a:t>Matthew’s mom says…</a:t>
            </a:r>
            <a:endParaRPr lang="en-US" sz="1600" i="1" dirty="0">
              <a:solidFill>
                <a:srgbClr val="002060"/>
              </a:solidFill>
              <a:effectLst/>
              <a:latin typeface="+mj-lt"/>
              <a:ea typeface="Arial" panose="020B0604020202020204" pitchFamily="34" charset="0"/>
              <a:cs typeface="Arial" panose="020B0604020202020204" pitchFamily="34" charset="0"/>
            </a:endParaRPr>
          </a:p>
          <a:p>
            <a:endParaRPr lang="en-US" sz="1400" dirty="0">
              <a:effectLst/>
              <a:ea typeface="Arial" panose="020B0604020202020204" pitchFamily="34" charset="0"/>
              <a:cs typeface="Arial" panose="020B0604020202020204" pitchFamily="34" charset="0"/>
            </a:endParaRPr>
          </a:p>
          <a:p>
            <a:pPr>
              <a:spcAft>
                <a:spcPts val="1125"/>
              </a:spcAft>
            </a:pPr>
            <a:r>
              <a:rPr lang="en-US" sz="1600" dirty="0">
                <a:effectLst/>
                <a:ea typeface="Arial" panose="020B0604020202020204" pitchFamily="34" charset="0"/>
                <a:cs typeface="Arial" panose="020B0604020202020204" pitchFamily="34" charset="0"/>
              </a:rPr>
              <a:t>We have greatly been blessed by their love, attention and compassionate care. Through the infant and toddler programs, the preschool and the parent’s pull-out, we have learned a lot about our children’s condition and how to deal with it; many of our worries have been relieved. Through the past 8 years, Anchor Center has been part of our family’s routine and because of the strong connection with the teachers, the therapists and administrative staff, we feel like we are part of Anchor Center family. </a:t>
            </a:r>
            <a:endParaRPr lang="en-US" sz="1600" dirty="0">
              <a:effectLst/>
              <a:ea typeface="Arial" panose="020B0604020202020204" pitchFamily="34" charset="0"/>
            </a:endParaRPr>
          </a:p>
        </p:txBody>
      </p:sp>
      <p:pic>
        <p:nvPicPr>
          <p:cNvPr id="6" name="Picture 5" descr="A picture containing plate&#10;&#10;Description automatically generated">
            <a:extLst>
              <a:ext uri="{FF2B5EF4-FFF2-40B4-BE49-F238E27FC236}">
                <a16:creationId xmlns:a16="http://schemas.microsoft.com/office/drawing/2014/main" id="{ECE1100D-B93C-4589-828B-2EE0C2AEBC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53400" y="3785964"/>
            <a:ext cx="762000" cy="1144694"/>
          </a:xfrm>
          <a:prstGeom prst="rect">
            <a:avLst/>
          </a:prstGeom>
        </p:spPr>
      </p:pic>
      <p:sp>
        <p:nvSpPr>
          <p:cNvPr id="8" name="TextBox 7">
            <a:extLst>
              <a:ext uri="{FF2B5EF4-FFF2-40B4-BE49-F238E27FC236}">
                <a16:creationId xmlns:a16="http://schemas.microsoft.com/office/drawing/2014/main" id="{48FA4BE3-CFF0-48C1-A747-6293BC71E7C7}"/>
              </a:ext>
            </a:extLst>
          </p:cNvPr>
          <p:cNvSpPr txBox="1"/>
          <p:nvPr/>
        </p:nvSpPr>
        <p:spPr>
          <a:xfrm>
            <a:off x="1124133" y="2473308"/>
            <a:ext cx="2057400" cy="246221"/>
          </a:xfrm>
          <a:prstGeom prst="rect">
            <a:avLst/>
          </a:prstGeom>
          <a:noFill/>
        </p:spPr>
        <p:txBody>
          <a:bodyPr wrap="square" rtlCol="0">
            <a:spAutoFit/>
          </a:bodyPr>
          <a:lstStyle/>
          <a:p>
            <a:pPr algn="ctr"/>
            <a:r>
              <a:rPr lang="en-US" sz="1000" dirty="0"/>
              <a:t>Matthew with mom and brother</a:t>
            </a:r>
          </a:p>
        </p:txBody>
      </p:sp>
      <p:pic>
        <p:nvPicPr>
          <p:cNvPr id="4" name="Picture 3" descr="A person holding a baby&#10;&#10;Description automatically generated">
            <a:extLst>
              <a:ext uri="{FF2B5EF4-FFF2-40B4-BE49-F238E27FC236}">
                <a16:creationId xmlns:a16="http://schemas.microsoft.com/office/drawing/2014/main" id="{0D447250-09EC-4205-B9B7-F5AA1EB6EC0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0" y="438150"/>
            <a:ext cx="2781667" cy="1985822"/>
          </a:xfrm>
          <a:prstGeom prst="rect">
            <a:avLst/>
          </a:prstGeom>
        </p:spPr>
      </p:pic>
    </p:spTree>
    <p:extLst>
      <p:ext uri="{BB962C8B-B14F-4D97-AF65-F5344CB8AC3E}">
        <p14:creationId xmlns:p14="http://schemas.microsoft.com/office/powerpoint/2010/main" val="125645098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2895600" y="590550"/>
            <a:ext cx="4572000" cy="707886"/>
          </a:xfrm>
          <a:prstGeom prst="rect">
            <a:avLst/>
          </a:prstGeom>
        </p:spPr>
        <p:txBody>
          <a:bodyPr wrap="square">
            <a:spAutoFit/>
          </a:bodyPr>
          <a:lstStyle/>
          <a:p>
            <a:pPr>
              <a:spcAft>
                <a:spcPts val="1125"/>
              </a:spcAft>
            </a:pPr>
            <a:r>
              <a:rPr lang="en-US" sz="2000" b="1" dirty="0">
                <a:solidFill>
                  <a:srgbClr val="DC948A"/>
                </a:solidFill>
                <a:latin typeface="+mj-lt"/>
              </a:rPr>
              <a:t>Watch this video of DGs working </a:t>
            </a:r>
            <a:br>
              <a:rPr lang="en-US" sz="2000" b="1" dirty="0">
                <a:solidFill>
                  <a:srgbClr val="DC948A"/>
                </a:solidFill>
                <a:latin typeface="+mj-lt"/>
              </a:rPr>
            </a:br>
            <a:r>
              <a:rPr lang="en-US" sz="2000" b="1" dirty="0">
                <a:solidFill>
                  <a:srgbClr val="DC948A"/>
                </a:solidFill>
                <a:latin typeface="+mj-lt"/>
              </a:rPr>
              <a:t>with our St. Louis school! </a:t>
            </a:r>
          </a:p>
        </p:txBody>
      </p:sp>
      <p:pic>
        <p:nvPicPr>
          <p:cNvPr id="6" name="Picture 5" descr="A picture containing plate&#10;&#10;Description automatically generated">
            <a:extLst>
              <a:ext uri="{FF2B5EF4-FFF2-40B4-BE49-F238E27FC236}">
                <a16:creationId xmlns:a16="http://schemas.microsoft.com/office/drawing/2014/main" id="{ECE1100D-B93C-4589-828B-2EE0C2AEBC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53400" y="3785964"/>
            <a:ext cx="762000" cy="1144694"/>
          </a:xfrm>
          <a:prstGeom prst="rect">
            <a:avLst/>
          </a:prstGeom>
        </p:spPr>
      </p:pic>
      <p:pic>
        <p:nvPicPr>
          <p:cNvPr id="8" name="Picture 7">
            <a:hlinkClick r:id="rId4"/>
            <a:extLst>
              <a:ext uri="{FF2B5EF4-FFF2-40B4-BE49-F238E27FC236}">
                <a16:creationId xmlns:a16="http://schemas.microsoft.com/office/drawing/2014/main" id="{ED517100-5E31-4A87-A4A4-28597AC376D6}"/>
              </a:ext>
            </a:extLst>
          </p:cNvPr>
          <p:cNvPicPr>
            <a:picLocks noChangeAspect="1"/>
          </p:cNvPicPr>
          <p:nvPr/>
        </p:nvPicPr>
        <p:blipFill>
          <a:blip r:embed="rId5"/>
          <a:stretch>
            <a:fillRect/>
          </a:stretch>
        </p:blipFill>
        <p:spPr>
          <a:xfrm>
            <a:off x="3008086" y="1521986"/>
            <a:ext cx="4347028" cy="2438400"/>
          </a:xfrm>
          <a:prstGeom prst="rect">
            <a:avLst/>
          </a:prstGeom>
        </p:spPr>
      </p:pic>
      <p:sp>
        <p:nvSpPr>
          <p:cNvPr id="9" name="TextBox 8">
            <a:extLst>
              <a:ext uri="{FF2B5EF4-FFF2-40B4-BE49-F238E27FC236}">
                <a16:creationId xmlns:a16="http://schemas.microsoft.com/office/drawing/2014/main" id="{7A4273FD-86BB-4C85-A1DE-C1F25C6ADBBD}"/>
              </a:ext>
            </a:extLst>
          </p:cNvPr>
          <p:cNvSpPr txBox="1"/>
          <p:nvPr/>
        </p:nvSpPr>
        <p:spPr>
          <a:xfrm>
            <a:off x="3657600" y="3996754"/>
            <a:ext cx="3276599" cy="276999"/>
          </a:xfrm>
          <a:prstGeom prst="rect">
            <a:avLst/>
          </a:prstGeom>
          <a:noFill/>
        </p:spPr>
        <p:txBody>
          <a:bodyPr wrap="square" rtlCol="0">
            <a:spAutoFit/>
          </a:bodyPr>
          <a:lstStyle/>
          <a:p>
            <a:pPr algn="ctr"/>
            <a:r>
              <a:rPr lang="en-US" sz="1200" i="1" dirty="0"/>
              <a:t>Click on the image above to play the video. </a:t>
            </a:r>
          </a:p>
        </p:txBody>
      </p:sp>
    </p:spTree>
    <p:extLst>
      <p:ext uri="{BB962C8B-B14F-4D97-AF65-F5344CB8AC3E}">
        <p14:creationId xmlns:p14="http://schemas.microsoft.com/office/powerpoint/2010/main" val="35812198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4114800" y="361950"/>
            <a:ext cx="4014893" cy="4673074"/>
          </a:xfrm>
          <a:prstGeom prst="rect">
            <a:avLst/>
          </a:prstGeom>
        </p:spPr>
        <p:txBody>
          <a:bodyPr wrap="square">
            <a:spAutoFit/>
          </a:bodyPr>
          <a:lstStyle/>
          <a:p>
            <a:pPr>
              <a:spcAft>
                <a:spcPts val="1125"/>
              </a:spcAft>
            </a:pPr>
            <a:r>
              <a:rPr lang="en-US" sz="2800" b="1" dirty="0">
                <a:solidFill>
                  <a:srgbClr val="DC948A"/>
                </a:solidFill>
                <a:latin typeface="+mj-lt"/>
              </a:rPr>
              <a:t>Your chapter story…</a:t>
            </a:r>
            <a:endParaRPr lang="en-US" sz="1600" i="1" dirty="0">
              <a:solidFill>
                <a:srgbClr val="002060"/>
              </a:solidFill>
              <a:effectLst/>
              <a:latin typeface="+mj-lt"/>
              <a:ea typeface="Arial" panose="020B0604020202020204" pitchFamily="34" charset="0"/>
              <a:cs typeface="Arial" panose="020B0604020202020204" pitchFamily="34" charset="0"/>
            </a:endParaRPr>
          </a:p>
          <a:p>
            <a:pPr>
              <a:spcAft>
                <a:spcPts val="1125"/>
              </a:spcAft>
            </a:pPr>
            <a:r>
              <a:rPr lang="en-US" sz="1400" i="1" dirty="0">
                <a:effectLst/>
                <a:latin typeface="+mj-lt"/>
                <a:ea typeface="Arial" panose="020B0604020202020204" pitchFamily="34" charset="0"/>
                <a:cs typeface="Arial" panose="020B0604020202020204" pitchFamily="34" charset="0"/>
              </a:rPr>
              <a:t>If your chapter has a strong service and fundraising relationship with a local Service for Sight organization(s), please think about that relationship when answering the question below. If you prefer, you can also talk about Hope Children and the DG Schools for Children with Visual Impairments. </a:t>
            </a:r>
          </a:p>
          <a:p>
            <a:endParaRPr lang="en-US" sz="1100" dirty="0">
              <a:effectLst/>
              <a:ea typeface="Times New Roman" panose="02020603050405020304" pitchFamily="18" charset="0"/>
              <a:cs typeface="Arial" panose="020B0604020202020204" pitchFamily="34" charset="0"/>
            </a:endParaRPr>
          </a:p>
          <a:p>
            <a:pPr>
              <a:spcAft>
                <a:spcPts val="1125"/>
              </a:spcAft>
            </a:pPr>
            <a:r>
              <a:rPr lang="en-US" sz="1600" dirty="0">
                <a:effectLst/>
                <a:ea typeface="Times New Roman" panose="02020603050405020304" pitchFamily="18" charset="0"/>
                <a:cs typeface="Cambria" panose="02040503050406030204" pitchFamily="18" charset="0"/>
              </a:rPr>
              <a:t>What are some of the ways that we can share our chapter’s philanthropy story during recruitment, particularly our relationship with (local Service for Sight organization or Hope Child)? Brainstorm some ideas and share with your sisters. </a:t>
            </a:r>
            <a:endParaRPr lang="en-US" sz="1600" dirty="0">
              <a:effectLst/>
              <a:ea typeface="Arial" panose="020B0604020202020204" pitchFamily="34" charset="0"/>
            </a:endParaRPr>
          </a:p>
          <a:p>
            <a:pPr>
              <a:spcAft>
                <a:spcPts val="1125"/>
              </a:spcAft>
            </a:pPr>
            <a:endParaRPr lang="en-US" sz="1400" i="1" dirty="0">
              <a:effectLst/>
              <a:ea typeface="Arial" panose="020B0604020202020204" pitchFamily="34" charset="0"/>
              <a:cs typeface="Arial" panose="020B0604020202020204" pitchFamily="34" charset="0"/>
            </a:endParaRPr>
          </a:p>
          <a:p>
            <a:pPr>
              <a:spcAft>
                <a:spcPts val="1125"/>
              </a:spcAft>
            </a:pPr>
            <a:endParaRPr lang="en-US" sz="1400" i="1" dirty="0">
              <a:effectLst/>
              <a:ea typeface="Arial" panose="020B0604020202020204" pitchFamily="34" charset="0"/>
              <a:cs typeface="Arial" panose="020B0604020202020204" pitchFamily="34" charset="0"/>
            </a:endParaRPr>
          </a:p>
        </p:txBody>
      </p:sp>
      <p:pic>
        <p:nvPicPr>
          <p:cNvPr id="6" name="Picture 5" descr="A picture containing plate&#10;&#10;Description automatically generated">
            <a:extLst>
              <a:ext uri="{FF2B5EF4-FFF2-40B4-BE49-F238E27FC236}">
                <a16:creationId xmlns:a16="http://schemas.microsoft.com/office/drawing/2014/main" id="{ECE1100D-B93C-4589-828B-2EE0C2AEBC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53400" y="3785964"/>
            <a:ext cx="762000" cy="1144694"/>
          </a:xfrm>
          <a:prstGeom prst="rect">
            <a:avLst/>
          </a:prstGeom>
        </p:spPr>
      </p:pic>
      <p:sp>
        <p:nvSpPr>
          <p:cNvPr id="8" name="TextBox 7">
            <a:extLst>
              <a:ext uri="{FF2B5EF4-FFF2-40B4-BE49-F238E27FC236}">
                <a16:creationId xmlns:a16="http://schemas.microsoft.com/office/drawing/2014/main" id="{48FA4BE3-CFF0-48C1-A747-6293BC71E7C7}"/>
              </a:ext>
            </a:extLst>
          </p:cNvPr>
          <p:cNvSpPr txBox="1"/>
          <p:nvPr/>
        </p:nvSpPr>
        <p:spPr>
          <a:xfrm>
            <a:off x="1697831" y="3143250"/>
            <a:ext cx="2057400" cy="246221"/>
          </a:xfrm>
          <a:prstGeom prst="rect">
            <a:avLst/>
          </a:prstGeom>
          <a:noFill/>
        </p:spPr>
        <p:txBody>
          <a:bodyPr wrap="square" rtlCol="0">
            <a:spAutoFit/>
          </a:bodyPr>
          <a:lstStyle/>
          <a:p>
            <a:pPr algn="ctr"/>
            <a:r>
              <a:rPr lang="en-US" sz="1000" i="1" dirty="0"/>
              <a:t>Theta-Indiana </a:t>
            </a:r>
          </a:p>
        </p:txBody>
      </p:sp>
      <p:pic>
        <p:nvPicPr>
          <p:cNvPr id="9" name="Picture 8">
            <a:extLst>
              <a:ext uri="{FF2B5EF4-FFF2-40B4-BE49-F238E27FC236}">
                <a16:creationId xmlns:a16="http://schemas.microsoft.com/office/drawing/2014/main" id="{0C870396-0766-4816-8B5B-19202C2560E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76400" y="342900"/>
            <a:ext cx="2100263" cy="2800350"/>
          </a:xfrm>
          <a:prstGeom prst="rect">
            <a:avLst/>
          </a:prstGeom>
        </p:spPr>
      </p:pic>
    </p:spTree>
    <p:extLst>
      <p:ext uri="{BB962C8B-B14F-4D97-AF65-F5344CB8AC3E}">
        <p14:creationId xmlns:p14="http://schemas.microsoft.com/office/powerpoint/2010/main" val="2095218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3962400" y="361950"/>
            <a:ext cx="4191000" cy="4711611"/>
          </a:xfrm>
          <a:prstGeom prst="rect">
            <a:avLst/>
          </a:prstGeom>
        </p:spPr>
        <p:txBody>
          <a:bodyPr wrap="square">
            <a:spAutoFit/>
          </a:bodyPr>
          <a:lstStyle/>
          <a:p>
            <a:r>
              <a:rPr lang="en-US" sz="2800" b="1" dirty="0">
                <a:solidFill>
                  <a:srgbClr val="DC948A"/>
                </a:solidFill>
                <a:latin typeface="+mj-lt"/>
              </a:rPr>
              <a:t>Great ideas! </a:t>
            </a:r>
            <a:endParaRPr lang="en-US" sz="1600" i="1" dirty="0">
              <a:solidFill>
                <a:srgbClr val="002060"/>
              </a:solidFill>
              <a:effectLst/>
              <a:latin typeface="+mj-lt"/>
              <a:ea typeface="Arial" panose="020B0604020202020204" pitchFamily="34" charset="0"/>
              <a:cs typeface="Arial" panose="020B0604020202020204" pitchFamily="34" charset="0"/>
            </a:endParaRPr>
          </a:p>
          <a:p>
            <a:pPr marL="0" marR="0">
              <a:lnSpc>
                <a:spcPct val="115000"/>
              </a:lnSpc>
              <a:spcBef>
                <a:spcPts val="0"/>
              </a:spcBef>
              <a:spcAft>
                <a:spcPts val="0"/>
              </a:spcAft>
            </a:pPr>
            <a:r>
              <a:rPr lang="en-US" sz="1800" i="1" dirty="0">
                <a:effectLst/>
                <a:latin typeface="+mj-lt"/>
                <a:ea typeface="Times New Roman" panose="02020603050405020304" pitchFamily="18" charset="0"/>
                <a:cs typeface="Cambria" panose="02040503050406030204" pitchFamily="18" charset="0"/>
              </a:rPr>
              <a:t>Here are some others you might be able to include during recruitment: </a:t>
            </a:r>
            <a:endParaRPr lang="en-US" sz="1800" dirty="0">
              <a:effectLst/>
              <a:latin typeface="+mj-lt"/>
              <a:ea typeface="Arial" panose="020B0604020202020204" pitchFamily="34" charset="0"/>
            </a:endParaRPr>
          </a:p>
          <a:p>
            <a:pPr marL="171450" marR="0" indent="-171450">
              <a:lnSpc>
                <a:spcPct val="115000"/>
              </a:lnSpc>
              <a:spcBef>
                <a:spcPts val="0"/>
              </a:spcBef>
              <a:spcAft>
                <a:spcPts val="0"/>
              </a:spcAft>
              <a:buFont typeface="Courier New" panose="02070309020205020404" pitchFamily="49" charset="0"/>
              <a:buChar char="o"/>
            </a:pPr>
            <a:endParaRPr lang="en-US" sz="500" i="1" dirty="0">
              <a:effectLst/>
              <a:ea typeface="Times New Roman" panose="02020603050405020304" pitchFamily="18" charset="0"/>
              <a:cs typeface="Cambria" panose="02040503050406030204" pitchFamily="18" charset="0"/>
            </a:endParaRPr>
          </a:p>
          <a:p>
            <a:pPr marL="171450" marR="0" indent="-171450">
              <a:lnSpc>
                <a:spcPts val="1700"/>
              </a:lnSpc>
              <a:spcBef>
                <a:spcPts val="0"/>
              </a:spcBef>
              <a:spcAft>
                <a:spcPts val="0"/>
              </a:spcAft>
              <a:buFont typeface="Courier New" panose="02070309020205020404" pitchFamily="49" charset="0"/>
              <a:buChar char="o"/>
            </a:pPr>
            <a:r>
              <a:rPr lang="en-US" sz="1200" dirty="0">
                <a:effectLst/>
                <a:ea typeface="Times New Roman" panose="02020603050405020304" pitchFamily="18" charset="0"/>
                <a:cs typeface="Cambria" panose="02040503050406030204" pitchFamily="18" charset="0"/>
              </a:rPr>
              <a:t>*Stories, pictures, and quotes from a client of the organization you support</a:t>
            </a:r>
            <a:endParaRPr lang="en-US" sz="1200" dirty="0">
              <a:effectLst/>
              <a:ea typeface="Arial" panose="020B0604020202020204" pitchFamily="34" charset="0"/>
            </a:endParaRPr>
          </a:p>
          <a:p>
            <a:pPr marL="171450" marR="0" indent="-171450">
              <a:lnSpc>
                <a:spcPts val="1700"/>
              </a:lnSpc>
              <a:spcBef>
                <a:spcPts val="0"/>
              </a:spcBef>
              <a:spcAft>
                <a:spcPts val="0"/>
              </a:spcAft>
              <a:buFont typeface="Courier New" panose="02070309020205020404" pitchFamily="49" charset="0"/>
              <a:buChar char="o"/>
            </a:pPr>
            <a:r>
              <a:rPr lang="en-US" sz="1200" dirty="0">
                <a:ea typeface="Times New Roman" panose="02020603050405020304" pitchFamily="18" charset="0"/>
                <a:cs typeface="Cambria" panose="02040503050406030204" pitchFamily="18" charset="0"/>
              </a:rPr>
              <a:t>*I</a:t>
            </a:r>
            <a:r>
              <a:rPr lang="en-US" sz="1200" dirty="0">
                <a:effectLst/>
                <a:ea typeface="Times New Roman" panose="02020603050405020304" pitchFamily="18" charset="0"/>
                <a:cs typeface="Cambria" panose="02040503050406030204" pitchFamily="18" charset="0"/>
              </a:rPr>
              <a:t>nvite clients of the organization you support to make short videos about their experience</a:t>
            </a:r>
            <a:endParaRPr lang="en-US" sz="1200" dirty="0">
              <a:ea typeface="Times New Roman" panose="02020603050405020304" pitchFamily="18" charset="0"/>
              <a:cs typeface="Cambria" panose="02040503050406030204" pitchFamily="18" charset="0"/>
            </a:endParaRPr>
          </a:p>
          <a:p>
            <a:pPr marL="171450" marR="0" indent="-171450">
              <a:lnSpc>
                <a:spcPts val="1700"/>
              </a:lnSpc>
              <a:spcBef>
                <a:spcPts val="0"/>
              </a:spcBef>
              <a:spcAft>
                <a:spcPts val="0"/>
              </a:spcAft>
              <a:buFont typeface="Courier New" panose="02070309020205020404" pitchFamily="49" charset="0"/>
              <a:buChar char="o"/>
            </a:pPr>
            <a:r>
              <a:rPr lang="en-US" sz="1200" dirty="0">
                <a:ea typeface="Times New Roman" panose="02020603050405020304" pitchFamily="18" charset="0"/>
                <a:cs typeface="Cambria" panose="02040503050406030204" pitchFamily="18" charset="0"/>
              </a:rPr>
              <a:t>*Make s</a:t>
            </a:r>
            <a:r>
              <a:rPr lang="en-US" sz="1200" dirty="0">
                <a:effectLst/>
                <a:ea typeface="Times New Roman" panose="02020603050405020304" pitchFamily="18" charset="0"/>
                <a:cs typeface="Cambria" panose="02040503050406030204" pitchFamily="18" charset="0"/>
              </a:rPr>
              <a:t>tickers/buttons with pictures of Hope Children or guide dogs (if you’ve worked with guide dog organizations) that can be worn during recruitment</a:t>
            </a:r>
          </a:p>
          <a:p>
            <a:pPr marL="171450" indent="-171450">
              <a:lnSpc>
                <a:spcPts val="1700"/>
              </a:lnSpc>
              <a:buFont typeface="Courier New" panose="02070309020205020404" pitchFamily="49" charset="0"/>
              <a:buChar char="o"/>
            </a:pPr>
            <a:r>
              <a:rPr lang="en-US" sz="1200" dirty="0">
                <a:ea typeface="Times New Roman" panose="02020603050405020304" pitchFamily="18" charset="0"/>
                <a:cs typeface="Cambria" panose="02040503050406030204" pitchFamily="18" charset="0"/>
              </a:rPr>
              <a:t>* Print </a:t>
            </a:r>
            <a:r>
              <a:rPr lang="en-US" sz="1200" dirty="0">
                <a:effectLst/>
                <a:ea typeface="Times New Roman" panose="02020603050405020304" pitchFamily="18" charset="0"/>
                <a:cs typeface="Cambria" panose="02040503050406030204" pitchFamily="18" charset="0"/>
              </a:rPr>
              <a:t>posters/pictures or share online activities of the organization(s) you support</a:t>
            </a:r>
            <a:endParaRPr lang="en-US" sz="1200" dirty="0">
              <a:effectLst/>
              <a:ea typeface="Arial" panose="020B0604020202020204" pitchFamily="34" charset="0"/>
            </a:endParaRPr>
          </a:p>
          <a:p>
            <a:pPr marL="171450" marR="0" indent="-171450">
              <a:lnSpc>
                <a:spcPts val="1700"/>
              </a:lnSpc>
              <a:spcBef>
                <a:spcPts val="0"/>
              </a:spcBef>
              <a:spcAft>
                <a:spcPts val="0"/>
              </a:spcAft>
              <a:buFont typeface="Courier New" panose="02070309020205020404" pitchFamily="49" charset="0"/>
              <a:buChar char="o"/>
            </a:pPr>
            <a:r>
              <a:rPr lang="en-US" sz="1200" dirty="0">
                <a:ea typeface="Times New Roman" panose="02020603050405020304" pitchFamily="18" charset="0"/>
                <a:cs typeface="Cambria" panose="02040503050406030204" pitchFamily="18" charset="0"/>
              </a:rPr>
              <a:t>* </a:t>
            </a:r>
            <a:r>
              <a:rPr lang="en-US" sz="1200" dirty="0">
                <a:effectLst/>
                <a:ea typeface="Times New Roman" panose="02020603050405020304" pitchFamily="18" charset="0"/>
                <a:cs typeface="Cambria" panose="02040503050406030204" pitchFamily="18" charset="0"/>
              </a:rPr>
              <a:t>Print posters</a:t>
            </a:r>
            <a:r>
              <a:rPr lang="en-US" sz="1200" dirty="0">
                <a:ea typeface="Times New Roman" panose="02020603050405020304" pitchFamily="18" charset="0"/>
                <a:cs typeface="Cambria" panose="02040503050406030204" pitchFamily="18" charset="0"/>
              </a:rPr>
              <a:t> and </a:t>
            </a:r>
            <a:r>
              <a:rPr lang="en-US" sz="1200" dirty="0">
                <a:effectLst/>
                <a:ea typeface="Times New Roman" panose="02020603050405020304" pitchFamily="18" charset="0"/>
                <a:cs typeface="Cambria" panose="02040503050406030204" pitchFamily="18" charset="0"/>
              </a:rPr>
              <a:t>pictures or share online Delta Gamma schools and Hope Children</a:t>
            </a:r>
            <a:endParaRPr lang="en-US" sz="1200" dirty="0">
              <a:effectLst/>
              <a:ea typeface="Arial" panose="020B0604020202020204" pitchFamily="34" charset="0"/>
            </a:endParaRPr>
          </a:p>
          <a:p>
            <a:pPr marL="171450" indent="-171450">
              <a:lnSpc>
                <a:spcPts val="1700"/>
              </a:lnSpc>
              <a:buFont typeface="Courier New" panose="02070309020205020404" pitchFamily="49" charset="0"/>
              <a:buChar char="o"/>
            </a:pPr>
            <a:r>
              <a:rPr lang="en-US" sz="1200" dirty="0">
                <a:ea typeface="Times New Roman" panose="02020603050405020304" pitchFamily="18" charset="0"/>
                <a:cs typeface="Cambria" panose="02040503050406030204" pitchFamily="18" charset="0"/>
              </a:rPr>
              <a:t>* C</a:t>
            </a:r>
            <a:r>
              <a:rPr lang="en-US" sz="1200" dirty="0">
                <a:effectLst/>
                <a:ea typeface="Times New Roman" panose="02020603050405020304" pitchFamily="18" charset="0"/>
                <a:cs typeface="Cambria" panose="02040503050406030204" pitchFamily="18" charset="0"/>
              </a:rPr>
              <a:t>reate audio messages to share with Hope Children at DG schools</a:t>
            </a:r>
          </a:p>
          <a:p>
            <a:pPr marL="171450" indent="-171450">
              <a:lnSpc>
                <a:spcPts val="1700"/>
              </a:lnSpc>
              <a:buFont typeface="Courier New" panose="02070309020205020404" pitchFamily="49" charset="0"/>
              <a:buChar char="o"/>
            </a:pPr>
            <a:r>
              <a:rPr lang="en-US" sz="1200" dirty="0">
                <a:ea typeface="Arial" panose="020B0604020202020204" pitchFamily="34" charset="0"/>
                <a:cs typeface="Arial" panose="020B0604020202020204" pitchFamily="34" charset="0"/>
              </a:rPr>
              <a:t>Any other ideas that will inspire potential new members!</a:t>
            </a:r>
          </a:p>
          <a:p>
            <a:pPr>
              <a:lnSpc>
                <a:spcPts val="1700"/>
              </a:lnSpc>
            </a:pPr>
            <a:endParaRPr lang="en-US" sz="1200" dirty="0">
              <a:ea typeface="Arial" panose="020B0604020202020204" pitchFamily="34" charset="0"/>
              <a:cs typeface="Arial" panose="020B0604020202020204" pitchFamily="34" charset="0"/>
            </a:endParaRPr>
          </a:p>
          <a:p>
            <a:pPr>
              <a:lnSpc>
                <a:spcPts val="1700"/>
              </a:lnSpc>
            </a:pPr>
            <a:r>
              <a:rPr lang="en-US" sz="1000" i="1" dirty="0">
                <a:ea typeface="Arial" panose="020B0604020202020204" pitchFamily="34" charset="0"/>
                <a:cs typeface="Arial" panose="020B0604020202020204" pitchFamily="34" charset="0"/>
              </a:rPr>
              <a:t>(asterisk indicates virtual possibilities) </a:t>
            </a:r>
            <a:endParaRPr lang="en-US" sz="1000" i="1" dirty="0">
              <a:effectLst/>
              <a:ea typeface="Arial" panose="020B0604020202020204" pitchFamily="34" charset="0"/>
              <a:cs typeface="Arial" panose="020B0604020202020204" pitchFamily="34" charset="0"/>
            </a:endParaRPr>
          </a:p>
        </p:txBody>
      </p:sp>
      <p:pic>
        <p:nvPicPr>
          <p:cNvPr id="6" name="Picture 5" descr="A picture containing plate&#10;&#10;Description automatically generated">
            <a:extLst>
              <a:ext uri="{FF2B5EF4-FFF2-40B4-BE49-F238E27FC236}">
                <a16:creationId xmlns:a16="http://schemas.microsoft.com/office/drawing/2014/main" id="{ECE1100D-B93C-4589-828B-2EE0C2AEBC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53400" y="3785964"/>
            <a:ext cx="762000" cy="1144694"/>
          </a:xfrm>
          <a:prstGeom prst="rect">
            <a:avLst/>
          </a:prstGeom>
        </p:spPr>
      </p:pic>
      <p:sp>
        <p:nvSpPr>
          <p:cNvPr id="8" name="TextBox 7">
            <a:extLst>
              <a:ext uri="{FF2B5EF4-FFF2-40B4-BE49-F238E27FC236}">
                <a16:creationId xmlns:a16="http://schemas.microsoft.com/office/drawing/2014/main" id="{48FA4BE3-CFF0-48C1-A747-6293BC71E7C7}"/>
              </a:ext>
            </a:extLst>
          </p:cNvPr>
          <p:cNvSpPr txBox="1"/>
          <p:nvPr/>
        </p:nvSpPr>
        <p:spPr>
          <a:xfrm>
            <a:off x="1417378" y="3028950"/>
            <a:ext cx="2057400" cy="246221"/>
          </a:xfrm>
          <a:prstGeom prst="rect">
            <a:avLst/>
          </a:prstGeom>
          <a:noFill/>
        </p:spPr>
        <p:txBody>
          <a:bodyPr wrap="square" rtlCol="0">
            <a:spAutoFit/>
          </a:bodyPr>
          <a:lstStyle/>
          <a:p>
            <a:pPr algn="ctr"/>
            <a:r>
              <a:rPr lang="en-US" sz="1000" dirty="0"/>
              <a:t>Epsilon Psi-Rutgers</a:t>
            </a:r>
          </a:p>
        </p:txBody>
      </p:sp>
      <p:pic>
        <p:nvPicPr>
          <p:cNvPr id="9" name="Picture 8" descr="A group of people posing for the camera&#10;&#10;Description automatically generated">
            <a:extLst>
              <a:ext uri="{FF2B5EF4-FFF2-40B4-BE49-F238E27FC236}">
                <a16:creationId xmlns:a16="http://schemas.microsoft.com/office/drawing/2014/main" id="{F1814BC1-F85E-4ED8-B152-391FBE659F3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36391" y="366607"/>
            <a:ext cx="2619373" cy="2575051"/>
          </a:xfrm>
          <a:prstGeom prst="rect">
            <a:avLst/>
          </a:prstGeom>
        </p:spPr>
      </p:pic>
    </p:spTree>
    <p:extLst>
      <p:ext uri="{BB962C8B-B14F-4D97-AF65-F5344CB8AC3E}">
        <p14:creationId xmlns:p14="http://schemas.microsoft.com/office/powerpoint/2010/main" val="1177708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9" end="9"/>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3983506" y="1220143"/>
            <a:ext cx="4343400" cy="2746393"/>
          </a:xfrm>
          <a:prstGeom prst="rect">
            <a:avLst/>
          </a:prstGeom>
        </p:spPr>
        <p:txBody>
          <a:bodyPr wrap="square">
            <a:spAutoFit/>
          </a:bodyPr>
          <a:lstStyle/>
          <a:p>
            <a:pPr>
              <a:spcAft>
                <a:spcPts val="1125"/>
              </a:spcAft>
            </a:pPr>
            <a:r>
              <a:rPr lang="en-US" sz="2800" b="1" i="1" dirty="0">
                <a:effectLst/>
                <a:latin typeface="+mj-lt"/>
                <a:ea typeface="Arial" panose="020B0604020202020204" pitchFamily="34" charset="0"/>
                <a:cs typeface="Arial" panose="020B0604020202020204" pitchFamily="34" charset="0"/>
              </a:rPr>
              <a:t>Philanthropy is </a:t>
            </a:r>
            <a:br>
              <a:rPr lang="en-US" sz="2800" b="1" i="1" dirty="0">
                <a:effectLst/>
                <a:latin typeface="+mj-lt"/>
                <a:ea typeface="Arial" panose="020B0604020202020204" pitchFamily="34" charset="0"/>
                <a:cs typeface="Arial" panose="020B0604020202020204" pitchFamily="34" charset="0"/>
              </a:rPr>
            </a:br>
            <a:r>
              <a:rPr lang="en-US" sz="2800" b="1" i="1" dirty="0">
                <a:effectLst/>
                <a:latin typeface="+mj-lt"/>
                <a:ea typeface="Arial" panose="020B0604020202020204" pitchFamily="34" charset="0"/>
                <a:cs typeface="Arial" panose="020B0604020202020204" pitchFamily="34" charset="0"/>
              </a:rPr>
              <a:t>at the heart of </a:t>
            </a:r>
            <a:br>
              <a:rPr lang="en-US" sz="2800" b="1" i="1" dirty="0">
                <a:effectLst/>
                <a:latin typeface="+mj-lt"/>
                <a:ea typeface="Arial" panose="020B0604020202020204" pitchFamily="34" charset="0"/>
                <a:cs typeface="Arial" panose="020B0604020202020204" pitchFamily="34" charset="0"/>
              </a:rPr>
            </a:br>
            <a:r>
              <a:rPr lang="en-US" sz="2800" b="1" i="1" dirty="0">
                <a:effectLst/>
                <a:latin typeface="+mj-lt"/>
                <a:ea typeface="Arial" panose="020B0604020202020204" pitchFamily="34" charset="0"/>
                <a:cs typeface="Arial" panose="020B0604020202020204" pitchFamily="34" charset="0"/>
              </a:rPr>
              <a:t>Delta Gamma…</a:t>
            </a:r>
            <a:endParaRPr lang="en-US" sz="2800" i="1" dirty="0">
              <a:effectLst/>
              <a:latin typeface="+mj-lt"/>
              <a:ea typeface="Arial" panose="020B0604020202020204" pitchFamily="34" charset="0"/>
              <a:cs typeface="Arial" panose="020B0604020202020204" pitchFamily="34" charset="0"/>
            </a:endParaRPr>
          </a:p>
          <a:p>
            <a:pPr marL="0" marR="0">
              <a:lnSpc>
                <a:spcPct val="115000"/>
              </a:lnSpc>
              <a:spcBef>
                <a:spcPts val="0"/>
              </a:spcBef>
              <a:spcAft>
                <a:spcPts val="0"/>
              </a:spcAft>
            </a:pPr>
            <a:r>
              <a:rPr lang="en-US" sz="2400" b="1" i="1" dirty="0">
                <a:solidFill>
                  <a:schemeClr val="accent4"/>
                </a:solidFill>
                <a:latin typeface="+mj-lt"/>
                <a:ea typeface="Arial" panose="020B0604020202020204" pitchFamily="34" charset="0"/>
              </a:rPr>
              <a:t>and our motto to do good. </a:t>
            </a:r>
            <a:endParaRPr lang="en-US" sz="2400" b="1" dirty="0">
              <a:solidFill>
                <a:schemeClr val="accent4"/>
              </a:solidFill>
              <a:effectLst/>
              <a:latin typeface="+mj-lt"/>
              <a:ea typeface="Arial" panose="020B0604020202020204" pitchFamily="34" charset="0"/>
            </a:endParaRPr>
          </a:p>
          <a:p>
            <a:pPr marL="171450" marR="0" indent="-171450">
              <a:lnSpc>
                <a:spcPct val="115000"/>
              </a:lnSpc>
              <a:spcBef>
                <a:spcPts val="0"/>
              </a:spcBef>
              <a:spcAft>
                <a:spcPts val="0"/>
              </a:spcAft>
              <a:buFont typeface="Arial" panose="020B0604020202020204" pitchFamily="34" charset="0"/>
              <a:buChar char="•"/>
            </a:pPr>
            <a:endParaRPr lang="en-US" sz="800" i="1" dirty="0">
              <a:effectLst/>
              <a:ea typeface="Times New Roman" panose="02020603050405020304" pitchFamily="18" charset="0"/>
              <a:cs typeface="Cambria" panose="02040503050406030204" pitchFamily="18" charset="0"/>
            </a:endParaRPr>
          </a:p>
          <a:p>
            <a:pPr marR="0">
              <a:lnSpc>
                <a:spcPts val="1700"/>
              </a:lnSpc>
              <a:spcBef>
                <a:spcPts val="0"/>
              </a:spcBef>
              <a:spcAft>
                <a:spcPts val="0"/>
              </a:spcAft>
            </a:pPr>
            <a:r>
              <a:rPr lang="en-US" sz="1600" dirty="0">
                <a:effectLst/>
                <a:ea typeface="Arial" panose="020B0604020202020204" pitchFamily="34" charset="0"/>
                <a:cs typeface="Arial" panose="020B0604020202020204" pitchFamily="34" charset="0"/>
              </a:rPr>
              <a:t>The Foundation helps members be their authentic selves, grow and develop, and do good. </a:t>
            </a:r>
          </a:p>
        </p:txBody>
      </p:sp>
      <p:pic>
        <p:nvPicPr>
          <p:cNvPr id="6" name="Picture 5" descr="A picture containing plate&#10;&#10;Description automatically generated">
            <a:extLst>
              <a:ext uri="{FF2B5EF4-FFF2-40B4-BE49-F238E27FC236}">
                <a16:creationId xmlns:a16="http://schemas.microsoft.com/office/drawing/2014/main" id="{ECE1100D-B93C-4589-828B-2EE0C2AEBC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53400" y="3785964"/>
            <a:ext cx="762000" cy="1144694"/>
          </a:xfrm>
          <a:prstGeom prst="rect">
            <a:avLst/>
          </a:prstGeom>
        </p:spPr>
      </p:pic>
      <p:sp>
        <p:nvSpPr>
          <p:cNvPr id="8" name="TextBox 7">
            <a:extLst>
              <a:ext uri="{FF2B5EF4-FFF2-40B4-BE49-F238E27FC236}">
                <a16:creationId xmlns:a16="http://schemas.microsoft.com/office/drawing/2014/main" id="{48FA4BE3-CFF0-48C1-A747-6293BC71E7C7}"/>
              </a:ext>
            </a:extLst>
          </p:cNvPr>
          <p:cNvSpPr txBox="1"/>
          <p:nvPr/>
        </p:nvSpPr>
        <p:spPr>
          <a:xfrm>
            <a:off x="1150035" y="2593340"/>
            <a:ext cx="2057400" cy="400110"/>
          </a:xfrm>
          <a:prstGeom prst="rect">
            <a:avLst/>
          </a:prstGeom>
          <a:noFill/>
        </p:spPr>
        <p:txBody>
          <a:bodyPr wrap="square" rtlCol="0">
            <a:spAutoFit/>
          </a:bodyPr>
          <a:lstStyle/>
          <a:p>
            <a:pPr algn="ctr"/>
            <a:r>
              <a:rPr lang="en-US" sz="1000" dirty="0"/>
              <a:t>Newport South Coast alumnae chapter Foundation fundraiser</a:t>
            </a:r>
          </a:p>
        </p:txBody>
      </p:sp>
      <p:pic>
        <p:nvPicPr>
          <p:cNvPr id="15" name="Picture 14" descr="A group of people posing for a photo&#10;&#10;Description automatically generated">
            <a:extLst>
              <a:ext uri="{FF2B5EF4-FFF2-40B4-BE49-F238E27FC236}">
                <a16:creationId xmlns:a16="http://schemas.microsoft.com/office/drawing/2014/main" id="{22A0376C-7FE6-4E85-A488-4FDA9970312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2000" y="467199"/>
            <a:ext cx="2833471" cy="2126141"/>
          </a:xfrm>
          <a:prstGeom prst="rect">
            <a:avLst/>
          </a:prstGeom>
        </p:spPr>
      </p:pic>
    </p:spTree>
    <p:extLst>
      <p:ext uri="{BB962C8B-B14F-4D97-AF65-F5344CB8AC3E}">
        <p14:creationId xmlns:p14="http://schemas.microsoft.com/office/powerpoint/2010/main" val="199345299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3657600" y="514350"/>
            <a:ext cx="4152900" cy="4239622"/>
          </a:xfrm>
          <a:prstGeom prst="rect">
            <a:avLst/>
          </a:prstGeom>
        </p:spPr>
        <p:txBody>
          <a:bodyPr wrap="square">
            <a:spAutoFit/>
          </a:bodyPr>
          <a:lstStyle/>
          <a:p>
            <a:pPr>
              <a:spcAft>
                <a:spcPts val="1125"/>
              </a:spcAft>
            </a:pPr>
            <a:r>
              <a:rPr lang="en-US" sz="2800" b="1" dirty="0">
                <a:solidFill>
                  <a:schemeClr val="tx2"/>
                </a:solidFill>
                <a:effectLst/>
                <a:latin typeface="+mj-lt"/>
                <a:ea typeface="Arial" panose="020B0604020202020204" pitchFamily="34" charset="0"/>
                <a:cs typeface="Arial" panose="020B0604020202020204" pitchFamily="34" charset="0"/>
              </a:rPr>
              <a:t>Thank you for participating today!</a:t>
            </a:r>
          </a:p>
          <a:p>
            <a:pPr>
              <a:spcAft>
                <a:spcPts val="1125"/>
              </a:spcAft>
            </a:pPr>
            <a:endParaRPr lang="en-US" sz="100" b="1" dirty="0">
              <a:solidFill>
                <a:schemeClr val="tx2"/>
              </a:solidFill>
              <a:latin typeface="+mj-lt"/>
              <a:ea typeface="Times New Roman" panose="02020603050405020304" pitchFamily="18" charset="0"/>
              <a:cs typeface="Arial" panose="020B0604020202020204" pitchFamily="34" charset="0"/>
            </a:endParaRPr>
          </a:p>
          <a:p>
            <a:pPr>
              <a:spcAft>
                <a:spcPts val="1125"/>
              </a:spcAft>
            </a:pPr>
            <a:r>
              <a:rPr lang="en-US" sz="1600" dirty="0">
                <a:effectLst/>
                <a:ea typeface="Arial" panose="020B0604020202020204" pitchFamily="34" charset="0"/>
                <a:cs typeface="Arial" panose="020B0604020202020204" pitchFamily="34" charset="0"/>
              </a:rPr>
              <a:t>We hope you have had a chance to reflect on your own do good story, to think about ways that we can share that story with others, and learn more about how the Foundation supports us as members. </a:t>
            </a:r>
          </a:p>
          <a:p>
            <a:pPr>
              <a:spcAft>
                <a:spcPts val="1125"/>
              </a:spcAft>
            </a:pPr>
            <a:r>
              <a:rPr lang="en-US" sz="1600" b="1" dirty="0">
                <a:effectLst/>
                <a:ea typeface="Arial" panose="020B0604020202020204" pitchFamily="34" charset="0"/>
                <a:cs typeface="Arial" panose="020B0604020202020204" pitchFamily="34" charset="0"/>
              </a:rPr>
              <a:t>After this workshop, you should be able to describe, in two minutes or less, what Service for Sight is, why you are committed to it, and what the role of philanthropy is in DG for doing good for others and for members.</a:t>
            </a:r>
            <a:endParaRPr lang="en-US" sz="1600" b="1" dirty="0">
              <a:solidFill>
                <a:schemeClr val="tx2"/>
              </a:solidFill>
              <a:effectLst/>
              <a:ea typeface="Times New Roman" panose="02020603050405020304" pitchFamily="18" charset="0"/>
              <a:cs typeface="Cambria" panose="02040503050406030204" pitchFamily="18" charset="0"/>
            </a:endParaRPr>
          </a:p>
        </p:txBody>
      </p:sp>
      <p:pic>
        <p:nvPicPr>
          <p:cNvPr id="6" name="Picture 5" descr="A picture containing plate&#10;&#10;Description automatically generated">
            <a:extLst>
              <a:ext uri="{FF2B5EF4-FFF2-40B4-BE49-F238E27FC236}">
                <a16:creationId xmlns:a16="http://schemas.microsoft.com/office/drawing/2014/main" id="{ECE1100D-B93C-4589-828B-2EE0C2AEBC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53400" y="3785964"/>
            <a:ext cx="762000" cy="1144694"/>
          </a:xfrm>
          <a:prstGeom prst="rect">
            <a:avLst/>
          </a:prstGeom>
        </p:spPr>
      </p:pic>
    </p:spTree>
    <p:extLst>
      <p:ext uri="{BB962C8B-B14F-4D97-AF65-F5344CB8AC3E}">
        <p14:creationId xmlns:p14="http://schemas.microsoft.com/office/powerpoint/2010/main" val="6552073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3581400" y="514350"/>
            <a:ext cx="5334000" cy="4152419"/>
          </a:xfrm>
          <a:prstGeom prst="rect">
            <a:avLst/>
          </a:prstGeom>
        </p:spPr>
        <p:txBody>
          <a:bodyPr wrap="square">
            <a:spAutoFit/>
          </a:bodyPr>
          <a:lstStyle/>
          <a:p>
            <a:pPr>
              <a:spcAft>
                <a:spcPts val="1125"/>
              </a:spcAft>
            </a:pPr>
            <a:r>
              <a:rPr lang="en-US" sz="2800" b="1" dirty="0">
                <a:solidFill>
                  <a:srgbClr val="DC948A"/>
                </a:solidFill>
                <a:latin typeface="+mj-lt"/>
              </a:rPr>
              <a:t>We know things aren’t normal…</a:t>
            </a:r>
          </a:p>
          <a:p>
            <a:pPr>
              <a:spcAft>
                <a:spcPts val="375"/>
              </a:spcAft>
            </a:pPr>
            <a:r>
              <a:rPr lang="en-US" sz="1600" b="1" dirty="0">
                <a:solidFill>
                  <a:srgbClr val="002060"/>
                </a:solidFill>
              </a:rPr>
              <a:t>This year will probably look a lot different for you and your chapter, and you may not be able to safely engage in philanthropy in the same way you have in the past.</a:t>
            </a:r>
          </a:p>
          <a:p>
            <a:endParaRPr lang="en-US" sz="1000" dirty="0">
              <a:solidFill>
                <a:srgbClr val="002060"/>
              </a:solidFill>
            </a:endParaRPr>
          </a:p>
          <a:p>
            <a:pPr>
              <a:spcAft>
                <a:spcPts val="375"/>
              </a:spcAft>
            </a:pPr>
            <a:r>
              <a:rPr lang="en-US" sz="1600" dirty="0">
                <a:solidFill>
                  <a:srgbClr val="002060"/>
                </a:solidFill>
              </a:rPr>
              <a:t>But we encourage you to continue to do good through service and fundraising if you are able, individually and as a chapter. Virtual do good opportunities exist, and the Foundation is here to help you live out our </a:t>
            </a:r>
            <a:br>
              <a:rPr lang="en-US" sz="1600" dirty="0">
                <a:solidFill>
                  <a:srgbClr val="002060"/>
                </a:solidFill>
              </a:rPr>
            </a:br>
            <a:r>
              <a:rPr lang="en-US" sz="1600" dirty="0">
                <a:solidFill>
                  <a:srgbClr val="002060"/>
                </a:solidFill>
              </a:rPr>
              <a:t>do good motto. For more information on virtual </a:t>
            </a:r>
            <a:br>
              <a:rPr lang="en-US" sz="1600" dirty="0">
                <a:solidFill>
                  <a:srgbClr val="002060"/>
                </a:solidFill>
              </a:rPr>
            </a:br>
            <a:r>
              <a:rPr lang="en-US" sz="1600" dirty="0">
                <a:solidFill>
                  <a:srgbClr val="002060"/>
                </a:solidFill>
              </a:rPr>
              <a:t>service and fundraising opportunities, please </a:t>
            </a:r>
            <a:br>
              <a:rPr lang="en-US" sz="1600" dirty="0">
                <a:solidFill>
                  <a:srgbClr val="002060"/>
                </a:solidFill>
              </a:rPr>
            </a:br>
            <a:r>
              <a:rPr lang="en-US" sz="1600" dirty="0">
                <a:solidFill>
                  <a:srgbClr val="002060"/>
                </a:solidFill>
              </a:rPr>
              <a:t>reach out to your </a:t>
            </a:r>
            <a:r>
              <a:rPr lang="en-US" sz="1600" dirty="0" err="1">
                <a:solidFill>
                  <a:srgbClr val="002060"/>
                </a:solidFill>
              </a:rPr>
              <a:t>vp</a:t>
            </a:r>
            <a:r>
              <a:rPr lang="en-US" sz="1600" dirty="0">
                <a:solidFill>
                  <a:srgbClr val="002060"/>
                </a:solidFill>
              </a:rPr>
              <a:t>: Foundation.</a:t>
            </a:r>
            <a:endParaRPr lang="en-US" sz="1500" b="1" dirty="0">
              <a:solidFill>
                <a:srgbClr val="002060"/>
              </a:solidFill>
              <a:latin typeface="+mj-lt"/>
            </a:endParaRPr>
          </a:p>
        </p:txBody>
      </p:sp>
      <p:pic>
        <p:nvPicPr>
          <p:cNvPr id="6" name="Picture 5" descr="A picture containing plate&#10;&#10;Description automatically generated">
            <a:extLst>
              <a:ext uri="{FF2B5EF4-FFF2-40B4-BE49-F238E27FC236}">
                <a16:creationId xmlns:a16="http://schemas.microsoft.com/office/drawing/2014/main" id="{ECE1100D-B93C-4589-828B-2EE0C2AEBC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53400" y="3790950"/>
            <a:ext cx="762000" cy="1144694"/>
          </a:xfrm>
          <a:prstGeom prst="rect">
            <a:avLst/>
          </a:prstGeom>
        </p:spPr>
      </p:pic>
      <p:pic>
        <p:nvPicPr>
          <p:cNvPr id="5" name="Picture 4">
            <a:extLst>
              <a:ext uri="{FF2B5EF4-FFF2-40B4-BE49-F238E27FC236}">
                <a16:creationId xmlns:a16="http://schemas.microsoft.com/office/drawing/2014/main" id="{15E0EFF2-1234-4CA0-B4F7-79C98689FD94}"/>
              </a:ext>
            </a:extLst>
          </p:cNvPr>
          <p:cNvPicPr>
            <a:picLocks noChangeAspect="1"/>
          </p:cNvPicPr>
          <p:nvPr/>
        </p:nvPicPr>
        <p:blipFill>
          <a:blip r:embed="rId3"/>
          <a:stretch>
            <a:fillRect/>
          </a:stretch>
        </p:blipFill>
        <p:spPr>
          <a:xfrm>
            <a:off x="990600" y="514350"/>
            <a:ext cx="2150269" cy="2150269"/>
          </a:xfrm>
          <a:prstGeom prst="rect">
            <a:avLst/>
          </a:prstGeom>
        </p:spPr>
      </p:pic>
    </p:spTree>
    <p:extLst>
      <p:ext uri="{BB962C8B-B14F-4D97-AF65-F5344CB8AC3E}">
        <p14:creationId xmlns:p14="http://schemas.microsoft.com/office/powerpoint/2010/main" val="25334407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1447800" y="361950"/>
            <a:ext cx="7086600" cy="1095172"/>
          </a:xfrm>
          <a:prstGeom prst="rect">
            <a:avLst/>
          </a:prstGeom>
        </p:spPr>
        <p:txBody>
          <a:bodyPr wrap="square">
            <a:spAutoFit/>
          </a:bodyPr>
          <a:lstStyle/>
          <a:p>
            <a:pPr>
              <a:spcAft>
                <a:spcPts val="1125"/>
              </a:spcAft>
            </a:pPr>
            <a:r>
              <a:rPr lang="en-US" sz="2000" b="1" dirty="0">
                <a:solidFill>
                  <a:srgbClr val="DC948A"/>
                </a:solidFill>
                <a:latin typeface="+mj-lt"/>
              </a:rPr>
              <a:t>Watch this video to learn more about the Foundation and our philanthropy Service for Sight! </a:t>
            </a:r>
          </a:p>
          <a:p>
            <a:pPr>
              <a:spcAft>
                <a:spcPts val="1125"/>
              </a:spcAft>
            </a:pPr>
            <a:endParaRPr lang="en-US" sz="1600" b="1" dirty="0">
              <a:solidFill>
                <a:srgbClr val="002060"/>
              </a:solidFill>
              <a:ea typeface="Arial" panose="020B0604020202020204" pitchFamily="34" charset="0"/>
              <a:cs typeface="Arial" panose="020B0604020202020204" pitchFamily="34" charset="0"/>
            </a:endParaRPr>
          </a:p>
        </p:txBody>
      </p:sp>
      <p:pic>
        <p:nvPicPr>
          <p:cNvPr id="6" name="Picture 5" descr="A picture containing plate&#10;&#10;Description automatically generated">
            <a:extLst>
              <a:ext uri="{FF2B5EF4-FFF2-40B4-BE49-F238E27FC236}">
                <a16:creationId xmlns:a16="http://schemas.microsoft.com/office/drawing/2014/main" id="{ECE1100D-B93C-4589-828B-2EE0C2AEBC7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53400" y="3785964"/>
            <a:ext cx="762000" cy="1144694"/>
          </a:xfrm>
          <a:prstGeom prst="rect">
            <a:avLst/>
          </a:prstGeom>
        </p:spPr>
      </p:pic>
      <p:sp>
        <p:nvSpPr>
          <p:cNvPr id="8" name="TextBox 7">
            <a:extLst>
              <a:ext uri="{FF2B5EF4-FFF2-40B4-BE49-F238E27FC236}">
                <a16:creationId xmlns:a16="http://schemas.microsoft.com/office/drawing/2014/main" id="{9A1A45FC-34EC-4B19-9F2D-A39A43C029E6}"/>
              </a:ext>
            </a:extLst>
          </p:cNvPr>
          <p:cNvSpPr txBox="1"/>
          <p:nvPr/>
        </p:nvSpPr>
        <p:spPr>
          <a:xfrm>
            <a:off x="3619499" y="3943350"/>
            <a:ext cx="3200401" cy="276999"/>
          </a:xfrm>
          <a:prstGeom prst="rect">
            <a:avLst/>
          </a:prstGeom>
          <a:noFill/>
        </p:spPr>
        <p:txBody>
          <a:bodyPr wrap="square" rtlCol="0">
            <a:spAutoFit/>
          </a:bodyPr>
          <a:lstStyle/>
          <a:p>
            <a:pPr algn="ctr"/>
            <a:r>
              <a:rPr lang="en-US" sz="1200" i="1" dirty="0"/>
              <a:t>Click on the graphic above to play the video. </a:t>
            </a:r>
          </a:p>
        </p:txBody>
      </p:sp>
      <p:pic>
        <p:nvPicPr>
          <p:cNvPr id="4" name="Picture 3">
            <a:hlinkClick r:id="rId4"/>
            <a:extLst>
              <a:ext uri="{FF2B5EF4-FFF2-40B4-BE49-F238E27FC236}">
                <a16:creationId xmlns:a16="http://schemas.microsoft.com/office/drawing/2014/main" id="{ACB6A5C1-D4FC-41E6-8858-7E5C3E4D46AD}"/>
              </a:ext>
            </a:extLst>
          </p:cNvPr>
          <p:cNvPicPr>
            <a:picLocks noChangeAspect="1"/>
          </p:cNvPicPr>
          <p:nvPr/>
        </p:nvPicPr>
        <p:blipFill>
          <a:blip r:embed="rId5"/>
          <a:stretch>
            <a:fillRect/>
          </a:stretch>
        </p:blipFill>
        <p:spPr>
          <a:xfrm>
            <a:off x="2971800" y="1353761"/>
            <a:ext cx="4495800" cy="2530996"/>
          </a:xfrm>
          <a:prstGeom prst="rect">
            <a:avLst/>
          </a:prstGeom>
        </p:spPr>
      </p:pic>
    </p:spTree>
    <p:extLst>
      <p:ext uri="{BB962C8B-B14F-4D97-AF65-F5344CB8AC3E}">
        <p14:creationId xmlns:p14="http://schemas.microsoft.com/office/powerpoint/2010/main" val="35494392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3581400" y="361950"/>
            <a:ext cx="5029200" cy="3608680"/>
          </a:xfrm>
          <a:prstGeom prst="rect">
            <a:avLst/>
          </a:prstGeom>
        </p:spPr>
        <p:txBody>
          <a:bodyPr wrap="square">
            <a:spAutoFit/>
          </a:bodyPr>
          <a:lstStyle/>
          <a:p>
            <a:pPr>
              <a:spcAft>
                <a:spcPts val="1125"/>
              </a:spcAft>
            </a:pPr>
            <a:r>
              <a:rPr lang="en-US" sz="2800" b="1" dirty="0">
                <a:solidFill>
                  <a:srgbClr val="DC948A"/>
                </a:solidFill>
                <a:latin typeface="+mj-lt"/>
              </a:rPr>
              <a:t>What is philanthropy and what is Service for Sight? </a:t>
            </a:r>
          </a:p>
          <a:p>
            <a:pPr>
              <a:spcAft>
                <a:spcPts val="375"/>
              </a:spcAft>
            </a:pPr>
            <a:r>
              <a:rPr lang="en-US" sz="1400" b="1" i="1" dirty="0">
                <a:solidFill>
                  <a:srgbClr val="002060"/>
                </a:solidFill>
                <a:latin typeface="+mj-lt"/>
              </a:rPr>
              <a:t>Read through the following questions, and jot down some answers to help you reflect on these topics: </a:t>
            </a:r>
          </a:p>
          <a:p>
            <a:pPr>
              <a:spcAft>
                <a:spcPts val="375"/>
              </a:spcAft>
            </a:pPr>
            <a:endParaRPr lang="en-US" sz="1400" b="1" dirty="0">
              <a:solidFill>
                <a:srgbClr val="002060"/>
              </a:solidFill>
              <a:latin typeface="+mj-lt"/>
            </a:endParaRPr>
          </a:p>
          <a:p>
            <a:pPr marL="342900" indent="-342900">
              <a:spcAft>
                <a:spcPts val="375"/>
              </a:spcAft>
              <a:buAutoNum type="arabicPeriod"/>
            </a:pPr>
            <a:r>
              <a:rPr lang="en-US" sz="1800" dirty="0">
                <a:solidFill>
                  <a:srgbClr val="002060"/>
                </a:solidFill>
              </a:rPr>
              <a:t>What does the word “philanthropy” </a:t>
            </a:r>
            <a:br>
              <a:rPr lang="en-US" sz="1800" dirty="0">
                <a:solidFill>
                  <a:srgbClr val="002060"/>
                </a:solidFill>
              </a:rPr>
            </a:br>
            <a:r>
              <a:rPr lang="en-US" sz="1800" dirty="0">
                <a:solidFill>
                  <a:srgbClr val="002060"/>
                </a:solidFill>
              </a:rPr>
              <a:t>mean at its roots?</a:t>
            </a:r>
          </a:p>
          <a:p>
            <a:pPr marL="342900" indent="-342900">
              <a:spcAft>
                <a:spcPts val="375"/>
              </a:spcAft>
              <a:buAutoNum type="arabicPeriod"/>
            </a:pPr>
            <a:r>
              <a:rPr lang="en-US" sz="1800" dirty="0">
                <a:solidFill>
                  <a:srgbClr val="002060"/>
                </a:solidFill>
              </a:rPr>
              <a:t>How does philanthropy relate to our </a:t>
            </a:r>
            <a:br>
              <a:rPr lang="en-US" sz="1800" dirty="0">
                <a:solidFill>
                  <a:srgbClr val="002060"/>
                </a:solidFill>
              </a:rPr>
            </a:br>
            <a:r>
              <a:rPr lang="en-US" sz="1800" dirty="0">
                <a:solidFill>
                  <a:srgbClr val="002060"/>
                </a:solidFill>
              </a:rPr>
              <a:t>do good motto?</a:t>
            </a:r>
          </a:p>
          <a:p>
            <a:pPr marL="342900" indent="-342900">
              <a:spcAft>
                <a:spcPts val="375"/>
              </a:spcAft>
              <a:buAutoNum type="arabicPeriod"/>
            </a:pPr>
            <a:r>
              <a:rPr lang="en-US" sz="1800" dirty="0">
                <a:solidFill>
                  <a:srgbClr val="002060"/>
                </a:solidFill>
              </a:rPr>
              <a:t>How does our chapter/Fraternity encourage philanthropy? </a:t>
            </a:r>
            <a:endParaRPr lang="en-US" sz="1800" dirty="0"/>
          </a:p>
        </p:txBody>
      </p:sp>
      <p:pic>
        <p:nvPicPr>
          <p:cNvPr id="6" name="Picture 5" descr="A picture containing plate&#10;&#10;Description automatically generated">
            <a:extLst>
              <a:ext uri="{FF2B5EF4-FFF2-40B4-BE49-F238E27FC236}">
                <a16:creationId xmlns:a16="http://schemas.microsoft.com/office/drawing/2014/main" id="{ECE1100D-B93C-4589-828B-2EE0C2AEBC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53400" y="3785964"/>
            <a:ext cx="762000" cy="1144694"/>
          </a:xfrm>
          <a:prstGeom prst="rect">
            <a:avLst/>
          </a:prstGeom>
        </p:spPr>
      </p:pic>
      <p:pic>
        <p:nvPicPr>
          <p:cNvPr id="5" name="Picture 4">
            <a:extLst>
              <a:ext uri="{FF2B5EF4-FFF2-40B4-BE49-F238E27FC236}">
                <a16:creationId xmlns:a16="http://schemas.microsoft.com/office/drawing/2014/main" id="{9544C4A4-A3F3-4FC5-A049-260F1DBD133B}"/>
              </a:ext>
            </a:extLst>
          </p:cNvPr>
          <p:cNvPicPr>
            <a:picLocks noChangeAspect="1"/>
          </p:cNvPicPr>
          <p:nvPr/>
        </p:nvPicPr>
        <p:blipFill>
          <a:blip r:embed="rId3"/>
          <a:stretch>
            <a:fillRect/>
          </a:stretch>
        </p:blipFill>
        <p:spPr>
          <a:xfrm>
            <a:off x="838200" y="514350"/>
            <a:ext cx="2436336" cy="1962150"/>
          </a:xfrm>
          <a:prstGeom prst="rect">
            <a:avLst/>
          </a:prstGeom>
        </p:spPr>
      </p:pic>
      <p:sp>
        <p:nvSpPr>
          <p:cNvPr id="7" name="TextBox 6">
            <a:extLst>
              <a:ext uri="{FF2B5EF4-FFF2-40B4-BE49-F238E27FC236}">
                <a16:creationId xmlns:a16="http://schemas.microsoft.com/office/drawing/2014/main" id="{2B5E737B-9001-4296-AA10-0FC2C58BD588}"/>
              </a:ext>
            </a:extLst>
          </p:cNvPr>
          <p:cNvSpPr txBox="1"/>
          <p:nvPr/>
        </p:nvSpPr>
        <p:spPr>
          <a:xfrm>
            <a:off x="838200" y="2476500"/>
            <a:ext cx="2362200" cy="246221"/>
          </a:xfrm>
          <a:prstGeom prst="rect">
            <a:avLst/>
          </a:prstGeom>
          <a:noFill/>
        </p:spPr>
        <p:txBody>
          <a:bodyPr wrap="square" rtlCol="0">
            <a:spAutoFit/>
          </a:bodyPr>
          <a:lstStyle/>
          <a:p>
            <a:pPr algn="ctr"/>
            <a:r>
              <a:rPr lang="en-US" sz="1000" i="1" dirty="0"/>
              <a:t>Beta Sigma-Maryland Anchor Splash</a:t>
            </a:r>
          </a:p>
        </p:txBody>
      </p:sp>
    </p:spTree>
    <p:extLst>
      <p:ext uri="{BB962C8B-B14F-4D97-AF65-F5344CB8AC3E}">
        <p14:creationId xmlns:p14="http://schemas.microsoft.com/office/powerpoint/2010/main" val="3913398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3352800" y="2793180"/>
            <a:ext cx="4572000" cy="2203167"/>
          </a:xfrm>
          <a:prstGeom prst="rect">
            <a:avLst/>
          </a:prstGeom>
        </p:spPr>
        <p:txBody>
          <a:bodyPr wrap="square">
            <a:spAutoFit/>
          </a:bodyPr>
          <a:lstStyle/>
          <a:p>
            <a:pPr>
              <a:spcAft>
                <a:spcPts val="1125"/>
              </a:spcAft>
            </a:pPr>
            <a:r>
              <a:rPr lang="en-US" sz="1600" b="1" dirty="0"/>
              <a:t>Within Delta Gamma, doing good for others means hands-on service and fundraising. </a:t>
            </a:r>
          </a:p>
          <a:p>
            <a:pPr>
              <a:spcAft>
                <a:spcPts val="1125"/>
              </a:spcAft>
            </a:pPr>
            <a:r>
              <a:rPr lang="en-US" sz="1600" dirty="0"/>
              <a:t>Our official philanthropy, </a:t>
            </a:r>
            <a:r>
              <a:rPr lang="en-US" sz="1600" b="1" dirty="0"/>
              <a:t>Service for Sight, </a:t>
            </a:r>
            <a:r>
              <a:rPr lang="en-US" sz="1600" dirty="0"/>
              <a:t>aims to provide access and advocacy for those in the blind and visually impaired community and provides opportunities for kids, adults and veterans who are unable to navigate society as easily as many people. </a:t>
            </a:r>
          </a:p>
        </p:txBody>
      </p:sp>
      <p:pic>
        <p:nvPicPr>
          <p:cNvPr id="6" name="Picture 5" descr="A picture containing plate&#10;&#10;Description automatically generated">
            <a:extLst>
              <a:ext uri="{FF2B5EF4-FFF2-40B4-BE49-F238E27FC236}">
                <a16:creationId xmlns:a16="http://schemas.microsoft.com/office/drawing/2014/main" id="{ECE1100D-B93C-4589-828B-2EE0C2AEBC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53400" y="3714750"/>
            <a:ext cx="762000" cy="1144694"/>
          </a:xfrm>
          <a:prstGeom prst="rect">
            <a:avLst/>
          </a:prstGeom>
        </p:spPr>
      </p:pic>
      <p:sp>
        <p:nvSpPr>
          <p:cNvPr id="7" name="TextBox 6">
            <a:extLst>
              <a:ext uri="{FF2B5EF4-FFF2-40B4-BE49-F238E27FC236}">
                <a16:creationId xmlns:a16="http://schemas.microsoft.com/office/drawing/2014/main" id="{2B5E737B-9001-4296-AA10-0FC2C58BD588}"/>
              </a:ext>
            </a:extLst>
          </p:cNvPr>
          <p:cNvSpPr txBox="1"/>
          <p:nvPr/>
        </p:nvSpPr>
        <p:spPr>
          <a:xfrm>
            <a:off x="914400" y="400801"/>
            <a:ext cx="3733800" cy="1754326"/>
          </a:xfrm>
          <a:prstGeom prst="rect">
            <a:avLst/>
          </a:prstGeom>
          <a:noFill/>
        </p:spPr>
        <p:txBody>
          <a:bodyPr wrap="square" rtlCol="0">
            <a:spAutoFit/>
          </a:bodyPr>
          <a:lstStyle/>
          <a:p>
            <a:r>
              <a:rPr lang="en-US" sz="1800" b="1" i="1" dirty="0">
                <a:latin typeface="Tropiline" pitchFamily="50" charset="0"/>
              </a:rPr>
              <a:t>Philanthropy comes from Latin. “Phil” means love, and “</a:t>
            </a:r>
            <a:r>
              <a:rPr lang="en-US" sz="1800" b="1" i="1" dirty="0" err="1">
                <a:latin typeface="Tropiline" pitchFamily="50" charset="0"/>
              </a:rPr>
              <a:t>anthropos</a:t>
            </a:r>
            <a:r>
              <a:rPr lang="en-US" sz="1800" b="1" i="1" dirty="0">
                <a:latin typeface="Tropiline" pitchFamily="50" charset="0"/>
              </a:rPr>
              <a:t>” means human. So philanthropy is a love of humans, and a desire to do good for others. </a:t>
            </a:r>
          </a:p>
        </p:txBody>
      </p:sp>
      <p:pic>
        <p:nvPicPr>
          <p:cNvPr id="3" name="Picture 2">
            <a:extLst>
              <a:ext uri="{FF2B5EF4-FFF2-40B4-BE49-F238E27FC236}">
                <a16:creationId xmlns:a16="http://schemas.microsoft.com/office/drawing/2014/main" id="{7C568F12-B5C3-4420-85D6-B186EEE50942}"/>
              </a:ext>
            </a:extLst>
          </p:cNvPr>
          <p:cNvPicPr>
            <a:picLocks noChangeAspect="1"/>
          </p:cNvPicPr>
          <p:nvPr/>
        </p:nvPicPr>
        <p:blipFill>
          <a:blip r:embed="rId3"/>
          <a:stretch>
            <a:fillRect/>
          </a:stretch>
        </p:blipFill>
        <p:spPr>
          <a:xfrm>
            <a:off x="5175329" y="356264"/>
            <a:ext cx="2749471" cy="2062103"/>
          </a:xfrm>
          <a:prstGeom prst="rect">
            <a:avLst/>
          </a:prstGeom>
        </p:spPr>
      </p:pic>
      <p:sp>
        <p:nvSpPr>
          <p:cNvPr id="4" name="TextBox 3">
            <a:extLst>
              <a:ext uri="{FF2B5EF4-FFF2-40B4-BE49-F238E27FC236}">
                <a16:creationId xmlns:a16="http://schemas.microsoft.com/office/drawing/2014/main" id="{617AA98D-6183-4B89-95FE-2828B33BAA0F}"/>
              </a:ext>
            </a:extLst>
          </p:cNvPr>
          <p:cNvSpPr txBox="1"/>
          <p:nvPr/>
        </p:nvSpPr>
        <p:spPr>
          <a:xfrm>
            <a:off x="5445164" y="2418367"/>
            <a:ext cx="2209800" cy="246221"/>
          </a:xfrm>
          <a:prstGeom prst="rect">
            <a:avLst/>
          </a:prstGeom>
          <a:noFill/>
        </p:spPr>
        <p:txBody>
          <a:bodyPr wrap="square" rtlCol="0">
            <a:spAutoFit/>
          </a:bodyPr>
          <a:lstStyle/>
          <a:p>
            <a:r>
              <a:rPr lang="en-US" sz="1000" i="1" dirty="0"/>
              <a:t>Gamma Lambda-Cal State, Fresno</a:t>
            </a:r>
          </a:p>
        </p:txBody>
      </p:sp>
    </p:spTree>
    <p:extLst>
      <p:ext uri="{BB962C8B-B14F-4D97-AF65-F5344CB8AC3E}">
        <p14:creationId xmlns:p14="http://schemas.microsoft.com/office/powerpoint/2010/main" val="2353711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3581400" y="438150"/>
            <a:ext cx="5334000" cy="3608680"/>
          </a:xfrm>
          <a:prstGeom prst="rect">
            <a:avLst/>
          </a:prstGeom>
        </p:spPr>
        <p:txBody>
          <a:bodyPr wrap="square">
            <a:spAutoFit/>
          </a:bodyPr>
          <a:lstStyle/>
          <a:p>
            <a:pPr>
              <a:spcAft>
                <a:spcPts val="1125"/>
              </a:spcAft>
            </a:pPr>
            <a:r>
              <a:rPr lang="en-US" sz="2800" b="1" dirty="0">
                <a:solidFill>
                  <a:srgbClr val="DC948A"/>
                </a:solidFill>
                <a:latin typeface="+mj-lt"/>
              </a:rPr>
              <a:t>Do you know the history </a:t>
            </a:r>
            <a:br>
              <a:rPr lang="en-US" sz="2800" b="1" dirty="0">
                <a:solidFill>
                  <a:srgbClr val="DC948A"/>
                </a:solidFill>
                <a:latin typeface="+mj-lt"/>
              </a:rPr>
            </a:br>
            <a:r>
              <a:rPr lang="en-US" sz="2800" b="1" dirty="0">
                <a:solidFill>
                  <a:srgbClr val="DC948A"/>
                </a:solidFill>
                <a:latin typeface="+mj-lt"/>
              </a:rPr>
              <a:t>of Service for Sight? </a:t>
            </a:r>
          </a:p>
          <a:p>
            <a:endParaRPr lang="en-US" sz="1000" b="1" dirty="0">
              <a:solidFill>
                <a:srgbClr val="002060"/>
              </a:solidFill>
              <a:latin typeface="+mj-lt"/>
            </a:endParaRPr>
          </a:p>
          <a:p>
            <a:pPr>
              <a:spcAft>
                <a:spcPts val="375"/>
              </a:spcAft>
            </a:pPr>
            <a:r>
              <a:rPr lang="en-US" sz="1800" b="1" dirty="0">
                <a:solidFill>
                  <a:srgbClr val="002060"/>
                </a:solidFill>
                <a:latin typeface="+mj-lt"/>
              </a:rPr>
              <a:t>Quiz time! </a:t>
            </a:r>
          </a:p>
          <a:p>
            <a:endParaRPr lang="en-US" sz="1400" b="1" dirty="0">
              <a:solidFill>
                <a:srgbClr val="002060"/>
              </a:solidFill>
            </a:endParaRPr>
          </a:p>
          <a:p>
            <a:pPr>
              <a:spcAft>
                <a:spcPts val="375"/>
              </a:spcAft>
            </a:pPr>
            <a:r>
              <a:rPr lang="en-US" sz="1800" dirty="0">
                <a:solidFill>
                  <a:srgbClr val="002060"/>
                </a:solidFill>
              </a:rPr>
              <a:t>When did Delta Gamma adopt an official philanthropy, now known as Service for Sight? </a:t>
            </a:r>
          </a:p>
          <a:p>
            <a:endParaRPr lang="en-US" sz="1800" b="1" dirty="0">
              <a:solidFill>
                <a:srgbClr val="002060"/>
              </a:solidFill>
            </a:endParaRPr>
          </a:p>
          <a:p>
            <a:pPr marL="342900" indent="-342900">
              <a:spcAft>
                <a:spcPts val="375"/>
              </a:spcAft>
              <a:buAutoNum type="alphaUcPeriod"/>
            </a:pPr>
            <a:r>
              <a:rPr lang="en-US" sz="1800" dirty="0">
                <a:solidFill>
                  <a:srgbClr val="002060"/>
                </a:solidFill>
              </a:rPr>
              <a:t>1951</a:t>
            </a:r>
          </a:p>
          <a:p>
            <a:pPr marL="342900" indent="-342900">
              <a:spcAft>
                <a:spcPts val="375"/>
              </a:spcAft>
              <a:buAutoNum type="alphaUcPeriod"/>
            </a:pPr>
            <a:r>
              <a:rPr lang="en-US" sz="1800" dirty="0">
                <a:solidFill>
                  <a:srgbClr val="002060"/>
                </a:solidFill>
              </a:rPr>
              <a:t>1936</a:t>
            </a:r>
          </a:p>
          <a:p>
            <a:pPr marL="342900" indent="-342900">
              <a:spcAft>
                <a:spcPts val="375"/>
              </a:spcAft>
              <a:buAutoNum type="alphaUcPeriod"/>
            </a:pPr>
            <a:r>
              <a:rPr lang="en-US" sz="1800" dirty="0">
                <a:solidFill>
                  <a:srgbClr val="002060"/>
                </a:solidFill>
              </a:rPr>
              <a:t>1995</a:t>
            </a:r>
            <a:endParaRPr lang="en-US" sz="1800" dirty="0"/>
          </a:p>
        </p:txBody>
      </p:sp>
      <p:pic>
        <p:nvPicPr>
          <p:cNvPr id="6" name="Picture 5" descr="A picture containing plate&#10;&#10;Description automatically generated">
            <a:extLst>
              <a:ext uri="{FF2B5EF4-FFF2-40B4-BE49-F238E27FC236}">
                <a16:creationId xmlns:a16="http://schemas.microsoft.com/office/drawing/2014/main" id="{ECE1100D-B93C-4589-828B-2EE0C2AEBC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53400" y="3790950"/>
            <a:ext cx="762000" cy="1144694"/>
          </a:xfrm>
          <a:prstGeom prst="rect">
            <a:avLst/>
          </a:prstGeom>
        </p:spPr>
      </p:pic>
    </p:spTree>
    <p:extLst>
      <p:ext uri="{BB962C8B-B14F-4D97-AF65-F5344CB8AC3E}">
        <p14:creationId xmlns:p14="http://schemas.microsoft.com/office/powerpoint/2010/main" val="415150361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3733800" y="357041"/>
            <a:ext cx="4490941" cy="4429418"/>
          </a:xfrm>
          <a:prstGeom prst="rect">
            <a:avLst/>
          </a:prstGeom>
        </p:spPr>
        <p:txBody>
          <a:bodyPr wrap="square">
            <a:spAutoFit/>
          </a:bodyPr>
          <a:lstStyle/>
          <a:p>
            <a:pPr>
              <a:spcAft>
                <a:spcPts val="1125"/>
              </a:spcAft>
            </a:pPr>
            <a:r>
              <a:rPr lang="en-US" sz="2800" b="1" dirty="0">
                <a:solidFill>
                  <a:srgbClr val="DC948A"/>
                </a:solidFill>
                <a:latin typeface="+mj-lt"/>
              </a:rPr>
              <a:t>The correct answer is…</a:t>
            </a:r>
          </a:p>
          <a:p>
            <a:pPr algn="ctr">
              <a:spcAft>
                <a:spcPts val="375"/>
              </a:spcAft>
            </a:pPr>
            <a:r>
              <a:rPr lang="en-US" sz="2800" b="1" dirty="0">
                <a:solidFill>
                  <a:srgbClr val="002060"/>
                </a:solidFill>
                <a:latin typeface="+mj-lt"/>
              </a:rPr>
              <a:t>B. 1936!</a:t>
            </a:r>
          </a:p>
          <a:p>
            <a:pPr>
              <a:spcAft>
                <a:spcPts val="375"/>
              </a:spcAft>
            </a:pPr>
            <a:endParaRPr lang="en-US" sz="500" i="1" dirty="0">
              <a:solidFill>
                <a:srgbClr val="231F20"/>
              </a:solidFill>
              <a:effectLst/>
              <a:latin typeface="Avenir Next" panose="020B0503020202020204" pitchFamily="34" charset="0"/>
              <a:ea typeface="Arial" panose="020B0604020202020204" pitchFamily="34" charset="0"/>
              <a:cs typeface="Arial" panose="020B0604020202020204" pitchFamily="34" charset="0"/>
            </a:endParaRPr>
          </a:p>
          <a:p>
            <a:pPr>
              <a:spcAft>
                <a:spcPts val="375"/>
              </a:spcAft>
            </a:pPr>
            <a:r>
              <a:rPr lang="en-US" sz="1400" i="1" dirty="0">
                <a:effectLst/>
                <a:latin typeface="Avenir Next" panose="020B0503020202020204" pitchFamily="34" charset="0"/>
                <a:ea typeface="Arial" panose="020B0604020202020204" pitchFamily="34" charset="0"/>
                <a:cs typeface="Arial" panose="020B0604020202020204" pitchFamily="34" charset="0"/>
              </a:rPr>
              <a:t>In 1936, Ruth Billow, Eta-Akron asked the Delta Gamma Convention body to adopt “aiding the blind” as Delta Gamma’s official philanthropy and to fund a talking book for the visually impaired. The philanthropy name was changed to "Sight Conservation &amp; Aiding the Blind" in 1942, and in 1995, it became "Service for Sight." Ruth Billow herself was blind and knew first-hand the needs of those in the blind and visually impaired community, particularly children. Since its founding in 1951, the Delta Gamma Foundation has fostered relationships with hundreds of organizations that provide access and advocacy for those in the blind and visually impaired community. </a:t>
            </a:r>
            <a:endParaRPr lang="en-US" sz="1400" b="1" dirty="0">
              <a:latin typeface="+mj-lt"/>
            </a:endParaRPr>
          </a:p>
        </p:txBody>
      </p:sp>
      <p:pic>
        <p:nvPicPr>
          <p:cNvPr id="6" name="Picture 5" descr="A picture containing plate&#10;&#10;Description automatically generated">
            <a:extLst>
              <a:ext uri="{FF2B5EF4-FFF2-40B4-BE49-F238E27FC236}">
                <a16:creationId xmlns:a16="http://schemas.microsoft.com/office/drawing/2014/main" id="{ECE1100D-B93C-4589-828B-2EE0C2AEBC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53400" y="3785964"/>
            <a:ext cx="762000" cy="1144694"/>
          </a:xfrm>
          <a:prstGeom prst="rect">
            <a:avLst/>
          </a:prstGeom>
        </p:spPr>
      </p:pic>
      <p:sp>
        <p:nvSpPr>
          <p:cNvPr id="7" name="TextBox 6">
            <a:extLst>
              <a:ext uri="{FF2B5EF4-FFF2-40B4-BE49-F238E27FC236}">
                <a16:creationId xmlns:a16="http://schemas.microsoft.com/office/drawing/2014/main" id="{2B5E737B-9001-4296-AA10-0FC2C58BD588}"/>
              </a:ext>
            </a:extLst>
          </p:cNvPr>
          <p:cNvSpPr txBox="1"/>
          <p:nvPr/>
        </p:nvSpPr>
        <p:spPr>
          <a:xfrm>
            <a:off x="1404629" y="2876550"/>
            <a:ext cx="1554259" cy="246221"/>
          </a:xfrm>
          <a:prstGeom prst="rect">
            <a:avLst/>
          </a:prstGeom>
          <a:noFill/>
        </p:spPr>
        <p:txBody>
          <a:bodyPr wrap="square" rtlCol="0">
            <a:spAutoFit/>
          </a:bodyPr>
          <a:lstStyle/>
          <a:p>
            <a:pPr algn="ctr"/>
            <a:r>
              <a:rPr lang="en-US" sz="1000" i="1" dirty="0"/>
              <a:t>Ruth Billow, Eta-Akron</a:t>
            </a:r>
          </a:p>
        </p:txBody>
      </p:sp>
      <p:pic>
        <p:nvPicPr>
          <p:cNvPr id="4" name="Picture 3" descr="A person sitting in a chair with a stuffed animal&#10;&#10;Description automatically generated">
            <a:extLst>
              <a:ext uri="{FF2B5EF4-FFF2-40B4-BE49-F238E27FC236}">
                <a16:creationId xmlns:a16="http://schemas.microsoft.com/office/drawing/2014/main" id="{9DB6B3F9-8E22-4F32-AB1A-8C3E4C85F42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4629" y="489857"/>
            <a:ext cx="1670685" cy="2386693"/>
          </a:xfrm>
          <a:prstGeom prst="rect">
            <a:avLst/>
          </a:prstGeom>
        </p:spPr>
      </p:pic>
    </p:spTree>
    <p:extLst>
      <p:ext uri="{BB962C8B-B14F-4D97-AF65-F5344CB8AC3E}">
        <p14:creationId xmlns:p14="http://schemas.microsoft.com/office/powerpoint/2010/main" val="15924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08BE427-E089-3642-B45B-64BC11B42AF7}"/>
              </a:ext>
            </a:extLst>
          </p:cNvPr>
          <p:cNvSpPr/>
          <p:nvPr/>
        </p:nvSpPr>
        <p:spPr>
          <a:xfrm>
            <a:off x="4267201" y="438150"/>
            <a:ext cx="4267200" cy="4447371"/>
          </a:xfrm>
          <a:prstGeom prst="rect">
            <a:avLst/>
          </a:prstGeom>
        </p:spPr>
        <p:txBody>
          <a:bodyPr wrap="square">
            <a:spAutoFit/>
          </a:bodyPr>
          <a:lstStyle/>
          <a:p>
            <a:pPr>
              <a:spcAft>
                <a:spcPts val="1125"/>
              </a:spcAft>
              <a:tabLst>
                <a:tab pos="228600" algn="l"/>
              </a:tabLst>
            </a:pPr>
            <a:r>
              <a:rPr lang="en-US" sz="2800" b="1" dirty="0">
                <a:solidFill>
                  <a:srgbClr val="DC948A"/>
                </a:solidFill>
                <a:latin typeface="+mj-lt"/>
              </a:rPr>
              <a:t>In what ways does Delta Gamma support Service for Sight? </a:t>
            </a:r>
          </a:p>
          <a:p>
            <a:pPr>
              <a:spcAft>
                <a:spcPts val="1125"/>
              </a:spcAft>
              <a:tabLst>
                <a:tab pos="228600" algn="l"/>
              </a:tabLst>
            </a:pPr>
            <a:r>
              <a:rPr lang="en-US" sz="1600" i="1" dirty="0">
                <a:solidFill>
                  <a:srgbClr val="002060"/>
                </a:solidFill>
                <a:effectLst/>
                <a:latin typeface="+mj-lt"/>
                <a:ea typeface="Arial" panose="020B0604020202020204" pitchFamily="34" charset="0"/>
                <a:cs typeface="Arial" panose="020B0604020202020204" pitchFamily="34" charset="0"/>
              </a:rPr>
              <a:t>Take a few moments to reflect upon two or three ways that the Foundation </a:t>
            </a:r>
            <a:r>
              <a:rPr lang="en-US" sz="1600" i="1" dirty="0">
                <a:solidFill>
                  <a:srgbClr val="002060"/>
                </a:solidFill>
                <a:latin typeface="+mj-lt"/>
                <a:ea typeface="Arial" panose="020B0604020202020204" pitchFamily="34" charset="0"/>
                <a:cs typeface="Arial" panose="020B0604020202020204" pitchFamily="34" charset="0"/>
              </a:rPr>
              <a:t>supports Service for Sight. </a:t>
            </a:r>
          </a:p>
          <a:p>
            <a:pPr marL="342900" indent="-342900">
              <a:spcAft>
                <a:spcPts val="1125"/>
              </a:spcAft>
              <a:buAutoNum type="arabicPeriod"/>
              <a:tabLst>
                <a:tab pos="228600" algn="l"/>
              </a:tabLst>
            </a:pPr>
            <a:r>
              <a:rPr lang="en-US" sz="1600" b="1" dirty="0">
                <a:solidFill>
                  <a:srgbClr val="002060"/>
                </a:solidFill>
                <a:effectLst/>
                <a:ea typeface="Arial" panose="020B0604020202020204" pitchFamily="34" charset="0"/>
                <a:cs typeface="Arial" panose="020B0604020202020204" pitchFamily="34" charset="0"/>
              </a:rPr>
              <a:t>Delta Gamma Schools for Children with Visual Impairments</a:t>
            </a:r>
          </a:p>
          <a:p>
            <a:pPr marL="342900" indent="-342900">
              <a:spcAft>
                <a:spcPts val="1125"/>
              </a:spcAft>
              <a:buAutoNum type="arabicPeriod"/>
              <a:tabLst>
                <a:tab pos="228600" algn="l"/>
              </a:tabLst>
            </a:pPr>
            <a:r>
              <a:rPr lang="en-US" sz="1600" b="1" dirty="0">
                <a:solidFill>
                  <a:srgbClr val="002060"/>
                </a:solidFill>
                <a:ea typeface="Arial" panose="020B0604020202020204" pitchFamily="34" charset="0"/>
                <a:cs typeface="Arial" panose="020B0604020202020204" pitchFamily="34" charset="0"/>
              </a:rPr>
              <a:t>Service for Sight grants</a:t>
            </a:r>
          </a:p>
          <a:p>
            <a:pPr marL="342900" indent="-342900">
              <a:spcAft>
                <a:spcPts val="1125"/>
              </a:spcAft>
              <a:buAutoNum type="arabicPeriod"/>
              <a:tabLst>
                <a:tab pos="228600" algn="l"/>
              </a:tabLst>
            </a:pPr>
            <a:r>
              <a:rPr lang="en-US" sz="1600" b="1" dirty="0">
                <a:solidFill>
                  <a:srgbClr val="002060"/>
                </a:solidFill>
                <a:ea typeface="Arial" panose="020B0604020202020204" pitchFamily="34" charset="0"/>
                <a:cs typeface="Arial" panose="020B0604020202020204" pitchFamily="34" charset="0"/>
              </a:rPr>
              <a:t>Do Good: Service for Sight Hours</a:t>
            </a:r>
          </a:p>
          <a:p>
            <a:pPr marL="342900" indent="-342900">
              <a:spcAft>
                <a:spcPts val="1125"/>
              </a:spcAft>
              <a:buAutoNum type="arabicPeriod"/>
              <a:tabLst>
                <a:tab pos="228600" algn="l"/>
              </a:tabLst>
            </a:pPr>
            <a:r>
              <a:rPr lang="en-US" sz="1600" b="1" dirty="0">
                <a:solidFill>
                  <a:srgbClr val="002060"/>
                </a:solidFill>
                <a:ea typeface="Arial" panose="020B0604020202020204" pitchFamily="34" charset="0"/>
                <a:cs typeface="Arial" panose="020B0604020202020204" pitchFamily="34" charset="0"/>
              </a:rPr>
              <a:t>Fundraising</a:t>
            </a:r>
          </a:p>
          <a:p>
            <a:pPr>
              <a:spcAft>
                <a:spcPts val="1125"/>
              </a:spcAft>
              <a:tabLst>
                <a:tab pos="228600" algn="l"/>
              </a:tabLst>
            </a:pPr>
            <a:endParaRPr lang="en-US" sz="1600" b="1" dirty="0">
              <a:solidFill>
                <a:srgbClr val="002060"/>
              </a:solidFill>
              <a:ea typeface="Arial" panose="020B0604020202020204" pitchFamily="34" charset="0"/>
              <a:cs typeface="Arial" panose="020B0604020202020204" pitchFamily="34" charset="0"/>
            </a:endParaRPr>
          </a:p>
        </p:txBody>
      </p:sp>
      <p:pic>
        <p:nvPicPr>
          <p:cNvPr id="6" name="Picture 5" descr="A picture containing plate&#10;&#10;Description automatically generated">
            <a:extLst>
              <a:ext uri="{FF2B5EF4-FFF2-40B4-BE49-F238E27FC236}">
                <a16:creationId xmlns:a16="http://schemas.microsoft.com/office/drawing/2014/main" id="{ECE1100D-B93C-4589-828B-2EE0C2AEBC7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53400" y="3785964"/>
            <a:ext cx="762000" cy="1144694"/>
          </a:xfrm>
          <a:prstGeom prst="rect">
            <a:avLst/>
          </a:prstGeom>
        </p:spPr>
      </p:pic>
      <p:sp>
        <p:nvSpPr>
          <p:cNvPr id="7" name="TextBox 6">
            <a:extLst>
              <a:ext uri="{FF2B5EF4-FFF2-40B4-BE49-F238E27FC236}">
                <a16:creationId xmlns:a16="http://schemas.microsoft.com/office/drawing/2014/main" id="{2B5E737B-9001-4296-AA10-0FC2C58BD588}"/>
              </a:ext>
            </a:extLst>
          </p:cNvPr>
          <p:cNvSpPr txBox="1"/>
          <p:nvPr/>
        </p:nvSpPr>
        <p:spPr>
          <a:xfrm>
            <a:off x="1313331" y="2441865"/>
            <a:ext cx="2197846" cy="553998"/>
          </a:xfrm>
          <a:prstGeom prst="rect">
            <a:avLst/>
          </a:prstGeom>
          <a:noFill/>
        </p:spPr>
        <p:txBody>
          <a:bodyPr wrap="square" rtlCol="0">
            <a:spAutoFit/>
          </a:bodyPr>
          <a:lstStyle/>
          <a:p>
            <a:pPr algn="ctr"/>
            <a:r>
              <a:rPr lang="en-US" sz="1000" i="1" dirty="0"/>
              <a:t>Addy and her mom reading a book in braille together at the American Printing House for the Blind.</a:t>
            </a:r>
          </a:p>
        </p:txBody>
      </p:sp>
      <p:pic>
        <p:nvPicPr>
          <p:cNvPr id="5" name="Picture 4" descr="A person sitting on a bed&#10;&#10;Description automatically generated">
            <a:extLst>
              <a:ext uri="{FF2B5EF4-FFF2-40B4-BE49-F238E27FC236}">
                <a16:creationId xmlns:a16="http://schemas.microsoft.com/office/drawing/2014/main" id="{F6A41194-5E39-42DC-BB3D-626E1553846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26354" y="438151"/>
            <a:ext cx="2971800" cy="1981200"/>
          </a:xfrm>
          <a:prstGeom prst="rect">
            <a:avLst/>
          </a:prstGeom>
        </p:spPr>
      </p:pic>
    </p:spTree>
    <p:extLst>
      <p:ext uri="{BB962C8B-B14F-4D97-AF65-F5344CB8AC3E}">
        <p14:creationId xmlns:p14="http://schemas.microsoft.com/office/powerpoint/2010/main" val="2156906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White Space">
  <a:themeElements>
    <a:clrScheme name="Delta Gamma Brand">
      <a:dk1>
        <a:srgbClr val="00205B"/>
      </a:dk1>
      <a:lt1>
        <a:sysClr val="window" lastClr="FFFFFF"/>
      </a:lt1>
      <a:dk2>
        <a:srgbClr val="E69B93"/>
      </a:dk2>
      <a:lt2>
        <a:srgbClr val="FDE4DF"/>
      </a:lt2>
      <a:accent1>
        <a:srgbClr val="B88F52"/>
      </a:accent1>
      <a:accent2>
        <a:srgbClr val="436E60"/>
      </a:accent2>
      <a:accent3>
        <a:srgbClr val="0A718D"/>
      </a:accent3>
      <a:accent4>
        <a:srgbClr val="954764"/>
      </a:accent4>
      <a:accent5>
        <a:srgbClr val="FABBCB"/>
      </a:accent5>
      <a:accent6>
        <a:srgbClr val="DCB073"/>
      </a:accent6>
      <a:hlink>
        <a:srgbClr val="0056A3"/>
      </a:hlink>
      <a:folHlink>
        <a:srgbClr val="954764"/>
      </a:folHlink>
    </a:clrScheme>
    <a:fontScheme name="Custom 2">
      <a:majorFont>
        <a:latin typeface="Georgia"/>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5" id="{E26D0FEC-0309-4ACB-B734-CBA064D96DC1}" vid="{48795DCF-E01E-4D4C-BC5F-5304B1EAB11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DG Branded PowerPoint Template 2 - widescreen</Template>
  <TotalTime>2568</TotalTime>
  <Words>2044</Words>
  <Application>Microsoft Office PowerPoint</Application>
  <PresentationFormat>On-screen Show (16:9)</PresentationFormat>
  <Paragraphs>142</Paragraphs>
  <Slides>25</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25</vt:i4>
      </vt:variant>
    </vt:vector>
  </HeadingPairs>
  <TitlesOfParts>
    <vt:vector size="34" baseType="lpstr">
      <vt:lpstr>Arial</vt:lpstr>
      <vt:lpstr>Avenir Next</vt:lpstr>
      <vt:lpstr>Calibri</vt:lpstr>
      <vt:lpstr>Courier New</vt:lpstr>
      <vt:lpstr>Georgia</vt:lpstr>
      <vt:lpstr>Montserrat</vt:lpstr>
      <vt:lpstr>Tropiline</vt:lpstr>
      <vt:lpstr>Tropiline Black</vt:lpstr>
      <vt:lpstr>White Space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Jennifer Magro Algarotti</dc:creator>
  <cp:lastModifiedBy>Jennifer Magro Algarotti</cp:lastModifiedBy>
  <cp:revision>65</cp:revision>
  <dcterms:created xsi:type="dcterms:W3CDTF">2020-07-08T17:06:12Z</dcterms:created>
  <dcterms:modified xsi:type="dcterms:W3CDTF">2020-07-30T18:57:11Z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2020-03-26T00:00:00Z</vt:filetime>
  </property>
  <property fmtid="{D5CDD505-2E9C-101B-9397-08002B2CF9AE}" pid="3" name="Creator">
    <vt:lpwstr>Adobe InDesign 15.0 (Macintosh)</vt:lpwstr>
  </property>
  <property fmtid="{D5CDD505-2E9C-101B-9397-08002B2CF9AE}" pid="4" name="LastSaved">
    <vt:filetime>2020-03-26T00:00:00Z</vt:filetime>
  </property>
</Properties>
</file>