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44"/>
  </p:notesMasterIdLst>
  <p:handoutMasterIdLst>
    <p:handoutMasterId r:id="rId45"/>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91" r:id="rId31"/>
    <p:sldId id="297" r:id="rId32"/>
    <p:sldId id="298" r:id="rId33"/>
    <p:sldId id="299" r:id="rId34"/>
    <p:sldId id="300" r:id="rId35"/>
    <p:sldId id="301" r:id="rId36"/>
    <p:sldId id="302" r:id="rId37"/>
    <p:sldId id="304" r:id="rId38"/>
    <p:sldId id="305" r:id="rId39"/>
    <p:sldId id="306" r:id="rId40"/>
    <p:sldId id="307" r:id="rId41"/>
    <p:sldId id="308" r:id="rId42"/>
    <p:sldId id="303" r:id="rId43"/>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8B4491-F88A-FB60-DF0E-BAFE3E98CB58}" v="3" dt="2024-02-08T20:51:41.279"/>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112" d="100"/>
          <a:sy n="112" d="100"/>
        </p:scale>
        <p:origin x="3228"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588B4491-F88A-FB60-DF0E-BAFE3E98CB58}"/>
    <pc:docChg chg="modSld">
      <pc:chgData name="Lexie Kiernan" userId="S::lexie@deltagamma.org::4cafc6e7-980d-48ef-bf76-05da47b88bea" providerId="AD" clId="Web-{588B4491-F88A-FB60-DF0E-BAFE3E98CB58}" dt="2024-02-08T20:51:40.998" v="1" actId="20577"/>
      <pc:docMkLst>
        <pc:docMk/>
      </pc:docMkLst>
      <pc:sldChg chg="modSp">
        <pc:chgData name="Lexie Kiernan" userId="S::lexie@deltagamma.org::4cafc6e7-980d-48ef-bf76-05da47b88bea" providerId="AD" clId="Web-{588B4491-F88A-FB60-DF0E-BAFE3E98CB58}" dt="2024-02-08T20:51:40.998" v="1" actId="20577"/>
        <pc:sldMkLst>
          <pc:docMk/>
          <pc:sldMk cId="2440044281" sldId="278"/>
        </pc:sldMkLst>
        <pc:spChg chg="mod">
          <ac:chgData name="Lexie Kiernan" userId="S::lexie@deltagamma.org::4cafc6e7-980d-48ef-bf76-05da47b88bea" providerId="AD" clId="Web-{588B4491-F88A-FB60-DF0E-BAFE3E98CB58}" dt="2024-02-08T20:51:40.998" v="1" actId="20577"/>
          <ac:spMkLst>
            <pc:docMk/>
            <pc:sldMk cId="2440044281" sldId="278"/>
            <ac:spMk id="2" creationId="{515B9818-99E3-55BC-96FB-F0F314165FAA}"/>
          </ac:spMkLst>
        </pc:spChg>
      </pc:sldChg>
    </pc:docChg>
  </pc:docChgLst>
  <pc:docChgLst>
    <pc:chgData name="Lexie Kiernan" userId="4cafc6e7-980d-48ef-bf76-05da47b88bea" providerId="ADAL" clId="{77BFDAF7-CB06-4FA8-AC0A-22A05039F094}"/>
    <pc:docChg chg="custSel delSld modSld">
      <pc:chgData name="Lexie Kiernan" userId="4cafc6e7-980d-48ef-bf76-05da47b88bea" providerId="ADAL" clId="{77BFDAF7-CB06-4FA8-AC0A-22A05039F094}" dt="2024-01-22T16:39:51.600" v="506" actId="2696"/>
      <pc:docMkLst>
        <pc:docMk/>
      </pc:docMkLst>
      <pc:sldChg chg="modSp mod">
        <pc:chgData name="Lexie Kiernan" userId="4cafc6e7-980d-48ef-bf76-05da47b88bea" providerId="ADAL" clId="{77BFDAF7-CB06-4FA8-AC0A-22A05039F094}" dt="2024-01-22T16:25:45.084" v="8" actId="404"/>
        <pc:sldMkLst>
          <pc:docMk/>
          <pc:sldMk cId="2973413423" sldId="271"/>
        </pc:sldMkLst>
        <pc:spChg chg="mod">
          <ac:chgData name="Lexie Kiernan" userId="4cafc6e7-980d-48ef-bf76-05da47b88bea" providerId="ADAL" clId="{77BFDAF7-CB06-4FA8-AC0A-22A05039F094}" dt="2024-01-22T16:25:45.084" v="8" actId="404"/>
          <ac:spMkLst>
            <pc:docMk/>
            <pc:sldMk cId="2973413423" sldId="271"/>
            <ac:spMk id="2" creationId="{C72080E7-3099-A710-2BBD-EC98A9B5D49E}"/>
          </ac:spMkLst>
        </pc:spChg>
      </pc:sldChg>
      <pc:sldChg chg="modSp mod">
        <pc:chgData name="Lexie Kiernan" userId="4cafc6e7-980d-48ef-bf76-05da47b88bea" providerId="ADAL" clId="{77BFDAF7-CB06-4FA8-AC0A-22A05039F094}" dt="2024-01-22T16:27:00.211" v="13" actId="404"/>
        <pc:sldMkLst>
          <pc:docMk/>
          <pc:sldMk cId="52655363" sldId="273"/>
        </pc:sldMkLst>
        <pc:spChg chg="mod">
          <ac:chgData name="Lexie Kiernan" userId="4cafc6e7-980d-48ef-bf76-05da47b88bea" providerId="ADAL" clId="{77BFDAF7-CB06-4FA8-AC0A-22A05039F094}" dt="2024-01-22T16:27:00.211" v="13" actId="404"/>
          <ac:spMkLst>
            <pc:docMk/>
            <pc:sldMk cId="52655363" sldId="273"/>
            <ac:spMk id="2" creationId="{C72080E7-3099-A710-2BBD-EC98A9B5D49E}"/>
          </ac:spMkLst>
        </pc:spChg>
      </pc:sldChg>
      <pc:sldChg chg="modSp mod">
        <pc:chgData name="Lexie Kiernan" userId="4cafc6e7-980d-48ef-bf76-05da47b88bea" providerId="ADAL" clId="{77BFDAF7-CB06-4FA8-AC0A-22A05039F094}" dt="2024-01-22T16:30:14.311" v="208" actId="20577"/>
        <pc:sldMkLst>
          <pc:docMk/>
          <pc:sldMk cId="1838012871" sldId="274"/>
        </pc:sldMkLst>
        <pc:spChg chg="mod">
          <ac:chgData name="Lexie Kiernan" userId="4cafc6e7-980d-48ef-bf76-05da47b88bea" providerId="ADAL" clId="{77BFDAF7-CB06-4FA8-AC0A-22A05039F094}" dt="2024-01-22T16:30:14.311" v="208" actId="20577"/>
          <ac:spMkLst>
            <pc:docMk/>
            <pc:sldMk cId="1838012871" sldId="274"/>
            <ac:spMk id="2" creationId="{515B9818-99E3-55BC-96FB-F0F314165FAA}"/>
          </ac:spMkLst>
        </pc:spChg>
      </pc:sldChg>
      <pc:sldChg chg="modSp mod">
        <pc:chgData name="Lexie Kiernan" userId="4cafc6e7-980d-48ef-bf76-05da47b88bea" providerId="ADAL" clId="{77BFDAF7-CB06-4FA8-AC0A-22A05039F094}" dt="2024-01-22T16:31:13.599" v="215" actId="404"/>
        <pc:sldMkLst>
          <pc:docMk/>
          <pc:sldMk cId="1467881794" sldId="275"/>
        </pc:sldMkLst>
        <pc:spChg chg="mod">
          <ac:chgData name="Lexie Kiernan" userId="4cafc6e7-980d-48ef-bf76-05da47b88bea" providerId="ADAL" clId="{77BFDAF7-CB06-4FA8-AC0A-22A05039F094}" dt="2024-01-22T16:31:13.599" v="215" actId="404"/>
          <ac:spMkLst>
            <pc:docMk/>
            <pc:sldMk cId="1467881794" sldId="275"/>
            <ac:spMk id="2" creationId="{F6C25B1A-AFC0-7514-D1FD-EE0BD0B11F9C}"/>
          </ac:spMkLst>
        </pc:spChg>
      </pc:sldChg>
      <pc:sldChg chg="modSp mod">
        <pc:chgData name="Lexie Kiernan" userId="4cafc6e7-980d-48ef-bf76-05da47b88bea" providerId="ADAL" clId="{77BFDAF7-CB06-4FA8-AC0A-22A05039F094}" dt="2024-01-22T16:33:20.339" v="217" actId="404"/>
        <pc:sldMkLst>
          <pc:docMk/>
          <pc:sldMk cId="2125889450" sldId="277"/>
        </pc:sldMkLst>
        <pc:spChg chg="mod">
          <ac:chgData name="Lexie Kiernan" userId="4cafc6e7-980d-48ef-bf76-05da47b88bea" providerId="ADAL" clId="{77BFDAF7-CB06-4FA8-AC0A-22A05039F094}" dt="2024-01-22T16:33:20.339" v="217" actId="404"/>
          <ac:spMkLst>
            <pc:docMk/>
            <pc:sldMk cId="2125889450" sldId="277"/>
            <ac:spMk id="2" creationId="{F6C25B1A-AFC0-7514-D1FD-EE0BD0B11F9C}"/>
          </ac:spMkLst>
        </pc:spChg>
      </pc:sldChg>
      <pc:sldChg chg="modSp mod">
        <pc:chgData name="Lexie Kiernan" userId="4cafc6e7-980d-48ef-bf76-05da47b88bea" providerId="ADAL" clId="{77BFDAF7-CB06-4FA8-AC0A-22A05039F094}" dt="2024-01-22T16:36:29.583" v="472" actId="20577"/>
        <pc:sldMkLst>
          <pc:docMk/>
          <pc:sldMk cId="2440044281" sldId="278"/>
        </pc:sldMkLst>
        <pc:spChg chg="mod">
          <ac:chgData name="Lexie Kiernan" userId="4cafc6e7-980d-48ef-bf76-05da47b88bea" providerId="ADAL" clId="{77BFDAF7-CB06-4FA8-AC0A-22A05039F094}" dt="2024-01-22T16:36:29.583" v="472" actId="20577"/>
          <ac:spMkLst>
            <pc:docMk/>
            <pc:sldMk cId="2440044281" sldId="278"/>
            <ac:spMk id="2" creationId="{515B9818-99E3-55BC-96FB-F0F314165FAA}"/>
          </ac:spMkLst>
        </pc:spChg>
      </pc:sldChg>
      <pc:sldChg chg="modSp mod modNotesTx">
        <pc:chgData name="Lexie Kiernan" userId="4cafc6e7-980d-48ef-bf76-05da47b88bea" providerId="ADAL" clId="{77BFDAF7-CB06-4FA8-AC0A-22A05039F094}" dt="2024-01-22T16:38:01.379" v="489" actId="255"/>
        <pc:sldMkLst>
          <pc:docMk/>
          <pc:sldMk cId="1428701050" sldId="279"/>
        </pc:sldMkLst>
        <pc:spChg chg="mod">
          <ac:chgData name="Lexie Kiernan" userId="4cafc6e7-980d-48ef-bf76-05da47b88bea" providerId="ADAL" clId="{77BFDAF7-CB06-4FA8-AC0A-22A05039F094}" dt="2024-01-22T16:38:01.379" v="489" actId="255"/>
          <ac:spMkLst>
            <pc:docMk/>
            <pc:sldMk cId="1428701050" sldId="279"/>
            <ac:spMk id="2" creationId="{9C8BC592-AB8F-2F2A-0CFE-BCCF6FB38F14}"/>
          </ac:spMkLst>
        </pc:spChg>
      </pc:sldChg>
      <pc:sldChg chg="modSp mod">
        <pc:chgData name="Lexie Kiernan" userId="4cafc6e7-980d-48ef-bf76-05da47b88bea" providerId="ADAL" clId="{77BFDAF7-CB06-4FA8-AC0A-22A05039F094}" dt="2024-01-22T16:39:20.555" v="498" actId="1076"/>
        <pc:sldMkLst>
          <pc:docMk/>
          <pc:sldMk cId="3070737864" sldId="280"/>
        </pc:sldMkLst>
        <pc:spChg chg="mod">
          <ac:chgData name="Lexie Kiernan" userId="4cafc6e7-980d-48ef-bf76-05da47b88bea" providerId="ADAL" clId="{77BFDAF7-CB06-4FA8-AC0A-22A05039F094}" dt="2024-01-22T16:39:20.555" v="498" actId="1076"/>
          <ac:spMkLst>
            <pc:docMk/>
            <pc:sldMk cId="3070737864" sldId="280"/>
            <ac:spMk id="2" creationId="{515B9818-99E3-55BC-96FB-F0F314165FAA}"/>
          </ac:spMkLst>
        </pc:spChg>
      </pc:sldChg>
      <pc:sldChg chg="del">
        <pc:chgData name="Lexie Kiernan" userId="4cafc6e7-980d-48ef-bf76-05da47b88bea" providerId="ADAL" clId="{77BFDAF7-CB06-4FA8-AC0A-22A05039F094}" dt="2024-01-22T16:39:34.846" v="499" actId="2696"/>
        <pc:sldMkLst>
          <pc:docMk/>
          <pc:sldMk cId="3821630814" sldId="281"/>
        </pc:sldMkLst>
      </pc:sldChg>
      <pc:sldChg chg="del">
        <pc:chgData name="Lexie Kiernan" userId="4cafc6e7-980d-48ef-bf76-05da47b88bea" providerId="ADAL" clId="{77BFDAF7-CB06-4FA8-AC0A-22A05039F094}" dt="2024-01-22T16:39:41.559" v="502" actId="2696"/>
        <pc:sldMkLst>
          <pc:docMk/>
          <pc:sldMk cId="1933758858" sldId="282"/>
        </pc:sldMkLst>
      </pc:sldChg>
      <pc:sldChg chg="del">
        <pc:chgData name="Lexie Kiernan" userId="4cafc6e7-980d-48ef-bf76-05da47b88bea" providerId="ADAL" clId="{77BFDAF7-CB06-4FA8-AC0A-22A05039F094}" dt="2024-01-22T16:39:46.073" v="504" actId="2696"/>
        <pc:sldMkLst>
          <pc:docMk/>
          <pc:sldMk cId="2488916126" sldId="283"/>
        </pc:sldMkLst>
      </pc:sldChg>
      <pc:sldChg chg="del">
        <pc:chgData name="Lexie Kiernan" userId="4cafc6e7-980d-48ef-bf76-05da47b88bea" providerId="ADAL" clId="{77BFDAF7-CB06-4FA8-AC0A-22A05039F094}" dt="2024-01-22T16:39:48.235" v="505" actId="2696"/>
        <pc:sldMkLst>
          <pc:docMk/>
          <pc:sldMk cId="2145744822" sldId="284"/>
        </pc:sldMkLst>
      </pc:sldChg>
      <pc:sldChg chg="del">
        <pc:chgData name="Lexie Kiernan" userId="4cafc6e7-980d-48ef-bf76-05da47b88bea" providerId="ADAL" clId="{77BFDAF7-CB06-4FA8-AC0A-22A05039F094}" dt="2024-01-22T16:39:51.600" v="506" actId="2696"/>
        <pc:sldMkLst>
          <pc:docMk/>
          <pc:sldMk cId="2591127854" sldId="285"/>
        </pc:sldMkLst>
      </pc:sldChg>
      <pc:sldChg chg="modSp mod">
        <pc:chgData name="Lexie Kiernan" userId="4cafc6e7-980d-48ef-bf76-05da47b88bea" providerId="ADAL" clId="{77BFDAF7-CB06-4FA8-AC0A-22A05039F094}" dt="2024-01-22T16:38:47.305" v="493" actId="255"/>
        <pc:sldMkLst>
          <pc:docMk/>
          <pc:sldMk cId="1061957216" sldId="292"/>
        </pc:sldMkLst>
        <pc:spChg chg="mod">
          <ac:chgData name="Lexie Kiernan" userId="4cafc6e7-980d-48ef-bf76-05da47b88bea" providerId="ADAL" clId="{77BFDAF7-CB06-4FA8-AC0A-22A05039F094}" dt="2024-01-22T16:38:47.305" v="493" actId="255"/>
          <ac:spMkLst>
            <pc:docMk/>
            <pc:sldMk cId="1061957216" sldId="292"/>
            <ac:spMk id="2" creationId="{9C8BC592-AB8F-2F2A-0CFE-BCCF6FB38F14}"/>
          </ac:spMkLst>
        </pc:spChg>
      </pc:sldChg>
      <pc:sldChg chg="del">
        <pc:chgData name="Lexie Kiernan" userId="4cafc6e7-980d-48ef-bf76-05da47b88bea" providerId="ADAL" clId="{77BFDAF7-CB06-4FA8-AC0A-22A05039F094}" dt="2024-01-22T16:39:39.185" v="501" actId="2696"/>
        <pc:sldMkLst>
          <pc:docMk/>
          <pc:sldMk cId="1025087290" sldId="294"/>
        </pc:sldMkLst>
      </pc:sldChg>
      <pc:sldChg chg="del">
        <pc:chgData name="Lexie Kiernan" userId="4cafc6e7-980d-48ef-bf76-05da47b88bea" providerId="ADAL" clId="{77BFDAF7-CB06-4FA8-AC0A-22A05039F094}" dt="2024-01-22T16:39:37.033" v="500" actId="2696"/>
        <pc:sldMkLst>
          <pc:docMk/>
          <pc:sldMk cId="1640459739" sldId="295"/>
        </pc:sldMkLst>
      </pc:sldChg>
      <pc:sldChg chg="del">
        <pc:chgData name="Lexie Kiernan" userId="4cafc6e7-980d-48ef-bf76-05da47b88bea" providerId="ADAL" clId="{77BFDAF7-CB06-4FA8-AC0A-22A05039F094}" dt="2024-01-22T16:39:43.725" v="503" actId="2696"/>
        <pc:sldMkLst>
          <pc:docMk/>
          <pc:sldMk cId="2741016692" sldId="296"/>
        </pc:sldMkLst>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2/8/2024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2/8/2024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www.deltagamma.org/foundation/applications"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Using the link in the chat about Foundation Individual Member Support opportunities, you are going to discuss with your group the ways in which Foundation funding could support members in four different circumstances.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Fac Note: Share link in chat: </a:t>
            </a:r>
            <a:r>
              <a:rPr lang="en-US" sz="1800" u="sng" dirty="0">
                <a:solidFill>
                  <a:srgbClr val="0000FF"/>
                </a:solidFill>
                <a:effectLst/>
                <a:latin typeface="Montserrat" panose="00000500000000000000" pitchFamily="2" charset="0"/>
                <a:ea typeface="Calibri" panose="020F0502020204030204" pitchFamily="34" charset="0"/>
                <a:cs typeface="Times New Roman" panose="02020603050405020304" pitchFamily="18" charset="0"/>
                <a:hlinkClick r:id="rId3"/>
              </a:rPr>
              <a:t>https://www.deltagamma.org/foundation/applications</a:t>
            </a:r>
            <a:r>
              <a:rPr lang="en-US" sz="1800" dirty="0">
                <a:solidFill>
                  <a:srgbClr val="002060"/>
                </a:solidFill>
                <a:effectLst/>
                <a:latin typeface="Montserrat" panose="00000500000000000000" pitchFamily="2"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Your Desserts with DG event is done and was a huge success! At the end of the event, you… </a:t>
            </a:r>
            <a:endParaRPr lang="en-US" sz="9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$2,500 collected via your event’s </a:t>
            </a:r>
            <a:r>
              <a:rPr lang="en-US" sz="9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memberplanet</a:t>
            </a: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donation site</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Collected $500 in cash from desserts purchased in cash during the event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a check from another organization on campus for $200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Need to reimburse a member who purchased supplied for the event for $50</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You purchased desserts for $400 the day of the event</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What steps do you need to take now?</a:t>
            </a:r>
            <a:endParaRPr lang="en-US" sz="900" dirty="0">
              <a:effectLst/>
              <a:latin typeface="Times New Roman" panose="02020603050405020304" pitchFamily="18" charset="0"/>
              <a:ea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Your Desserts with DG event is done and was a huge success! At the end of the event, you… </a:t>
            </a:r>
            <a:endParaRPr lang="en-US" sz="9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$2,500 collected via your event’s </a:t>
            </a:r>
            <a:r>
              <a:rPr lang="en-US" sz="900" dirty="0" err="1">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memberplanet</a:t>
            </a: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 donation site</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Collected $500 in cash from desserts purchased in cash during the event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Have a check from another organization on campus for $200 </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Need to reimburse a member who purchased supplied for the event for $50</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spcBef>
                <a:spcPts val="0"/>
              </a:spcBef>
              <a:spcAft>
                <a:spcPts val="0"/>
              </a:spcAft>
              <a:buFont typeface="Montserrat" panose="00000500000000000000" pitchFamily="2" charset="0"/>
              <a:buChar char="-"/>
            </a:pPr>
            <a:r>
              <a:rPr lang="en-US" sz="900" dirty="0">
                <a:solidFill>
                  <a:srgbClr val="000000"/>
                </a:solidFill>
                <a:effectLst/>
                <a:latin typeface="Montserrat" panose="00000500000000000000" pitchFamily="2" charset="0"/>
                <a:ea typeface="Times New Roman" panose="02020603050405020304" pitchFamily="18" charset="0"/>
                <a:cs typeface="Times New Roman" panose="02020603050405020304" pitchFamily="18" charset="0"/>
              </a:rPr>
              <a:t>You purchased desserts for $400 the day of the event</a:t>
            </a:r>
            <a:endParaRPr lang="en-US" sz="9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900" dirty="0">
                <a:solidFill>
                  <a:srgbClr val="000000"/>
                </a:solidFill>
                <a:effectLst/>
                <a:latin typeface="Montserrat" panose="00000500000000000000" pitchFamily="2" charset="0"/>
                <a:ea typeface="Times New Roman" panose="02020603050405020304" pitchFamily="18" charset="0"/>
              </a:rPr>
              <a:t>What steps do you need to take now?</a:t>
            </a:r>
            <a:endParaRPr lang="en-US" sz="900" dirty="0">
              <a:effectLst/>
              <a:latin typeface="Times New Roman" panose="02020603050405020304" pitchFamily="18" charset="0"/>
              <a:ea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Complete a FFRF in Anchorbase </a:t>
            </a:r>
          </a:p>
          <a:p>
            <a:pPr marL="171450" indent="-171450">
              <a:buFont typeface="Arial" panose="020B0604020202020204" pitchFamily="34" charset="0"/>
              <a:buChar char="•"/>
            </a:pPr>
            <a:r>
              <a:rPr lang="en-US" dirty="0"/>
              <a:t>Mail the completed FFRF and check to the Foundation </a:t>
            </a:r>
          </a:p>
          <a:p>
            <a:pPr marL="171450" indent="-171450">
              <a:buFont typeface="Arial" panose="020B0604020202020204" pitchFamily="34" charset="0"/>
              <a:buChar char="•"/>
            </a:pPr>
            <a:r>
              <a:rPr lang="en-US" dirty="0"/>
              <a:t>Work with the </a:t>
            </a:r>
            <a:r>
              <a:rPr lang="en-US" dirty="0" err="1"/>
              <a:t>vp</a:t>
            </a:r>
            <a:r>
              <a:rPr lang="en-US" dirty="0"/>
              <a:t>: finance </a:t>
            </a:r>
          </a:p>
          <a:p>
            <a:pPr marL="171450" indent="-171450">
              <a:buFont typeface="Arial" panose="020B0604020202020204" pitchFamily="34" charset="0"/>
              <a:buChar char="•"/>
            </a:pPr>
            <a:r>
              <a:rPr lang="en-US" dirty="0"/>
              <a:t>Take appropriate steps based on if 332 account is negative or positive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pPr marL="0" marR="0">
              <a:spcBef>
                <a:spcPts val="0"/>
              </a:spcBef>
              <a:spcAft>
                <a:spcPts val="0"/>
              </a:spcAft>
            </a:pPr>
            <a:r>
              <a:rPr lang="en-US" sz="1050" dirty="0">
                <a:solidFill>
                  <a:srgbClr val="000000"/>
                </a:solidFill>
                <a:effectLst/>
                <a:latin typeface="Montserrat" panose="00000500000000000000" pitchFamily="2" charset="0"/>
                <a:ea typeface="Times New Roman" panose="02020603050405020304" pitchFamily="18" charset="0"/>
              </a:rPr>
              <a:t>This year, your CMT hopes to offer additional service hour opportunities for members. In the past, chapter members have struggled to complete service hours. </a:t>
            </a:r>
            <a:endParaRPr lang="en-US" sz="105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sz="1050" dirty="0">
                <a:solidFill>
                  <a:srgbClr val="000000"/>
                </a:solidFill>
                <a:effectLst/>
                <a:latin typeface="Montserrat" panose="00000500000000000000" pitchFamily="2" charset="0"/>
                <a:ea typeface="Times New Roman" panose="02020603050405020304" pitchFamily="18" charset="0"/>
              </a:rPr>
              <a:t>- How will you approach identifying service opportunities?</a:t>
            </a:r>
            <a:endParaRPr lang="en-US" sz="105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sz="1050" dirty="0">
                <a:solidFill>
                  <a:srgbClr val="000000"/>
                </a:solidFill>
                <a:effectLst/>
                <a:latin typeface="Montserrat" panose="00000500000000000000" pitchFamily="2" charset="0"/>
                <a:ea typeface="Times New Roman" panose="02020603050405020304" pitchFamily="18" charset="0"/>
              </a:rPr>
              <a:t>- What resources will you use?</a:t>
            </a:r>
            <a:endParaRPr lang="en-US" sz="105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sz="1050" dirty="0">
                <a:solidFill>
                  <a:srgbClr val="000000"/>
                </a:solidFill>
                <a:effectLst/>
                <a:latin typeface="Montserrat" panose="00000500000000000000" pitchFamily="2" charset="0"/>
                <a:ea typeface="Times New Roman" panose="02020603050405020304" pitchFamily="18" charset="0"/>
              </a:rPr>
              <a:t>- What strategies will you use to communicate service hour opportunities to the chapter?</a:t>
            </a:r>
            <a:endParaRPr lang="en-US" sz="1050"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sz="1050" dirty="0">
                <a:solidFill>
                  <a:srgbClr val="000000"/>
                </a:solidFill>
                <a:effectLst/>
                <a:latin typeface="Montserrat" panose="00000500000000000000" pitchFamily="2" charset="0"/>
                <a:ea typeface="Times New Roman" panose="02020603050405020304" pitchFamily="18" charset="0"/>
              </a:rPr>
              <a:t>- How will you track service hours?</a:t>
            </a:r>
            <a:endParaRPr lang="en-US" sz="1050" dirty="0">
              <a:effectLst/>
              <a:latin typeface="Times New Roman" panose="02020603050405020304" pitchFamily="18" charset="0"/>
              <a:ea typeface="Times New Roman" panose="02020603050405020304" pitchFamily="18" charset="0"/>
            </a:endParaRPr>
          </a:p>
          <a:p>
            <a:endParaRPr lang="en-US" sz="900"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a:lstStyle/>
          <a:p>
            <a:pPr marL="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rPr>
              <a:t>This year, your CMT hopes to offer additional service hour opportunities for members. In the past, chapter members have struggled to complete service hours. </a:t>
            </a:r>
            <a:endParaRPr lang="en-US"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rPr>
              <a:t>- How will you approach identifying service opportunities?</a:t>
            </a:r>
            <a:endParaRPr lang="en-US"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rPr>
              <a:t>- What resources will you use?</a:t>
            </a:r>
            <a:endParaRPr lang="en-US"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rPr>
              <a:t>- What strategies will you use to communicate service hour opportunities to the chapter?</a:t>
            </a:r>
            <a:endParaRPr lang="en-US" dirty="0">
              <a:effectLst/>
              <a:latin typeface="Times New Roman" panose="02020603050405020304" pitchFamily="18" charset="0"/>
              <a:ea typeface="Times New Roman" panose="02020603050405020304" pitchFamily="18" charset="0"/>
            </a:endParaRPr>
          </a:p>
          <a:p>
            <a:pPr marL="457200" marR="0">
              <a:spcBef>
                <a:spcPts val="0"/>
              </a:spcBef>
              <a:spcAft>
                <a:spcPts val="0"/>
              </a:spcAft>
            </a:pPr>
            <a:r>
              <a:rPr lang="en-US" dirty="0">
                <a:solidFill>
                  <a:srgbClr val="000000"/>
                </a:solidFill>
                <a:effectLst/>
                <a:latin typeface="Montserrat" panose="00000500000000000000" pitchFamily="2" charset="0"/>
                <a:ea typeface="Times New Roman" panose="02020603050405020304" pitchFamily="18" charset="0"/>
              </a:rPr>
              <a:t>- How will you track service hours?</a:t>
            </a:r>
            <a:endParaRPr lang="en-US" dirty="0">
              <a:effectLst/>
              <a:latin typeface="Times New Roman" panose="02020603050405020304" pitchFamily="18" charset="0"/>
              <a:ea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buFont typeface="Arial" panose="020B0604020202020204" pitchFamily="34" charset="0"/>
              <a:buChar char="•"/>
            </a:pPr>
            <a:r>
              <a:rPr lang="en-US" dirty="0"/>
              <a:t>Partner with: local organizations, local alumnae group, organizations on campus for service opportunities </a:t>
            </a:r>
          </a:p>
          <a:p>
            <a:pPr marL="171450" indent="-171450">
              <a:buFont typeface="Arial" panose="020B0604020202020204" pitchFamily="34" charset="0"/>
              <a:buChar char="•"/>
            </a:pPr>
            <a:r>
              <a:rPr lang="en-US" dirty="0"/>
              <a:t>Map of Service for Sight grant recipients on DG Website </a:t>
            </a:r>
          </a:p>
          <a:p>
            <a:pPr marL="171450" indent="-171450">
              <a:buFont typeface="Arial" panose="020B0604020202020204" pitchFamily="34" charset="0"/>
              <a:buChar char="•"/>
            </a:pPr>
            <a:r>
              <a:rPr lang="en-US" dirty="0"/>
              <a:t>Track hours using the hour tracker from your Regional Foundation Coordinator </a:t>
            </a:r>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a:xfrm>
            <a:off x="152400" y="685800"/>
            <a:ext cx="4114800" cy="1371600"/>
          </a:xfrm>
        </p:spPr>
        <p:txBody>
          <a:bodyPr/>
          <a:lstStyle/>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confides in you she is dealing with significant health issues and has accumulating medical expenses. Because of her health issues, she has been unable to work and is struggling to pay for necessities and her medical bills.</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has student loan debt and is receiving financial aid from your institution but is still struggling to pay for tuition.</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experienced a devastating natural disaster in her hometown. Her house is completely flooded, and all her belongings have been damaged. She needs help paying for necessities, construction costs, and the replacement of her belongings.  </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would love to spend more time with your chapter and work fewer hours, but still be able to afford tuition. She also wants to be awarded for her academic achievements and participation in Delta Gamma and other groups on campus.</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a:xfrm>
            <a:off x="304800" y="685800"/>
            <a:ext cx="4114800" cy="1371600"/>
          </a:xfrm>
        </p:spPr>
        <p:txBody>
          <a:bodyPr/>
          <a:lstStyle/>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confides in you she is dealing with significant health issues and has accumulating medical expenses. Because of her health issues, she has been unable to work and is struggling to pay for necessities and her medical bills.</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has student loan debt and is receiving financial aid from your institution but is still struggling to pay for tuition.</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experienced a devastating natural disaster in her hometown. Her house is completely flooded, and all her belongings have been damaged. She needs help paying for necessities, construction costs, and the replacement of her belongings.  </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n-US" sz="775" dirty="0">
                <a:effectLst/>
                <a:latin typeface="Montserrat" panose="00000500000000000000" pitchFamily="2" charset="0"/>
                <a:ea typeface="Calibri" panose="020F0502020204030204" pitchFamily="34" charset="0"/>
                <a:cs typeface="EB Garamond" panose="00000500000000000000" pitchFamily="2" charset="0"/>
              </a:rPr>
              <a:t>A member would love to spend more time with your chapter and work fewer hours, but still be able to afford tuition. She also wants to be awarded for her academic achievements and participation in Delta Gamma and other groups on campus.</a:t>
            </a:r>
            <a:endParaRPr lang="en-US" sz="775"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a:xfrm>
            <a:off x="228600" y="685800"/>
            <a:ext cx="4114800" cy="1371600"/>
          </a:xfrm>
        </p:spPr>
        <p:txBody>
          <a:bodyPr/>
          <a:lstStyle/>
          <a:p>
            <a:pPr marL="342900" marR="0" lvl="0" indent="-342900">
              <a:spcBef>
                <a:spcPts val="0"/>
              </a:spcBef>
              <a:spcAft>
                <a:spcPts val="0"/>
              </a:spcAft>
              <a:buFont typeface="Symbol" panose="05050102010706020507" pitchFamily="18" charset="2"/>
              <a:buChar char=""/>
            </a:pPr>
            <a:r>
              <a:rPr lang="en-US" dirty="0">
                <a:effectLst/>
                <a:latin typeface="Montserrat" panose="00000500000000000000" pitchFamily="2" charset="0"/>
                <a:ea typeface="Calibri" panose="020F0502020204030204" pitchFamily="34" charset="0"/>
                <a:cs typeface="EB Garamond" panose="00000500000000000000" pitchFamily="2" charset="0"/>
              </a:rPr>
              <a:t>Answers for each example: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dirty="0">
                <a:effectLst/>
                <a:latin typeface="Montserrat" panose="00000500000000000000" pitchFamily="2" charset="0"/>
                <a:ea typeface="Calibri" panose="020F0502020204030204" pitchFamily="34" charset="0"/>
                <a:cs typeface="EB Garamond" panose="00000500000000000000" pitchFamily="2" charset="0"/>
              </a:rPr>
              <a:t>#1: Recommend she apply for a Crisis Grant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dirty="0">
                <a:effectLst/>
                <a:latin typeface="Montserrat" panose="00000500000000000000" pitchFamily="2" charset="0"/>
                <a:ea typeface="Calibri" panose="020F0502020204030204" pitchFamily="34" charset="0"/>
                <a:cs typeface="EB Garamond" panose="00000500000000000000" pitchFamily="2" charset="0"/>
              </a:rPr>
              <a:t>#2: Recommend she apply for a Sisters Helping Sisters: Need Based Scholarship and a Merit-Based Undergraduate Scholarship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dirty="0">
                <a:effectLst/>
                <a:latin typeface="Montserrat" panose="00000500000000000000" pitchFamily="2" charset="0"/>
                <a:ea typeface="Calibri" panose="020F0502020204030204" pitchFamily="34" charset="0"/>
                <a:cs typeface="EB Garamond" panose="00000500000000000000" pitchFamily="2" charset="0"/>
              </a:rPr>
              <a:t>#3: Recommend she apply for a Crisis Grant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n-US" dirty="0">
                <a:effectLst/>
                <a:latin typeface="Montserrat" panose="00000500000000000000" pitchFamily="2" charset="0"/>
                <a:ea typeface="Calibri" panose="020F0502020204030204" pitchFamily="34" charset="0"/>
                <a:cs typeface="EB Garamond" panose="00000500000000000000" pitchFamily="2" charset="0"/>
              </a:rPr>
              <a:t>#4: Recommend she apply for a Merit-Based Undergraduate Scholarship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spTree>
    <p:extLst>
      <p:ext uri="{BB962C8B-B14F-4D97-AF65-F5344CB8AC3E}">
        <p14:creationId xmlns:p14="http://schemas.microsoft.com/office/powerpoint/2010/main" val="3018001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http://www.w3.org/XML/1998/namespace"/>
    <ds:schemaRef ds:uri="http://schemas.microsoft.com/office/infopath/2007/PartnerControls"/>
    <ds:schemaRef ds:uri="5bcde06a-bf23-4d7b-bb30-7ffb4af0dab9"/>
    <ds:schemaRef ds:uri="0cb4b6b7-81e4-4acc-b1a0-f903da1e3558"/>
    <ds:schemaRef ds:uri="http://purl.org/dc/terms/"/>
    <ds:schemaRef ds:uri="http://purl.org/dc/dcmitype/"/>
    <ds:schemaRef ds:uri="http://schemas.microsoft.com/office/2006/documentManagement/types"/>
    <ds:schemaRef ds:uri="http://schemas.openxmlformats.org/package/2006/metadata/core-properties"/>
    <ds:schemaRef ds:uri="2ed3eb10-007e-47bf-9ad7-f627bcb06e42"/>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2035</TotalTime>
  <Words>4327</Words>
  <Application>Microsoft Office PowerPoint</Application>
  <PresentationFormat>Custom</PresentationFormat>
  <Paragraphs>357</Paragraphs>
  <Slides>39</Slides>
  <Notes>39</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13</cp:revision>
  <dcterms:created xsi:type="dcterms:W3CDTF">2021-10-18T19:40:09Z</dcterms:created>
  <dcterms:modified xsi:type="dcterms:W3CDTF">2024-02-08T20:51:50Z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