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256" r:id="rId5"/>
    <p:sldId id="257" r:id="rId6"/>
    <p:sldId id="266" r:id="rId7"/>
    <p:sldId id="268" r:id="rId8"/>
    <p:sldId id="267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93" r:id="rId21"/>
    <p:sldId id="292" r:id="rId22"/>
    <p:sldId id="280" r:id="rId23"/>
    <p:sldId id="296" r:id="rId24"/>
    <p:sldId id="283" r:id="rId25"/>
    <p:sldId id="284" r:id="rId26"/>
    <p:sldId id="285" r:id="rId27"/>
    <p:sldId id="291" r:id="rId28"/>
    <p:sldId id="297" r:id="rId29"/>
    <p:sldId id="298" r:id="rId30"/>
    <p:sldId id="299" r:id="rId31"/>
    <p:sldId id="307" r:id="rId32"/>
    <p:sldId id="308" r:id="rId33"/>
    <p:sldId id="311" r:id="rId34"/>
    <p:sldId id="303" r:id="rId35"/>
  </p:sldIdLst>
  <p:sldSz cx="4876800" cy="2743200"/>
  <p:notesSz cx="3657600" cy="2743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8D4D"/>
    <a:srgbClr val="0D2C6C"/>
    <a:srgbClr val="DC9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001549-CA38-4D59-DAD7-B2DE8F3DFCBF}" v="6" dt="2025-01-21T19:45:11.85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86" autoAdjust="0"/>
    <p:restoredTop sz="42457" autoAdjust="0"/>
  </p:normalViewPr>
  <p:slideViewPr>
    <p:cSldViewPr>
      <p:cViewPr varScale="1">
        <p:scale>
          <a:sx n="97" d="100"/>
          <a:sy n="97" d="100"/>
        </p:scale>
        <p:origin x="2458" y="67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08" d="100"/>
          <a:sy n="208" d="100"/>
        </p:scale>
        <p:origin x="2170" y="8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D19A26D-C455-4966-BEF9-1DDC67CA0C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1584325" cy="13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264656-C61D-46B6-B888-B9FDAB5A32F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2071688" y="0"/>
            <a:ext cx="1584325" cy="13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A1AC7-257B-40AF-9C72-818D2817B486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49CDEA-EAF1-4853-BF96-BC21B2BBA3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2605088"/>
            <a:ext cx="1584325" cy="138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31FFBF-663D-4B32-AA5D-87E76A0E93E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AED7C-84ED-4A89-BBF4-A3218A91D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7939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584325" cy="13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071688" y="0"/>
            <a:ext cx="1584325" cy="13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B8D65-F931-4D44-92D2-8C0AB7F01B90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2605088"/>
            <a:ext cx="1584325" cy="138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D7494-F31E-4597-B942-BF8D4C265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729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5712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660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902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18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2884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026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3883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6405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8911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294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185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05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333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232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136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327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756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548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428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687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651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90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7009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9256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377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526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28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23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1389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004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23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E46ABC3-579F-48EC-A83A-B7006133125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09600"/>
            <a:ext cx="2336800" cy="381000"/>
          </a:xfrm>
          <a:prstGeom prst="rect">
            <a:avLst/>
          </a:prstGeom>
        </p:spPr>
        <p:txBody>
          <a:bodyPr/>
          <a:lstStyle>
            <a:lvl1pPr algn="l">
              <a:defRPr sz="2200" b="1" i="0" cap="none" baseline="0">
                <a:solidFill>
                  <a:srgbClr val="0D2C6C"/>
                </a:solidFill>
                <a:latin typeface="TROPILINE-EXTRABOLD" pitchFamily="2" charset="77"/>
              </a:defRPr>
            </a:lvl1pPr>
            <a:lvl2pPr marL="0" algn="l">
              <a:defRPr sz="1200" b="0">
                <a:solidFill>
                  <a:srgbClr val="B78D4D"/>
                </a:solidFill>
              </a:defRPr>
            </a:lvl2pPr>
          </a:lstStyle>
          <a:p>
            <a:pPr lvl="0"/>
            <a:r>
              <a:rPr lang="en-US" dirty="0"/>
              <a:t>Heading</a:t>
            </a:r>
          </a:p>
          <a:p>
            <a:pPr lvl="1"/>
            <a:r>
              <a:rPr lang="en-US" dirty="0"/>
              <a:t>Subheading</a:t>
            </a:r>
          </a:p>
        </p:txBody>
      </p:sp>
    </p:spTree>
    <p:extLst>
      <p:ext uri="{BB962C8B-B14F-4D97-AF65-F5344CB8AC3E}">
        <p14:creationId xmlns:p14="http://schemas.microsoft.com/office/powerpoint/2010/main" val="1702446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0139DE-8F41-34EF-77E2-2125051FB84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762000"/>
            <a:ext cx="4114800" cy="1371600"/>
          </a:xfrm>
          <a:prstGeom prst="rect">
            <a:avLst/>
          </a:prstGeom>
        </p:spPr>
        <p:txBody>
          <a:bodyPr/>
          <a:lstStyle>
            <a:lvl1pPr>
              <a:defRPr sz="1100">
                <a:latin typeface="+mn-lt"/>
              </a:defRPr>
            </a:lvl1pPr>
            <a:lvl2pPr>
              <a:defRPr sz="1100">
                <a:latin typeface="+mn-lt"/>
              </a:defRPr>
            </a:lvl2pPr>
            <a:lvl3pPr>
              <a:defRPr sz="1100">
                <a:latin typeface="+mn-lt"/>
              </a:defRPr>
            </a:lvl3pPr>
            <a:lvl4pPr>
              <a:defRPr sz="1100">
                <a:latin typeface="+mn-lt"/>
              </a:defRPr>
            </a:lvl4pPr>
            <a:lvl5pPr>
              <a:defRPr sz="11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0D9CCCC-9142-4D32-A6E8-79853A51A716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81000" y="304801"/>
            <a:ext cx="4114800" cy="304800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  <a:latin typeface="+mj-lt"/>
              </a:defRPr>
            </a:lvl1pPr>
            <a:lvl2pPr marL="0" algn="l">
              <a:defRPr sz="1400" b="1">
                <a:solidFill>
                  <a:srgbClr val="B78D4D"/>
                </a:solidFill>
              </a:defRPr>
            </a:lvl2pPr>
            <a:lvl3pPr>
              <a:defRPr sz="1333">
                <a:latin typeface="+mn-lt"/>
              </a:defRPr>
            </a:lvl3pPr>
          </a:lstStyle>
          <a:p>
            <a:pPr lvl="0"/>
            <a:r>
              <a:rPr lang="en-US" dirty="0"/>
              <a:t>Heading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609585" eaLnBrk="1" hangingPunct="1">
        <a:defRPr>
          <a:latin typeface="+mn-lt"/>
          <a:ea typeface="+mn-ea"/>
          <a:cs typeface="+mn-cs"/>
        </a:defRPr>
      </a:lvl2pPr>
      <a:lvl3pPr marL="1219170" eaLnBrk="1" hangingPunct="1">
        <a:defRPr>
          <a:latin typeface="+mn-lt"/>
          <a:ea typeface="+mn-ea"/>
          <a:cs typeface="+mn-cs"/>
        </a:defRPr>
      </a:lvl3pPr>
      <a:lvl4pPr marL="1828754" eaLnBrk="1" hangingPunct="1">
        <a:defRPr>
          <a:latin typeface="+mn-lt"/>
          <a:ea typeface="+mn-ea"/>
          <a:cs typeface="+mn-cs"/>
        </a:defRPr>
      </a:lvl4pPr>
      <a:lvl5pPr marL="2438339" eaLnBrk="1" hangingPunct="1">
        <a:defRPr>
          <a:latin typeface="+mn-lt"/>
          <a:ea typeface="+mn-ea"/>
          <a:cs typeface="+mn-cs"/>
        </a:defRPr>
      </a:lvl5pPr>
      <a:lvl6pPr marL="3047924" eaLnBrk="1" hangingPunct="1">
        <a:defRPr>
          <a:latin typeface="+mn-lt"/>
          <a:ea typeface="+mn-ea"/>
          <a:cs typeface="+mn-cs"/>
        </a:defRPr>
      </a:lvl6pPr>
      <a:lvl7pPr marL="3657509" eaLnBrk="1" hangingPunct="1">
        <a:defRPr>
          <a:latin typeface="+mn-lt"/>
          <a:ea typeface="+mn-ea"/>
          <a:cs typeface="+mn-cs"/>
        </a:defRPr>
      </a:lvl7pPr>
      <a:lvl8pPr marL="4267093" eaLnBrk="1" hangingPunct="1">
        <a:defRPr>
          <a:latin typeface="+mn-lt"/>
          <a:ea typeface="+mn-ea"/>
          <a:cs typeface="+mn-cs"/>
        </a:defRPr>
      </a:lvl8pPr>
      <a:lvl9pPr marL="4876678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609585" eaLnBrk="1" hangingPunct="1">
        <a:defRPr>
          <a:latin typeface="+mn-lt"/>
          <a:ea typeface="+mn-ea"/>
          <a:cs typeface="+mn-cs"/>
        </a:defRPr>
      </a:lvl2pPr>
      <a:lvl3pPr marL="1219170" eaLnBrk="1" hangingPunct="1">
        <a:defRPr>
          <a:latin typeface="+mn-lt"/>
          <a:ea typeface="+mn-ea"/>
          <a:cs typeface="+mn-cs"/>
        </a:defRPr>
      </a:lvl3pPr>
      <a:lvl4pPr marL="1828754" eaLnBrk="1" hangingPunct="1">
        <a:defRPr>
          <a:latin typeface="+mn-lt"/>
          <a:ea typeface="+mn-ea"/>
          <a:cs typeface="+mn-cs"/>
        </a:defRPr>
      </a:lvl4pPr>
      <a:lvl5pPr marL="2438339" eaLnBrk="1" hangingPunct="1">
        <a:defRPr>
          <a:latin typeface="+mn-lt"/>
          <a:ea typeface="+mn-ea"/>
          <a:cs typeface="+mn-cs"/>
        </a:defRPr>
      </a:lvl5pPr>
      <a:lvl6pPr marL="3047924" eaLnBrk="1" hangingPunct="1">
        <a:defRPr>
          <a:latin typeface="+mn-lt"/>
          <a:ea typeface="+mn-ea"/>
          <a:cs typeface="+mn-cs"/>
        </a:defRPr>
      </a:lvl6pPr>
      <a:lvl7pPr marL="3657509" eaLnBrk="1" hangingPunct="1">
        <a:defRPr>
          <a:latin typeface="+mn-lt"/>
          <a:ea typeface="+mn-ea"/>
          <a:cs typeface="+mn-cs"/>
        </a:defRPr>
      </a:lvl7pPr>
      <a:lvl8pPr marL="4267093" eaLnBrk="1" hangingPunct="1">
        <a:defRPr>
          <a:latin typeface="+mn-lt"/>
          <a:ea typeface="+mn-ea"/>
          <a:cs typeface="+mn-cs"/>
        </a:defRPr>
      </a:lvl8pPr>
      <a:lvl9pPr marL="4876678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6DE144C-8AB0-4343-A0B3-F5326BD27C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800" y="838200"/>
            <a:ext cx="2336800" cy="381000"/>
          </a:xfrm>
        </p:spPr>
        <p:txBody>
          <a:bodyPr/>
          <a:lstStyle/>
          <a:p>
            <a:r>
              <a:rPr lang="en-US" dirty="0"/>
              <a:t>Welcome to CLC 2025! </a:t>
            </a:r>
          </a:p>
        </p:txBody>
      </p:sp>
    </p:spTree>
    <p:extLst>
      <p:ext uri="{BB962C8B-B14F-4D97-AF65-F5344CB8AC3E}">
        <p14:creationId xmlns:p14="http://schemas.microsoft.com/office/powerpoint/2010/main" val="3462858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2080E7-3099-A710-2BBD-EC98A9B5D4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Recruitment is right around the corner! How do you plan to lead EVC to ensure a productive and smooth recruitment? How will EVC delegate tasks during the actual week of recruitment when burnout/overwhelm sets in? In what ways can you help EVC manage the potential stress of recruitment?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A07A3-0E8B-D4BD-B38E-54AB11CD012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#1 </a:t>
            </a:r>
          </a:p>
        </p:txBody>
      </p:sp>
    </p:spTree>
    <p:extLst>
      <p:ext uri="{BB962C8B-B14F-4D97-AF65-F5344CB8AC3E}">
        <p14:creationId xmlns:p14="http://schemas.microsoft.com/office/powerpoint/2010/main" val="52655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5B9818-99E3-55BC-96FB-F0F314165FA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pPr marL="171450" indent="-171450" algn="l">
              <a:buFont typeface="Arial"/>
              <a:buChar char="•"/>
            </a:pPr>
            <a:r>
              <a:rPr lang="en-US" sz="1050" dirty="0"/>
              <a:t>Set clear guidelines</a:t>
            </a:r>
          </a:p>
          <a:p>
            <a:pPr marL="171450" indent="-171450" algn="l">
              <a:buFont typeface="Arial"/>
              <a:buChar char="•"/>
            </a:pPr>
            <a:r>
              <a:rPr lang="en-US" sz="1050" dirty="0"/>
              <a:t>Daily check-ins</a:t>
            </a:r>
          </a:p>
          <a:p>
            <a:pPr marL="171450" indent="-171450" algn="l">
              <a:buFont typeface="Arial"/>
              <a:buChar char="•"/>
            </a:pPr>
            <a:r>
              <a:rPr lang="en-US" sz="1050" dirty="0"/>
              <a:t>Delegating tasks </a:t>
            </a:r>
            <a:r>
              <a:rPr lang="en-US" sz="1050" i="1" dirty="0"/>
              <a:t>before recruitment starts </a:t>
            </a:r>
          </a:p>
          <a:p>
            <a:pPr marL="171450" indent="-171450" algn="l">
              <a:buFont typeface="Arial"/>
              <a:buChar char="•"/>
            </a:pPr>
            <a:r>
              <a:rPr lang="en-US" sz="1050" dirty="0"/>
              <a:t>Ensuring directors know their responsibilities &amp; are confident executing them</a:t>
            </a:r>
          </a:p>
          <a:p>
            <a:pPr marL="171450" indent="-171450" algn="l">
              <a:buFont typeface="Arial"/>
              <a:buChar char="•"/>
            </a:pPr>
            <a:r>
              <a:rPr lang="en-US" sz="1050" dirty="0"/>
              <a:t>Letting advisers know this is a focus so they can step in/support as needed</a:t>
            </a:r>
          </a:p>
          <a:p>
            <a:pPr marL="171450" indent="-171450" algn="l">
              <a:buFont typeface="Arial"/>
              <a:buChar char="•"/>
            </a:pPr>
            <a:r>
              <a:rPr lang="en-US" sz="1050" dirty="0"/>
              <a:t>Having a plan for delegating last-minute tasks/issues</a:t>
            </a:r>
          </a:p>
          <a:p>
            <a:pPr marL="171450" indent="-171450" algn="l">
              <a:buFont typeface="Arial"/>
              <a:buChar char="•"/>
            </a:pP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BE0FB-8310-D837-DE05-01D497D021F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#1 | Responses </a:t>
            </a:r>
          </a:p>
        </p:txBody>
      </p:sp>
    </p:spTree>
    <p:extLst>
      <p:ext uri="{BB962C8B-B14F-4D97-AF65-F5344CB8AC3E}">
        <p14:creationId xmlns:p14="http://schemas.microsoft.com/office/powerpoint/2010/main" val="1838012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6C25B1A-AFC0-7514-D1FD-EE0BD0B11F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Your chapter is </a:t>
            </a:r>
            <a:r>
              <a:rPr lang="en-US" sz="1400" dirty="0"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participating in COB for the first time</a:t>
            </a:r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. How </a:t>
            </a:r>
            <a:r>
              <a:rPr lang="en-US" sz="1400" dirty="0"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would </a:t>
            </a:r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you </a:t>
            </a:r>
            <a:r>
              <a:rPr lang="en-US" sz="1400" dirty="0"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work with your chapter to maximize your potential new members and ensure the </a:t>
            </a:r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chapter</a:t>
            </a:r>
            <a:r>
              <a:rPr lang="en-US" sz="1400" dirty="0"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 recruits the best possible candidates</a:t>
            </a:r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?</a:t>
            </a:r>
            <a:endParaRPr lang="en-US" sz="1400" dirty="0">
              <a:latin typeface="Montserra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A8DDB-1645-BA4A-F952-1EB26E2B935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#2 </a:t>
            </a:r>
          </a:p>
        </p:txBody>
      </p:sp>
    </p:spTree>
    <p:extLst>
      <p:ext uri="{BB962C8B-B14F-4D97-AF65-F5344CB8AC3E}">
        <p14:creationId xmlns:p14="http://schemas.microsoft.com/office/powerpoint/2010/main" val="1467881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holding anchors&#10;&#10;Description automatically generated">
            <a:extLst>
              <a:ext uri="{FF2B5EF4-FFF2-40B4-BE49-F238E27FC236}">
                <a16:creationId xmlns:a16="http://schemas.microsoft.com/office/drawing/2014/main" id="{8646EB4B-FB87-0460-BE69-77E905BD2F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4"/>
          <a:stretch/>
        </p:blipFill>
        <p:spPr>
          <a:xfrm>
            <a:off x="0" y="0"/>
            <a:ext cx="4876780" cy="2743190"/>
          </a:xfrm>
          <a:prstGeom prst="rect">
            <a:avLst/>
          </a:prstGeom>
          <a:noFill/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F8183ED-808B-D4B7-0CF0-30BB3691FB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76400" y="152400"/>
            <a:ext cx="3200380" cy="304800"/>
          </a:xfrm>
          <a:solidFill>
            <a:srgbClr val="B78D4D"/>
          </a:solidFill>
        </p:spPr>
        <p:txBody>
          <a:bodyPr/>
          <a:lstStyle/>
          <a:p>
            <a:r>
              <a:rPr lang="en-US" dirty="0"/>
              <a:t>Breakout Rooms: Scenario #2</a:t>
            </a:r>
          </a:p>
        </p:txBody>
      </p:sp>
    </p:spTree>
    <p:extLst>
      <p:ext uri="{BB962C8B-B14F-4D97-AF65-F5344CB8AC3E}">
        <p14:creationId xmlns:p14="http://schemas.microsoft.com/office/powerpoint/2010/main" val="3956221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6C25B1A-AFC0-7514-D1FD-EE0BD0B11F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Your chapter is </a:t>
            </a:r>
            <a:r>
              <a:rPr lang="en-US" sz="1400" dirty="0"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participating in COB for the first time</a:t>
            </a:r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. How </a:t>
            </a:r>
            <a:r>
              <a:rPr lang="en-US" sz="1400" dirty="0"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would </a:t>
            </a:r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you </a:t>
            </a:r>
            <a:r>
              <a:rPr lang="en-US" sz="1400" dirty="0"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work with your chapter to maximize your potential new members and ensure the </a:t>
            </a:r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chapter</a:t>
            </a:r>
            <a:r>
              <a:rPr lang="en-US" sz="1400" dirty="0"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 recruits the best possible candidates</a:t>
            </a:r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?</a:t>
            </a:r>
            <a:endParaRPr lang="en-US" sz="1400" dirty="0">
              <a:latin typeface="Montserrat"/>
            </a:endParaRP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A8DDB-1645-BA4A-F952-1EB26E2B935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#2 </a:t>
            </a:r>
          </a:p>
        </p:txBody>
      </p:sp>
    </p:spTree>
    <p:extLst>
      <p:ext uri="{BB962C8B-B14F-4D97-AF65-F5344CB8AC3E}">
        <p14:creationId xmlns:p14="http://schemas.microsoft.com/office/powerpoint/2010/main" val="2125889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5B9818-99E3-55BC-96FB-F0F314165FA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pPr marL="171450" indent="-171450" algn="l">
              <a:buFont typeface="Arial"/>
              <a:buChar char="•"/>
            </a:pPr>
            <a:r>
              <a:rPr lang="en-US" dirty="0"/>
              <a:t>Plan fun COB events that are appealing to the types of PNMs you want to recruit</a:t>
            </a:r>
          </a:p>
          <a:p>
            <a:pPr marL="171450" indent="-171450" algn="l">
              <a:buFont typeface="Arial"/>
              <a:buChar char="•"/>
            </a:pPr>
            <a:r>
              <a:rPr lang="en-US" dirty="0"/>
              <a:t>Share different roles that members can play in COB, including contributing to generating target PNMs</a:t>
            </a:r>
            <a:endParaRPr lang="en-US" dirty="0">
              <a:solidFill>
                <a:srgbClr val="000000"/>
              </a:solidFill>
              <a:latin typeface="Montserrat"/>
            </a:endParaRPr>
          </a:p>
          <a:p>
            <a:pPr marL="171450" indent="-171450" algn="l">
              <a:buFont typeface="Arial"/>
              <a:buChar char="•"/>
            </a:pPr>
            <a:r>
              <a:rPr lang="en-US" dirty="0"/>
              <a:t>Discuss target areas that are underrepresented in your sisterhood so members know where to look for potential COB candidates</a:t>
            </a:r>
          </a:p>
          <a:p>
            <a:pPr marL="171450" indent="-171450" algn="l">
              <a:buFont typeface="Arial"/>
              <a:buChar char="•"/>
            </a:pPr>
            <a:r>
              <a:rPr lang="en-US" dirty="0"/>
              <a:t>Brainstorm ideas on how to generate PNM lists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BE0FB-8310-D837-DE05-01D497D021F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#2 | Responses </a:t>
            </a:r>
          </a:p>
        </p:txBody>
      </p:sp>
    </p:spTree>
    <p:extLst>
      <p:ext uri="{BB962C8B-B14F-4D97-AF65-F5344CB8AC3E}">
        <p14:creationId xmlns:p14="http://schemas.microsoft.com/office/powerpoint/2010/main" val="2440044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8BC592-AB8F-2F2A-0CFE-BCCF6FB38F1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r>
              <a:rPr lang="en-US" sz="14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The recruitment statistics are in</a:t>
            </a:r>
            <a:r>
              <a:rPr lang="en-US" sz="1400" dirty="0">
                <a:effectLst/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, and </a:t>
            </a:r>
            <a:r>
              <a:rPr lang="en-US" sz="14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your </a:t>
            </a:r>
            <a:r>
              <a:rPr lang="en-US" sz="1400" dirty="0">
                <a:effectLst/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chapter </a:t>
            </a:r>
            <a:r>
              <a:rPr lang="en-US" sz="14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saw increases in philanthropy round</a:t>
            </a:r>
            <a:r>
              <a:rPr lang="en-US" sz="1400" dirty="0">
                <a:effectLst/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, but </a:t>
            </a:r>
            <a:r>
              <a:rPr lang="en-US" sz="14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a decrease in preference</a:t>
            </a:r>
            <a:r>
              <a:rPr lang="en-US" sz="1400" dirty="0">
                <a:effectLst/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. How </a:t>
            </a:r>
            <a:r>
              <a:rPr lang="en-US" sz="14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would </a:t>
            </a:r>
            <a:r>
              <a:rPr lang="en-US" sz="1400" dirty="0">
                <a:effectLst/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you </a:t>
            </a:r>
            <a:r>
              <a:rPr lang="en-US" sz="14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adjust your recruitment plans with </a:t>
            </a:r>
            <a:r>
              <a:rPr lang="en-US" sz="1400" dirty="0">
                <a:effectLst/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this </a:t>
            </a:r>
            <a:r>
              <a:rPr lang="en-US" sz="14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information</a:t>
            </a:r>
            <a:r>
              <a:rPr lang="en-US" sz="1400" dirty="0">
                <a:effectLst/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?</a:t>
            </a:r>
            <a:r>
              <a:rPr lang="en-US" sz="14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 </a:t>
            </a:r>
            <a:endParaRPr lang="en-US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8A3CF-340B-6DC8-09B6-4E192F36348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#3</a:t>
            </a:r>
          </a:p>
        </p:txBody>
      </p:sp>
    </p:spTree>
    <p:extLst>
      <p:ext uri="{BB962C8B-B14F-4D97-AF65-F5344CB8AC3E}">
        <p14:creationId xmlns:p14="http://schemas.microsoft.com/office/powerpoint/2010/main" val="1428701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holding anchors&#10;&#10;Description automatically generated">
            <a:extLst>
              <a:ext uri="{FF2B5EF4-FFF2-40B4-BE49-F238E27FC236}">
                <a16:creationId xmlns:a16="http://schemas.microsoft.com/office/drawing/2014/main" id="{8646EB4B-FB87-0460-BE69-77E905BD2F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4"/>
          <a:stretch/>
        </p:blipFill>
        <p:spPr>
          <a:xfrm>
            <a:off x="0" y="0"/>
            <a:ext cx="4876780" cy="2743190"/>
          </a:xfrm>
          <a:prstGeom prst="rect">
            <a:avLst/>
          </a:prstGeom>
          <a:noFill/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F8183ED-808B-D4B7-0CF0-30BB3691FB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76400" y="152400"/>
            <a:ext cx="3200380" cy="304800"/>
          </a:xfrm>
          <a:solidFill>
            <a:srgbClr val="B78D4D"/>
          </a:solidFill>
        </p:spPr>
        <p:txBody>
          <a:bodyPr/>
          <a:lstStyle/>
          <a:p>
            <a:r>
              <a:rPr lang="en-US" dirty="0"/>
              <a:t>Breakout Rooms: Scenario #3</a:t>
            </a:r>
          </a:p>
        </p:txBody>
      </p:sp>
    </p:spTree>
    <p:extLst>
      <p:ext uri="{BB962C8B-B14F-4D97-AF65-F5344CB8AC3E}">
        <p14:creationId xmlns:p14="http://schemas.microsoft.com/office/powerpoint/2010/main" val="17375071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8BC592-AB8F-2F2A-0CFE-BCCF6FB38F1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r>
              <a:rPr lang="en-US" sz="14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The recruitment statistics are in</a:t>
            </a:r>
            <a:r>
              <a:rPr lang="en-US" sz="1400" dirty="0">
                <a:effectLst/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, and </a:t>
            </a:r>
            <a:r>
              <a:rPr lang="en-US" sz="14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your </a:t>
            </a:r>
            <a:r>
              <a:rPr lang="en-US" sz="1400" dirty="0">
                <a:effectLst/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chapter </a:t>
            </a:r>
            <a:r>
              <a:rPr lang="en-US" sz="14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saw increases in philanthropy round</a:t>
            </a:r>
            <a:r>
              <a:rPr lang="en-US" sz="1400" dirty="0">
                <a:effectLst/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, but </a:t>
            </a:r>
            <a:r>
              <a:rPr lang="en-US" sz="14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a decrease in preference</a:t>
            </a:r>
            <a:r>
              <a:rPr lang="en-US" sz="1400" dirty="0">
                <a:effectLst/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. How </a:t>
            </a:r>
            <a:r>
              <a:rPr lang="en-US" sz="14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would </a:t>
            </a:r>
            <a:r>
              <a:rPr lang="en-US" sz="1400" dirty="0">
                <a:effectLst/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you </a:t>
            </a:r>
            <a:r>
              <a:rPr lang="en-US" sz="14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adjust your recruitment plans with </a:t>
            </a:r>
            <a:r>
              <a:rPr lang="en-US" sz="1400" dirty="0">
                <a:effectLst/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this </a:t>
            </a:r>
            <a:r>
              <a:rPr lang="en-US" sz="14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information</a:t>
            </a:r>
            <a:r>
              <a:rPr lang="en-US" sz="1400" dirty="0">
                <a:effectLst/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?</a:t>
            </a:r>
            <a:r>
              <a:rPr lang="en-US" sz="14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 </a:t>
            </a:r>
            <a:endParaRPr lang="en-US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8A3CF-340B-6DC8-09B6-4E192F36348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#3</a:t>
            </a:r>
          </a:p>
        </p:txBody>
      </p:sp>
    </p:spTree>
    <p:extLst>
      <p:ext uri="{BB962C8B-B14F-4D97-AF65-F5344CB8AC3E}">
        <p14:creationId xmlns:p14="http://schemas.microsoft.com/office/powerpoint/2010/main" val="1061957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5B9818-99E3-55BC-96FB-F0F314165FA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762000"/>
            <a:ext cx="4114800" cy="1665316"/>
          </a:xfrm>
        </p:spPr>
        <p:txBody>
          <a:bodyPr lIns="91440" tIns="45720" rIns="91440" bIns="45720" anchor="t"/>
          <a:lstStyle/>
          <a:p>
            <a:pPr marL="171450" indent="-171450" algn="l">
              <a:buFont typeface="Arial"/>
              <a:buChar char="•"/>
            </a:pPr>
            <a:r>
              <a:rPr lang="en-US" sz="1200" dirty="0"/>
              <a:t>Don’t neglect philanthropy—compare what differences were made and continues those</a:t>
            </a:r>
            <a:endParaRPr lang="en-US" dirty="0"/>
          </a:p>
          <a:p>
            <a:pPr marL="171450" indent="-171450" algn="l">
              <a:buFont typeface="Arial"/>
              <a:buChar char="•"/>
            </a:pPr>
            <a:r>
              <a:rPr lang="en-US" sz="1200" dirty="0"/>
              <a:t>Work with RCRS on suggestions for preference improvements</a:t>
            </a:r>
          </a:p>
          <a:p>
            <a:pPr marL="171450" indent="-171450" algn="l">
              <a:buFont typeface="Arial"/>
              <a:buChar char="•"/>
            </a:pPr>
            <a:r>
              <a:rPr lang="en-US" sz="1200" dirty="0"/>
              <a:t>Read Recruitment Confidential for ideas</a:t>
            </a:r>
            <a:endParaRPr lang="en-US" dirty="0"/>
          </a:p>
          <a:p>
            <a:pPr marL="171450" indent="-171450" algn="l">
              <a:buFont typeface="Arial"/>
              <a:buChar char="•"/>
            </a:pPr>
            <a:r>
              <a:rPr lang="en-US" sz="1200" dirty="0"/>
              <a:t>Evaluate your preference ceremony (Are members connected to it? Does it center the PNM?)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BE0FB-8310-D837-DE05-01D497D021F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#3 | Responses </a:t>
            </a:r>
          </a:p>
        </p:txBody>
      </p:sp>
    </p:spTree>
    <p:extLst>
      <p:ext uri="{BB962C8B-B14F-4D97-AF65-F5344CB8AC3E}">
        <p14:creationId xmlns:p14="http://schemas.microsoft.com/office/powerpoint/2010/main" val="3070737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2080E7-3099-A710-2BBD-EC98A9B5D4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12-12:30pm ET: Welcome &amp; Opening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12:30-1:30pm ET: Scenario Practice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1:30-1:45pm ET: Break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1:45-2:45pm: Idea Sharing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2:45-3:00pm: Closing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A07A3-0E8B-D4BD-B38E-54AB11CD012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Today’s Agenda </a:t>
            </a:r>
          </a:p>
        </p:txBody>
      </p:sp>
    </p:spTree>
    <p:extLst>
      <p:ext uri="{BB962C8B-B14F-4D97-AF65-F5344CB8AC3E}">
        <p14:creationId xmlns:p14="http://schemas.microsoft.com/office/powerpoint/2010/main" val="35190363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227E74-F1AD-8B71-C6D7-1099C785ED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r>
              <a:rPr lang="en-US" sz="1600" dirty="0"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Do you feel your chapter has a clear understanding about how to utilize </a:t>
            </a:r>
            <a:r>
              <a:rPr lang="en-US" sz="1600" dirty="0" err="1"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MyVote</a:t>
            </a:r>
            <a:r>
              <a:rPr lang="en-US" sz="1600" dirty="0"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? How do you educate the chapter on voting on PNMs based on Article II?</a:t>
            </a:r>
            <a:endParaRPr lang="en-US" dirty="0">
              <a:latin typeface="Montserra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0A3E6-D83F-F020-E6F2-58500531799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#4 </a:t>
            </a:r>
          </a:p>
        </p:txBody>
      </p:sp>
    </p:spTree>
    <p:extLst>
      <p:ext uri="{BB962C8B-B14F-4D97-AF65-F5344CB8AC3E}">
        <p14:creationId xmlns:p14="http://schemas.microsoft.com/office/powerpoint/2010/main" val="27410166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holding anchors&#10;&#10;Description automatically generated">
            <a:extLst>
              <a:ext uri="{FF2B5EF4-FFF2-40B4-BE49-F238E27FC236}">
                <a16:creationId xmlns:a16="http://schemas.microsoft.com/office/drawing/2014/main" id="{8646EB4B-FB87-0460-BE69-77E905BD2F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4"/>
          <a:stretch/>
        </p:blipFill>
        <p:spPr>
          <a:xfrm>
            <a:off x="0" y="0"/>
            <a:ext cx="4876780" cy="2743190"/>
          </a:xfrm>
          <a:prstGeom prst="rect">
            <a:avLst/>
          </a:prstGeom>
          <a:noFill/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F8183ED-808B-D4B7-0CF0-30BB3691FB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76400" y="152400"/>
            <a:ext cx="3200380" cy="304800"/>
          </a:xfrm>
          <a:solidFill>
            <a:srgbClr val="B78D4D"/>
          </a:solidFill>
        </p:spPr>
        <p:txBody>
          <a:bodyPr/>
          <a:lstStyle/>
          <a:p>
            <a:r>
              <a:rPr lang="en-US" dirty="0"/>
              <a:t>Breakout Rooms: Scenario #4</a:t>
            </a:r>
          </a:p>
        </p:txBody>
      </p:sp>
    </p:spTree>
    <p:extLst>
      <p:ext uri="{BB962C8B-B14F-4D97-AF65-F5344CB8AC3E}">
        <p14:creationId xmlns:p14="http://schemas.microsoft.com/office/powerpoint/2010/main" val="24889161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A8DDB-1645-BA4A-F952-1EB26E2B935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#4 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7E40A8DA-8810-157D-2503-3F34BFA92D1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762000"/>
            <a:ext cx="4114800" cy="1371600"/>
          </a:xfrm>
        </p:spPr>
        <p:txBody>
          <a:bodyPr lIns="91440" tIns="45720" rIns="91440" bIns="45720" anchor="t"/>
          <a:lstStyle/>
          <a:p>
            <a:r>
              <a:rPr lang="en-US" sz="1600" dirty="0"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Do you feel your chapter has a clear understanding about how to utilize </a:t>
            </a:r>
            <a:r>
              <a:rPr lang="en-US" sz="1600" dirty="0" err="1"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MyVote</a:t>
            </a:r>
            <a:r>
              <a:rPr lang="en-US" sz="1600" dirty="0"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? How do you educate the chapter on voting on PNMs based on Article II?</a:t>
            </a:r>
            <a:endParaRPr lang="en-US" sz="1600" dirty="0"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1457448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5B9818-99E3-55BC-96FB-F0F314165FA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381000" y="762000"/>
            <a:ext cx="5165834" cy="1371600"/>
          </a:xfrm>
        </p:spPr>
        <p:txBody>
          <a:bodyPr lIns="91440" tIns="45720" rIns="91440" bIns="45720" anchor="t"/>
          <a:lstStyle/>
          <a:p>
            <a:pPr marL="780415" lvl="1" indent="-171450" algn="l">
              <a:buFont typeface="Arial"/>
              <a:buChar char="•"/>
            </a:pPr>
            <a:r>
              <a:rPr lang="en-US" sz="1000" dirty="0"/>
              <a:t>Incorporate activities into prep week</a:t>
            </a:r>
          </a:p>
          <a:p>
            <a:pPr marL="780415" lvl="1" indent="-171450" algn="l">
              <a:buFont typeface="Arial"/>
              <a:buChar char="•"/>
            </a:pPr>
            <a:r>
              <a:rPr lang="en-US" sz="1000" dirty="0"/>
              <a:t>Practice comments</a:t>
            </a:r>
          </a:p>
          <a:p>
            <a:pPr marL="780415" lvl="1" indent="-171450" algn="l">
              <a:buFont typeface="Arial"/>
              <a:buChar char="•"/>
            </a:pPr>
            <a:r>
              <a:rPr lang="en-US" sz="1000" dirty="0"/>
              <a:t>Clarify tags</a:t>
            </a:r>
          </a:p>
          <a:p>
            <a:pPr marL="780415" lvl="1" indent="-171450" algn="l">
              <a:buFont typeface="Arial"/>
              <a:buChar char="•"/>
            </a:pPr>
            <a:r>
              <a:rPr lang="en-US" sz="1000" dirty="0"/>
              <a:t>Ensure all members have an account and feel comfortable navigating</a:t>
            </a:r>
          </a:p>
          <a:p>
            <a:pPr marL="780415" lvl="1" indent="-171450" algn="l">
              <a:buFont typeface="Arial"/>
              <a:buChar char="•"/>
            </a:pPr>
            <a:r>
              <a:rPr lang="en-US" sz="1000" dirty="0"/>
              <a:t>Clarify values voting on per round</a:t>
            </a:r>
          </a:p>
          <a:p>
            <a:pPr marL="780415" lvl="1" indent="-171450" algn="l">
              <a:buFont typeface="Arial"/>
              <a:buChar char="•"/>
            </a:pPr>
            <a:r>
              <a:rPr lang="en-US" sz="1000" dirty="0"/>
              <a:t>Brainstorm “values” questions as a group so everyone has a question bank</a:t>
            </a:r>
          </a:p>
          <a:p>
            <a:pPr marL="780415" lvl="1" indent="-171450" algn="l">
              <a:buFont typeface="Arial"/>
              <a:buChar char="•"/>
            </a:pPr>
            <a:r>
              <a:rPr lang="en-US" sz="1000" dirty="0"/>
              <a:t>Practice stating DG’s values “in your own words” so members can discuss them during rounds and use during voting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BE0FB-8310-D837-DE05-01D497D021F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#4 | Responses </a:t>
            </a:r>
          </a:p>
        </p:txBody>
      </p:sp>
    </p:spTree>
    <p:extLst>
      <p:ext uri="{BB962C8B-B14F-4D97-AF65-F5344CB8AC3E}">
        <p14:creationId xmlns:p14="http://schemas.microsoft.com/office/powerpoint/2010/main" val="25911278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uple of people holding sparklers&#10;&#10;Description automatically generated">
            <a:extLst>
              <a:ext uri="{FF2B5EF4-FFF2-40B4-BE49-F238E27FC236}">
                <a16:creationId xmlns:a16="http://schemas.microsoft.com/office/drawing/2014/main" id="{DC1D2592-91F6-2467-9D07-1837650DE7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69" b="11262"/>
          <a:stretch/>
        </p:blipFill>
        <p:spPr>
          <a:xfrm>
            <a:off x="0" y="0"/>
            <a:ext cx="4876780" cy="2743190"/>
          </a:xfrm>
          <a:prstGeom prst="rect">
            <a:avLst/>
          </a:prstGeom>
          <a:noFill/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EF6047C-AECF-0AB3-6619-420BA38ADA4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505180" y="152400"/>
            <a:ext cx="1371600" cy="304800"/>
          </a:xfrm>
          <a:solidFill>
            <a:srgbClr val="B78D4D"/>
          </a:solidFill>
        </p:spPr>
        <p:txBody>
          <a:bodyPr/>
          <a:lstStyle/>
          <a:p>
            <a:r>
              <a:rPr lang="en-US" dirty="0"/>
              <a:t>Break Time</a:t>
            </a:r>
          </a:p>
        </p:txBody>
      </p:sp>
    </p:spTree>
    <p:extLst>
      <p:ext uri="{BB962C8B-B14F-4D97-AF65-F5344CB8AC3E}">
        <p14:creationId xmlns:p14="http://schemas.microsoft.com/office/powerpoint/2010/main" val="36388417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DB242B-F586-F9BF-3F5E-CB46586291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800" y="990600"/>
            <a:ext cx="2336800" cy="381000"/>
          </a:xfrm>
        </p:spPr>
        <p:txBody>
          <a:bodyPr/>
          <a:lstStyle/>
          <a:p>
            <a:r>
              <a:rPr lang="en-US" dirty="0"/>
              <a:t>Idea Sharing</a:t>
            </a:r>
          </a:p>
        </p:txBody>
      </p:sp>
    </p:spTree>
    <p:extLst>
      <p:ext uri="{BB962C8B-B14F-4D97-AF65-F5344CB8AC3E}">
        <p14:creationId xmlns:p14="http://schemas.microsoft.com/office/powerpoint/2010/main" val="28103365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holding anchors&#10;&#10;Description automatically generated">
            <a:extLst>
              <a:ext uri="{FF2B5EF4-FFF2-40B4-BE49-F238E27FC236}">
                <a16:creationId xmlns:a16="http://schemas.microsoft.com/office/drawing/2014/main" id="{8646EB4B-FB87-0460-BE69-77E905BD2F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4"/>
          <a:stretch/>
        </p:blipFill>
        <p:spPr>
          <a:xfrm>
            <a:off x="0" y="0"/>
            <a:ext cx="4876780" cy="2743190"/>
          </a:xfrm>
          <a:prstGeom prst="rect">
            <a:avLst/>
          </a:prstGeom>
          <a:noFill/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F8183ED-808B-D4B7-0CF0-30BB3691FB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76400" y="152400"/>
            <a:ext cx="3200380" cy="304800"/>
          </a:xfrm>
          <a:solidFill>
            <a:srgbClr val="B78D4D"/>
          </a:solidFill>
        </p:spPr>
        <p:txBody>
          <a:bodyPr/>
          <a:lstStyle/>
          <a:p>
            <a:r>
              <a:rPr lang="en-US" dirty="0"/>
              <a:t>Breakout Room Idea Sharing</a:t>
            </a:r>
          </a:p>
        </p:txBody>
      </p:sp>
    </p:spTree>
    <p:extLst>
      <p:ext uri="{BB962C8B-B14F-4D97-AF65-F5344CB8AC3E}">
        <p14:creationId xmlns:p14="http://schemas.microsoft.com/office/powerpoint/2010/main" val="867514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DB242B-F586-F9BF-3F5E-CB46586291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800" y="1066800"/>
            <a:ext cx="2336800" cy="381000"/>
          </a:xfrm>
        </p:spPr>
        <p:txBody>
          <a:bodyPr/>
          <a:lstStyle/>
          <a:p>
            <a:r>
              <a:rPr lang="en-US" dirty="0"/>
              <a:t>Idea Sharing</a:t>
            </a:r>
          </a:p>
        </p:txBody>
      </p:sp>
    </p:spTree>
    <p:extLst>
      <p:ext uri="{BB962C8B-B14F-4D97-AF65-F5344CB8AC3E}">
        <p14:creationId xmlns:p14="http://schemas.microsoft.com/office/powerpoint/2010/main" val="42005719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women posing for a photo&#10;&#10;Description automatically generated">
            <a:extLst>
              <a:ext uri="{FF2B5EF4-FFF2-40B4-BE49-F238E27FC236}">
                <a16:creationId xmlns:a16="http://schemas.microsoft.com/office/drawing/2014/main" id="{1A1D2E7C-D453-CCBB-B325-4E38060353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63" r="1" b="5078"/>
          <a:stretch/>
        </p:blipFill>
        <p:spPr>
          <a:xfrm>
            <a:off x="-361" y="0"/>
            <a:ext cx="4877520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50062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holding a small anchor&#10;&#10;Description automatically generated">
            <a:extLst>
              <a:ext uri="{FF2B5EF4-FFF2-40B4-BE49-F238E27FC236}">
                <a16:creationId xmlns:a16="http://schemas.microsoft.com/office/drawing/2014/main" id="{6DABE44A-03A9-F992-7E2E-5DD5E3D056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4" b="2776"/>
          <a:stretch/>
        </p:blipFill>
        <p:spPr>
          <a:xfrm>
            <a:off x="20" y="10"/>
            <a:ext cx="4876780" cy="2743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3592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5D74F30-D862-8EEA-B531-87725198C69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1" dirty="0"/>
              <a:t>Large Group: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Main zoom room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Introduce concepts and ideas </a:t>
            </a:r>
          </a:p>
          <a:p>
            <a:endParaRPr lang="en-US" dirty="0"/>
          </a:p>
          <a:p>
            <a:r>
              <a:rPr lang="en-US" b="1" dirty="0"/>
              <a:t>Small Group: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Breakout rooms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Chapters of similar size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Small group facilitator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Discuss, reflect, share ideas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11B3C-77C2-244A-F458-4091C5A4E6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Learning Format </a:t>
            </a:r>
          </a:p>
        </p:txBody>
      </p:sp>
    </p:spTree>
    <p:extLst>
      <p:ext uri="{BB962C8B-B14F-4D97-AF65-F5344CB8AC3E}">
        <p14:creationId xmlns:p14="http://schemas.microsoft.com/office/powerpoint/2010/main" val="17099371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559B0AF-F97E-85C5-FBF1-393B1C722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7804" y="684362"/>
            <a:ext cx="2336800" cy="381000"/>
          </a:xfrm>
        </p:spPr>
        <p:txBody>
          <a:bodyPr lIns="91440" tIns="45720" rIns="91440" bIns="45720" anchor="t"/>
          <a:lstStyle/>
          <a:p>
            <a:r>
              <a:rPr lang="en-US" dirty="0">
                <a:latin typeface="TROPILINE-EXTRABOLD"/>
              </a:rPr>
              <a:t>Naming Recognition Opportunity</a:t>
            </a:r>
            <a:endParaRPr lang="en-US" dirty="0"/>
          </a:p>
        </p:txBody>
      </p:sp>
      <p:pic>
        <p:nvPicPr>
          <p:cNvPr id="4" name="Picture 3" descr="A qr code with a anchor in the center&#10;&#10;Description automatically generated">
            <a:extLst>
              <a:ext uri="{FF2B5EF4-FFF2-40B4-BE49-F238E27FC236}">
                <a16:creationId xmlns:a16="http://schemas.microsoft.com/office/drawing/2014/main" id="{8B61F9B0-B784-2AD9-FCFC-776EE4F0F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355" y="1213041"/>
            <a:ext cx="1214465" cy="121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8372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559B0AF-F97E-85C5-FBF1-393B1C722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800" y="914400"/>
            <a:ext cx="2336800" cy="381000"/>
          </a:xfrm>
        </p:spPr>
        <p:txBody>
          <a:bodyPr/>
          <a:lstStyle/>
          <a:p>
            <a:r>
              <a:rPr lang="en-US" dirty="0"/>
              <a:t>Thank you! </a:t>
            </a:r>
          </a:p>
        </p:txBody>
      </p:sp>
      <p:pic>
        <p:nvPicPr>
          <p:cNvPr id="4" name="Picture 3" descr="A qr code with a anchor&#10;&#10;AI-generated content may be incorrect.">
            <a:extLst>
              <a:ext uri="{FF2B5EF4-FFF2-40B4-BE49-F238E27FC236}">
                <a16:creationId xmlns:a16="http://schemas.microsoft.com/office/drawing/2014/main" id="{6F782D75-AF4B-77E7-13F5-5CA5EC93C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8044" y="1037469"/>
            <a:ext cx="1346871" cy="138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001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5F62EB-70AD-7EDD-B6C6-D2CC467D34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Shared in email with the agenda and CLC toolkit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FDE1C-5565-4008-5273-CCB1735F285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How to find your breakout room</a:t>
            </a:r>
          </a:p>
        </p:txBody>
      </p:sp>
    </p:spTree>
    <p:extLst>
      <p:ext uri="{BB962C8B-B14F-4D97-AF65-F5344CB8AC3E}">
        <p14:creationId xmlns:p14="http://schemas.microsoft.com/office/powerpoint/2010/main" val="2210949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EBCD25-2DD5-BE12-E40C-DF4B1F18382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Be in a productive environment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Keep camera 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the chat feature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Be ready to ask questions and share ideas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Have somewhere to take notes and the CLC worksheets available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Meet someone new!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4E84E-7410-0961-70FF-15CBEEDF338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Let’s Make the Most out of CLC </a:t>
            </a:r>
          </a:p>
        </p:txBody>
      </p:sp>
    </p:spTree>
    <p:extLst>
      <p:ext uri="{BB962C8B-B14F-4D97-AF65-F5344CB8AC3E}">
        <p14:creationId xmlns:p14="http://schemas.microsoft.com/office/powerpoint/2010/main" val="2190032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holding anchors&#10;&#10;Description automatically generated">
            <a:extLst>
              <a:ext uri="{FF2B5EF4-FFF2-40B4-BE49-F238E27FC236}">
                <a16:creationId xmlns:a16="http://schemas.microsoft.com/office/drawing/2014/main" id="{8646EB4B-FB87-0460-BE69-77E905BD2F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4"/>
          <a:stretch/>
        </p:blipFill>
        <p:spPr>
          <a:xfrm>
            <a:off x="0" y="0"/>
            <a:ext cx="4876780" cy="2743190"/>
          </a:xfrm>
          <a:prstGeom prst="rect">
            <a:avLst/>
          </a:prstGeom>
          <a:noFill/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F8183ED-808B-D4B7-0CF0-30BB3691FB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76400" y="152400"/>
            <a:ext cx="3200380" cy="304800"/>
          </a:xfrm>
          <a:solidFill>
            <a:srgbClr val="B78D4D"/>
          </a:solidFill>
        </p:spPr>
        <p:txBody>
          <a:bodyPr/>
          <a:lstStyle/>
          <a:p>
            <a:r>
              <a:rPr lang="en-US" dirty="0"/>
              <a:t>Breakout Rooms Introduction</a:t>
            </a:r>
          </a:p>
        </p:txBody>
      </p:sp>
    </p:spTree>
    <p:extLst>
      <p:ext uri="{BB962C8B-B14F-4D97-AF65-F5344CB8AC3E}">
        <p14:creationId xmlns:p14="http://schemas.microsoft.com/office/powerpoint/2010/main" val="1662508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6DE144C-8AB0-4343-A0B3-F5326BD27C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800" y="762000"/>
            <a:ext cx="2336800" cy="381000"/>
          </a:xfrm>
        </p:spPr>
        <p:txBody>
          <a:bodyPr/>
          <a:lstStyle/>
          <a:p>
            <a:r>
              <a:rPr lang="en-US" dirty="0"/>
              <a:t>Scenario Practice </a:t>
            </a:r>
          </a:p>
        </p:txBody>
      </p:sp>
    </p:spTree>
    <p:extLst>
      <p:ext uri="{BB962C8B-B14F-4D97-AF65-F5344CB8AC3E}">
        <p14:creationId xmlns:p14="http://schemas.microsoft.com/office/powerpoint/2010/main" val="726286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2080E7-3099-A710-2BBD-EC98A9B5D4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r>
              <a:rPr lang="en-US" sz="1200" dirty="0">
                <a:latin typeface="Montserrat"/>
                <a:ea typeface="Calibri" panose="020F0502020204030204" pitchFamily="34" charset="0"/>
                <a:cs typeface="EB Garamond" panose="00000500000000000000" pitchFamily="2" charset="0"/>
              </a:rPr>
              <a:t>Recruitment is right around the corner! How do you plan to lead EVC to ensure a productive and smooth recruitment? How will EVC delegate tasks during the actual week of recruitment when burnout/overwhelm sets in? In what ways can you help EVC manage the potential stress of recruitment?</a:t>
            </a:r>
            <a:endParaRPr lang="en-US" sz="1200" dirty="0">
              <a:latin typeface="Montserrat"/>
            </a:endParaRP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A07A3-0E8B-D4BD-B38E-54AB11CD012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#1 </a:t>
            </a:r>
          </a:p>
        </p:txBody>
      </p:sp>
    </p:spTree>
    <p:extLst>
      <p:ext uri="{BB962C8B-B14F-4D97-AF65-F5344CB8AC3E}">
        <p14:creationId xmlns:p14="http://schemas.microsoft.com/office/powerpoint/2010/main" val="2973413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holding anchors&#10;&#10;Description automatically generated">
            <a:extLst>
              <a:ext uri="{FF2B5EF4-FFF2-40B4-BE49-F238E27FC236}">
                <a16:creationId xmlns:a16="http://schemas.microsoft.com/office/drawing/2014/main" id="{8646EB4B-FB87-0460-BE69-77E905BD2F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4"/>
          <a:stretch/>
        </p:blipFill>
        <p:spPr>
          <a:xfrm>
            <a:off x="0" y="0"/>
            <a:ext cx="4876780" cy="2743190"/>
          </a:xfrm>
          <a:prstGeom prst="rect">
            <a:avLst/>
          </a:prstGeom>
          <a:noFill/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F8183ED-808B-D4B7-0CF0-30BB3691FB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76400" y="152400"/>
            <a:ext cx="3200380" cy="304800"/>
          </a:xfrm>
          <a:solidFill>
            <a:srgbClr val="B78D4D"/>
          </a:solidFill>
        </p:spPr>
        <p:txBody>
          <a:bodyPr/>
          <a:lstStyle/>
          <a:p>
            <a:r>
              <a:rPr lang="en-US" dirty="0"/>
              <a:t>Breakout Rooms: Scenario #1</a:t>
            </a:r>
          </a:p>
        </p:txBody>
      </p:sp>
    </p:spTree>
    <p:extLst>
      <p:ext uri="{BB962C8B-B14F-4D97-AF65-F5344CB8AC3E}">
        <p14:creationId xmlns:p14="http://schemas.microsoft.com/office/powerpoint/2010/main" val="3905675055"/>
      </p:ext>
    </p:extLst>
  </p:cSld>
  <p:clrMapOvr>
    <a:masterClrMapping/>
  </p:clrMapOvr>
</p:sld>
</file>

<file path=ppt/theme/theme1.xml><?xml version="1.0" encoding="utf-8"?>
<a:theme xmlns:a="http://schemas.openxmlformats.org/drawingml/2006/main" name="Flower Pattern">
  <a:themeElements>
    <a:clrScheme name="Convention 2022">
      <a:dk1>
        <a:srgbClr val="00205B"/>
      </a:dk1>
      <a:lt1>
        <a:sysClr val="window" lastClr="FFFFFF"/>
      </a:lt1>
      <a:dk2>
        <a:srgbClr val="00205B"/>
      </a:dk2>
      <a:lt2>
        <a:srgbClr val="FFFFFF"/>
      </a:lt2>
      <a:accent1>
        <a:srgbClr val="B88F52"/>
      </a:accent1>
      <a:accent2>
        <a:srgbClr val="FFFFFF"/>
      </a:accent2>
      <a:accent3>
        <a:srgbClr val="DCB073"/>
      </a:accent3>
      <a:accent4>
        <a:srgbClr val="FFFFFF"/>
      </a:accent4>
      <a:accent5>
        <a:srgbClr val="00205B"/>
      </a:accent5>
      <a:accent6>
        <a:srgbClr val="DCB073"/>
      </a:accent6>
      <a:hlink>
        <a:srgbClr val="DCB073"/>
      </a:hlink>
      <a:folHlink>
        <a:srgbClr val="DCB073"/>
      </a:folHlink>
    </a:clrScheme>
    <a:fontScheme name="Convention 2022">
      <a:majorFont>
        <a:latin typeface="Tropiline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FD6C42C-CB75-48E4-9E21-F6E2CA0A3646}" vid="{8450879E-8F56-4A46-BABE-B86BEEE467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e9bb1d1-cab2-43e6-b3f0-cdb4d6c3ef08" xsi:nil="true"/>
    <lcf76f155ced4ddcb4097134ff3c332f xmlns="38d0f7a5-8910-4363-98fd-ee4d4f13758b">
      <Terms xmlns="http://schemas.microsoft.com/office/infopath/2007/PartnerControls"/>
    </lcf76f155ced4ddcb4097134ff3c332f>
    <SharedWithUsers xmlns="ee9bb1d1-cab2-43e6-b3f0-cdb4d6c3ef08">
      <UserInfo>
        <DisplayName/>
        <AccountId xsi:nil="true"/>
        <AccountType/>
      </UserInfo>
    </SharedWithUsers>
    <MediaLengthInSeconds xmlns="38d0f7a5-8910-4363-98fd-ee4d4f13758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F8ECF3795A34286EC99F74346F8C2" ma:contentTypeVersion="18" ma:contentTypeDescription="Create a new document." ma:contentTypeScope="" ma:versionID="8799db9ea4022f992a269d71e8bc16ba">
  <xsd:schema xmlns:xsd="http://www.w3.org/2001/XMLSchema" xmlns:xs="http://www.w3.org/2001/XMLSchema" xmlns:p="http://schemas.microsoft.com/office/2006/metadata/properties" xmlns:ns2="38d0f7a5-8910-4363-98fd-ee4d4f13758b" xmlns:ns3="ee9bb1d1-cab2-43e6-b3f0-cdb4d6c3ef08" targetNamespace="http://schemas.microsoft.com/office/2006/metadata/properties" ma:root="true" ma:fieldsID="d20d26bf446ac6f6dcf451d30e15caed" ns2:_="" ns3:_="">
    <xsd:import namespace="38d0f7a5-8910-4363-98fd-ee4d4f13758b"/>
    <xsd:import namespace="ee9bb1d1-cab2-43e6-b3f0-cdb4d6c3ef0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d0f7a5-8910-4363-98fd-ee4d4f1375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eaaf9f0-9cfd-4642-a7d0-184488b517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9bb1d1-cab2-43e6-b3f0-cdb4d6c3ef0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c893f71-9c0c-4b88-95b5-2f042b41bde3}" ma:internalName="TaxCatchAll" ma:showField="CatchAllData" ma:web="ee9bb1d1-cab2-43e6-b3f0-cdb4d6c3ef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8A4BD9D-4920-43F7-85AA-1E31242299F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F3B67A7-F5B8-48A6-BCA9-9C0A65E77B9E}">
  <ds:schemaRefs>
    <ds:schemaRef ds:uri="2ed3eb10-007e-47bf-9ad7-f627bcb06e42"/>
    <ds:schemaRef ds:uri="http://purl.org/dc/elements/1.1/"/>
    <ds:schemaRef ds:uri="5bcde06a-bf23-4d7b-bb30-7ffb4af0dab9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0cb4b6b7-81e4-4acc-b1a0-f903da1e3558"/>
    <ds:schemaRef ds:uri="http://www.w3.org/XML/1998/namespace"/>
    <ds:schemaRef ds:uri="http://purl.org/dc/terms/"/>
    <ds:schemaRef ds:uri="ee9bb1d1-cab2-43e6-b3f0-cdb4d6c3ef08"/>
    <ds:schemaRef ds:uri="38d0f7a5-8910-4363-98fd-ee4d4f13758b"/>
  </ds:schemaRefs>
</ds:datastoreItem>
</file>

<file path=customXml/itemProps3.xml><?xml version="1.0" encoding="utf-8"?>
<ds:datastoreItem xmlns:ds="http://schemas.openxmlformats.org/officeDocument/2006/customXml" ds:itemID="{89CC7B52-6044-43B4-8174-2825229519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d0f7a5-8910-4363-98fd-ee4d4f13758b"/>
    <ds:schemaRef ds:uri="ee9bb1d1-cab2-43e6-b3f0-cdb4d6c3ef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2036</TotalTime>
  <Words>741</Words>
  <Application>Microsoft Office PowerPoint</Application>
  <PresentationFormat>Custom</PresentationFormat>
  <Paragraphs>110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Flower Pattern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 Branson</dc:creator>
  <cp:lastModifiedBy>Dylan Rowell</cp:lastModifiedBy>
  <cp:revision>68</cp:revision>
  <dcterms:created xsi:type="dcterms:W3CDTF">2021-10-18T19:40:09Z</dcterms:created>
  <dcterms:modified xsi:type="dcterms:W3CDTF">2025-02-20T14:07:57Z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2020-03-26T00:00:00Z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2020-03-26T00:00:00Z</vt:filetime>
  </property>
  <property fmtid="{D5CDD505-2E9C-101B-9397-08002B2CF9AE}" pid="5" name="ContentTypeId">
    <vt:lpwstr>0x010100E23F8ECF3795A34286EC99F74346F8C2</vt:lpwstr>
  </property>
  <property fmtid="{D5CDD505-2E9C-101B-9397-08002B2CF9AE}" pid="6" name="Order">
    <vt:r8>642700</vt:r8>
  </property>
  <property fmtid="{D5CDD505-2E9C-101B-9397-08002B2CF9AE}" pid="7" name="xd_Signature">
    <vt:bool>false</vt:bool>
  </property>
  <property fmtid="{D5CDD505-2E9C-101B-9397-08002B2CF9AE}" pid="8" name="xd_ProgID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  <property fmtid="{D5CDD505-2E9C-101B-9397-08002B2CF9AE}" pid="13" name="MediaServiceImageTags">
    <vt:lpwstr/>
  </property>
</Properties>
</file>