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7"/>
  </p:notesMasterIdLst>
  <p:handoutMasterIdLst>
    <p:handoutMasterId r:id="rId38"/>
  </p:handoutMasterIdLst>
  <p:sldIdLst>
    <p:sldId id="256" r:id="rId5"/>
    <p:sldId id="257" r:id="rId6"/>
    <p:sldId id="266" r:id="rId7"/>
    <p:sldId id="268" r:id="rId8"/>
    <p:sldId id="267" r:id="rId9"/>
    <p:sldId id="269" r:id="rId10"/>
    <p:sldId id="270" r:id="rId11"/>
    <p:sldId id="271" r:id="rId12"/>
    <p:sldId id="272" r:id="rId13"/>
    <p:sldId id="273" r:id="rId14"/>
    <p:sldId id="274" r:id="rId15"/>
    <p:sldId id="275" r:id="rId16"/>
    <p:sldId id="276" r:id="rId17"/>
    <p:sldId id="277" r:id="rId18"/>
    <p:sldId id="278" r:id="rId19"/>
    <p:sldId id="279" r:id="rId20"/>
    <p:sldId id="293" r:id="rId21"/>
    <p:sldId id="292" r:id="rId22"/>
    <p:sldId id="280" r:id="rId23"/>
    <p:sldId id="281" r:id="rId24"/>
    <p:sldId id="295" r:id="rId25"/>
    <p:sldId id="294" r:id="rId26"/>
    <p:sldId id="282" r:id="rId27"/>
    <p:sldId id="309" r:id="rId28"/>
    <p:sldId id="291" r:id="rId29"/>
    <p:sldId id="297" r:id="rId30"/>
    <p:sldId id="298" r:id="rId31"/>
    <p:sldId id="299" r:id="rId32"/>
    <p:sldId id="307" r:id="rId33"/>
    <p:sldId id="308" r:id="rId34"/>
    <p:sldId id="311" r:id="rId35"/>
    <p:sldId id="303" r:id="rId36"/>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7B3C4C-B382-1D99-D768-D948BAB1B80A}" v="6" dt="2025-01-21T19:46:19.17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6" autoAdjust="0"/>
    <p:restoredTop sz="42457" autoAdjust="0"/>
  </p:normalViewPr>
  <p:slideViewPr>
    <p:cSldViewPr>
      <p:cViewPr varScale="1">
        <p:scale>
          <a:sx n="97" d="100"/>
          <a:sy n="97" d="100"/>
        </p:scale>
        <p:origin x="2458" y="67"/>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2/20/2025</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2/20/2025</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4379E9-31CE-E9AF-1394-13F67918E5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D65F5A-65BC-53DF-C358-F382D6BBAA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E3DE58-2D58-933A-C7EC-945CF91D2E3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314D375-4B23-090D-42A2-5061D3F20173}"/>
              </a:ext>
            </a:extLst>
          </p:cNvPr>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16345386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21459256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32</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22573239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2025!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200" dirty="0">
                <a:latin typeface="Montserrat"/>
                <a:ea typeface="Calibri"/>
                <a:cs typeface="EB Garamond" panose="00000500000000000000" pitchFamily="2" charset="0"/>
              </a:rPr>
              <a:t>It's budgeting season! After </a:t>
            </a:r>
            <a:r>
              <a:rPr lang="en-US" sz="1200" dirty="0">
                <a:effectLst/>
                <a:latin typeface="Montserrat"/>
                <a:ea typeface="Calibri"/>
                <a:cs typeface="EB Garamond" panose="00000500000000000000" pitchFamily="2" charset="0"/>
              </a:rPr>
              <a:t>you </a:t>
            </a:r>
            <a:r>
              <a:rPr lang="en-US" sz="1200" dirty="0">
                <a:latin typeface="Montserrat"/>
                <a:ea typeface="Calibri"/>
                <a:cs typeface="EB Garamond" panose="00000500000000000000" pitchFamily="2" charset="0"/>
              </a:rPr>
              <a:t>receive your draft budget, how will </a:t>
            </a:r>
            <a:r>
              <a:rPr lang="en-US" sz="1200" dirty="0">
                <a:effectLst/>
                <a:latin typeface="Montserrat"/>
                <a:ea typeface="Calibri"/>
                <a:cs typeface="EB Garamond" panose="00000500000000000000" pitchFamily="2" charset="0"/>
              </a:rPr>
              <a:t>you </a:t>
            </a:r>
            <a:r>
              <a:rPr lang="en-US" sz="1200" dirty="0">
                <a:latin typeface="Montserrat"/>
                <a:ea typeface="Calibri"/>
                <a:cs typeface="EB Garamond" panose="00000500000000000000" pitchFamily="2" charset="0"/>
              </a:rPr>
              <a:t>work with </a:t>
            </a:r>
            <a:r>
              <a:rPr lang="en-US" sz="1200" dirty="0">
                <a:effectLst/>
                <a:latin typeface="Montserrat"/>
                <a:ea typeface="Calibri"/>
                <a:cs typeface="EB Garamond" panose="00000500000000000000" pitchFamily="2" charset="0"/>
              </a:rPr>
              <a:t>other </a:t>
            </a:r>
            <a:r>
              <a:rPr lang="en-US" sz="1200" dirty="0">
                <a:latin typeface="Montserrat"/>
                <a:ea typeface="Calibri"/>
                <a:cs typeface="EB Garamond" panose="00000500000000000000" pitchFamily="2" charset="0"/>
              </a:rPr>
              <a:t>CMT </a:t>
            </a:r>
            <a:r>
              <a:rPr lang="en-US" sz="1200" dirty="0">
                <a:effectLst/>
                <a:latin typeface="Montserrat"/>
                <a:ea typeface="Calibri"/>
                <a:cs typeface="EB Garamond" panose="00000500000000000000" pitchFamily="2" charset="0"/>
              </a:rPr>
              <a:t>officers</a:t>
            </a:r>
            <a:r>
              <a:rPr lang="en-US" sz="1200" dirty="0">
                <a:latin typeface="Montserrat"/>
                <a:ea typeface="Calibri"/>
                <a:cs typeface="EB Garamond" panose="00000500000000000000" pitchFamily="2" charset="0"/>
              </a:rPr>
              <a:t> to ensure they have</a:t>
            </a:r>
            <a:r>
              <a:rPr lang="en-US" sz="1200" dirty="0">
                <a:effectLst/>
                <a:latin typeface="Montserrat"/>
                <a:ea typeface="Calibri"/>
                <a:cs typeface="EB Garamond" panose="00000500000000000000" pitchFamily="2" charset="0"/>
              </a:rPr>
              <a:t> the </a:t>
            </a:r>
            <a:r>
              <a:rPr lang="en-US" sz="1200" dirty="0">
                <a:latin typeface="Montserrat"/>
                <a:ea typeface="Calibri"/>
                <a:cs typeface="EB Garamond" panose="00000500000000000000" pitchFamily="2" charset="0"/>
              </a:rPr>
              <a:t>correct amounts budgeted for their events next year</a:t>
            </a:r>
            <a:r>
              <a:rPr lang="en-US" sz="1200" dirty="0">
                <a:effectLst/>
                <a:latin typeface="Montserrat"/>
                <a:ea typeface="Calibri"/>
                <a:cs typeface="EB Garamond" panose="00000500000000000000" pitchFamily="2" charset="0"/>
              </a:rPr>
              <a:t>?</a:t>
            </a:r>
            <a:endParaRPr lang="en-US"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marR="0" lvl="0" indent="-171450">
              <a:lnSpc>
                <a:spcPct val="116000"/>
              </a:lnSpc>
              <a:buFont typeface="Arial" panose="020B0604020202020204" pitchFamily="34" charset="0"/>
              <a:buChar char="•"/>
            </a:pPr>
            <a:r>
              <a:rPr lang="en-US" sz="11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Look at the amounts proposed for programming events and ensure they reflect what those events cost </a:t>
            </a: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this year </a:t>
            </a:r>
            <a:endParaRPr lang="en-US"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If dues and fees feel too high, work with CMT to determine ways expenses can be reduced</a:t>
            </a:r>
            <a:endParaRPr lang="en-US"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Share spreadsheet with officers defining budgets</a:t>
            </a:r>
            <a:endParaRPr lang="en-US"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Annual budget begins July 1</a:t>
            </a:r>
            <a:endParaRPr lang="en-US" dirty="0">
              <a:solidFill>
                <a:srgbClr val="000000"/>
              </a:solidFill>
              <a:latin typeface="Montserrat"/>
            </a:endParaRP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dirty="0">
                <a:latin typeface="Montserrat"/>
                <a:ea typeface="Times New Roman" panose="02020603050405020304" pitchFamily="18" charset="0"/>
                <a:cs typeface="EB Garamond" panose="00000500000000000000" pitchFamily="2" charset="0"/>
              </a:rPr>
              <a:t>You have noticed</a:t>
            </a:r>
            <a:r>
              <a:rPr lang="en-US" b="1" dirty="0">
                <a:latin typeface="Montserrat"/>
                <a:ea typeface="Times New Roman" panose="02020603050405020304" pitchFamily="18" charset="0"/>
                <a:cs typeface="EB Garamond" panose="00000500000000000000" pitchFamily="2" charset="0"/>
              </a:rPr>
              <a:t> </a:t>
            </a:r>
            <a:r>
              <a:rPr lang="en-US" dirty="0">
                <a:latin typeface="Montserrat"/>
                <a:ea typeface="Times New Roman" panose="02020603050405020304" pitchFamily="18" charset="0"/>
                <a:cs typeface="EB Garamond" panose="00000500000000000000" pitchFamily="2" charset="0"/>
              </a:rPr>
              <a:t>that communication between the finance team and </a:t>
            </a:r>
            <a:r>
              <a:rPr lang="en-US" dirty="0">
                <a:effectLst/>
                <a:latin typeface="Montserrat"/>
                <a:ea typeface="Times New Roman" panose="02020603050405020304" pitchFamily="18" charset="0"/>
                <a:cs typeface="EB Garamond" panose="00000500000000000000" pitchFamily="2" charset="0"/>
              </a:rPr>
              <a:t>Honor Board</a:t>
            </a:r>
            <a:r>
              <a:rPr lang="en-US" dirty="0">
                <a:latin typeface="Montserrat"/>
                <a:ea typeface="Times New Roman" panose="02020603050405020304" pitchFamily="18" charset="0"/>
                <a:cs typeface="EB Garamond" panose="00000500000000000000" pitchFamily="2" charset="0"/>
              </a:rPr>
              <a:t> has not been occurring as frequently as </a:t>
            </a:r>
            <a:r>
              <a:rPr lang="en-US" dirty="0">
                <a:effectLst/>
                <a:latin typeface="Montserrat"/>
                <a:ea typeface="Times New Roman" panose="02020603050405020304" pitchFamily="18" charset="0"/>
                <a:cs typeface="EB Garamond" panose="00000500000000000000" pitchFamily="2" charset="0"/>
              </a:rPr>
              <a:t>it </a:t>
            </a:r>
            <a:r>
              <a:rPr lang="en-US" dirty="0">
                <a:latin typeface="Montserrat"/>
                <a:ea typeface="Times New Roman" panose="02020603050405020304" pitchFamily="18" charset="0"/>
                <a:cs typeface="EB Garamond" panose="00000500000000000000" pitchFamily="2" charset="0"/>
              </a:rPr>
              <a:t>should</a:t>
            </a:r>
            <a:r>
              <a:rPr lang="en-US" dirty="0">
                <a:effectLst/>
                <a:latin typeface="Montserrat"/>
                <a:ea typeface="Times New Roman" panose="02020603050405020304" pitchFamily="18" charset="0"/>
                <a:cs typeface="EB Garamond" panose="00000500000000000000" pitchFamily="2" charset="0"/>
              </a:rPr>
              <a:t>. What </a:t>
            </a:r>
            <a:r>
              <a:rPr lang="en-US" dirty="0">
                <a:latin typeface="Montserrat"/>
                <a:ea typeface="Times New Roman" panose="02020603050405020304" pitchFamily="18" charset="0"/>
                <a:cs typeface="EB Garamond" panose="00000500000000000000" pitchFamily="2" charset="0"/>
              </a:rPr>
              <a:t>can </a:t>
            </a:r>
            <a:r>
              <a:rPr lang="en-US" dirty="0">
                <a:effectLst/>
                <a:latin typeface="Montserrat"/>
                <a:ea typeface="Times New Roman" panose="02020603050405020304" pitchFamily="18" charset="0"/>
                <a:cs typeface="EB Garamond" panose="00000500000000000000" pitchFamily="2" charset="0"/>
              </a:rPr>
              <a:t>you do</a:t>
            </a:r>
            <a:r>
              <a:rPr lang="en-US" dirty="0">
                <a:latin typeface="Montserrat"/>
                <a:ea typeface="Times New Roman" panose="02020603050405020304" pitchFamily="18" charset="0"/>
                <a:cs typeface="EB Garamond" panose="00000500000000000000" pitchFamily="2" charset="0"/>
              </a:rPr>
              <a:t> to ensure communication is happening in a timely manner</a:t>
            </a:r>
            <a:r>
              <a:rPr lang="en-US" dirty="0">
                <a:effectLst/>
                <a:latin typeface="Montserrat"/>
                <a:ea typeface="Times New Roman" panose="02020603050405020304" pitchFamily="18" charset="0"/>
                <a:cs typeface="EB Garamond" panose="00000500000000000000" pitchFamily="2" charset="0"/>
              </a:rPr>
              <a:t>?</a:t>
            </a:r>
            <a:r>
              <a:rPr lang="en-US" dirty="0">
                <a:latin typeface="Montserrat"/>
                <a:ea typeface="Times New Roman" panose="02020603050405020304" pitchFamily="18" charset="0"/>
                <a:cs typeface="EB Garamond" panose="00000500000000000000" pitchFamily="2" charset="0"/>
              </a:rPr>
              <a:t> </a:t>
            </a:r>
            <a:endParaRPr lang="en-US">
              <a:latin typeface="Montserrat"/>
            </a:endParaRPr>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dirty="0">
                <a:latin typeface="Montserrat"/>
                <a:ea typeface="Times New Roman" panose="02020603050405020304" pitchFamily="18" charset="0"/>
                <a:cs typeface="EB Garamond" panose="00000500000000000000" pitchFamily="2" charset="0"/>
              </a:rPr>
              <a:t>You have noticed</a:t>
            </a:r>
            <a:r>
              <a:rPr lang="en-US" b="1" dirty="0">
                <a:latin typeface="Montserrat"/>
                <a:ea typeface="Times New Roman" panose="02020603050405020304" pitchFamily="18" charset="0"/>
                <a:cs typeface="EB Garamond" panose="00000500000000000000" pitchFamily="2" charset="0"/>
              </a:rPr>
              <a:t> </a:t>
            </a:r>
            <a:r>
              <a:rPr lang="en-US" dirty="0">
                <a:latin typeface="Montserrat"/>
                <a:ea typeface="Times New Roman" panose="02020603050405020304" pitchFamily="18" charset="0"/>
                <a:cs typeface="EB Garamond" panose="00000500000000000000" pitchFamily="2" charset="0"/>
              </a:rPr>
              <a:t>that communication between the finance team and </a:t>
            </a:r>
            <a:r>
              <a:rPr lang="en-US" dirty="0">
                <a:effectLst/>
                <a:latin typeface="Montserrat"/>
                <a:ea typeface="Times New Roman" panose="02020603050405020304" pitchFamily="18" charset="0"/>
                <a:cs typeface="EB Garamond" panose="00000500000000000000" pitchFamily="2" charset="0"/>
              </a:rPr>
              <a:t>Honor Board</a:t>
            </a:r>
            <a:r>
              <a:rPr lang="en-US" dirty="0">
                <a:latin typeface="Montserrat"/>
                <a:ea typeface="Times New Roman" panose="02020603050405020304" pitchFamily="18" charset="0"/>
                <a:cs typeface="EB Garamond" panose="00000500000000000000" pitchFamily="2" charset="0"/>
              </a:rPr>
              <a:t> has not been occurring as frequently as </a:t>
            </a:r>
            <a:r>
              <a:rPr lang="en-US" dirty="0">
                <a:effectLst/>
                <a:latin typeface="Montserrat"/>
                <a:ea typeface="Times New Roman" panose="02020603050405020304" pitchFamily="18" charset="0"/>
                <a:cs typeface="EB Garamond" panose="00000500000000000000" pitchFamily="2" charset="0"/>
              </a:rPr>
              <a:t>it </a:t>
            </a:r>
            <a:r>
              <a:rPr lang="en-US" dirty="0">
                <a:latin typeface="Montserrat"/>
                <a:ea typeface="Times New Roman" panose="02020603050405020304" pitchFamily="18" charset="0"/>
                <a:cs typeface="EB Garamond" panose="00000500000000000000" pitchFamily="2" charset="0"/>
              </a:rPr>
              <a:t>should</a:t>
            </a:r>
            <a:r>
              <a:rPr lang="en-US" dirty="0">
                <a:effectLst/>
                <a:latin typeface="Montserrat"/>
                <a:ea typeface="Times New Roman" panose="02020603050405020304" pitchFamily="18" charset="0"/>
                <a:cs typeface="EB Garamond" panose="00000500000000000000" pitchFamily="2" charset="0"/>
              </a:rPr>
              <a:t>. What </a:t>
            </a:r>
            <a:r>
              <a:rPr lang="en-US" dirty="0">
                <a:latin typeface="Montserrat"/>
                <a:ea typeface="Times New Roman" panose="02020603050405020304" pitchFamily="18" charset="0"/>
                <a:cs typeface="EB Garamond" panose="00000500000000000000" pitchFamily="2" charset="0"/>
              </a:rPr>
              <a:t>can </a:t>
            </a:r>
            <a:r>
              <a:rPr lang="en-US" dirty="0">
                <a:effectLst/>
                <a:latin typeface="Montserrat"/>
                <a:ea typeface="Times New Roman" panose="02020603050405020304" pitchFamily="18" charset="0"/>
                <a:cs typeface="EB Garamond" panose="00000500000000000000" pitchFamily="2" charset="0"/>
              </a:rPr>
              <a:t>you do</a:t>
            </a:r>
            <a:r>
              <a:rPr lang="en-US" dirty="0">
                <a:latin typeface="Montserrat"/>
                <a:ea typeface="Times New Roman" panose="02020603050405020304" pitchFamily="18" charset="0"/>
                <a:cs typeface="EB Garamond" panose="00000500000000000000" pitchFamily="2" charset="0"/>
              </a:rPr>
              <a:t> to ensure communication is happening in a timely manner</a:t>
            </a:r>
            <a:r>
              <a:rPr lang="en-US" dirty="0">
                <a:effectLst/>
                <a:latin typeface="Montserrat"/>
                <a:ea typeface="Times New Roman" panose="02020603050405020304" pitchFamily="18" charset="0"/>
                <a:cs typeface="EB Garamond" panose="00000500000000000000" pitchFamily="2" charset="0"/>
              </a:rPr>
              <a:t>?</a:t>
            </a:r>
            <a:r>
              <a:rPr lang="en-US" dirty="0">
                <a:latin typeface="Montserrat"/>
                <a:ea typeface="Times New Roman" panose="02020603050405020304" pitchFamily="18" charset="0"/>
                <a:cs typeface="EB Garamond" panose="00000500000000000000" pitchFamily="2" charset="0"/>
              </a:rPr>
              <a:t> </a:t>
            </a:r>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buFont typeface="Arial" panose="020B0604020202020204" pitchFamily="34" charset="0"/>
              <a:buChar char="•"/>
            </a:pPr>
            <a:r>
              <a:rPr lang="en-US" dirty="0"/>
              <a:t>Attend Honor Board meetings monthly to review all past due accounts and report after 10th of the month </a:t>
            </a:r>
          </a:p>
          <a:p>
            <a:pPr marL="171450" indent="-171450">
              <a:buFont typeface="Arial" panose="020B0604020202020204" pitchFamily="34" charset="0"/>
              <a:buChar char="•"/>
            </a:pPr>
            <a:r>
              <a:rPr lang="en-US" dirty="0">
                <a:solidFill>
                  <a:srgbClr val="000000"/>
                </a:solidFill>
                <a:latin typeface="Montserrat"/>
              </a:rPr>
              <a:t>Review alum/non-member accounts on the past-due receivables report</a:t>
            </a:r>
          </a:p>
          <a:p>
            <a:pPr marL="171450" indent="-171450">
              <a:buFont typeface="Arial" panose="020B0604020202020204" pitchFamily="34" charset="0"/>
              <a:buChar char="•"/>
            </a:pPr>
            <a:r>
              <a:rPr lang="en-US" dirty="0">
                <a:solidFill>
                  <a:srgbClr val="000000"/>
                </a:solidFill>
                <a:latin typeface="Montserrat"/>
              </a:rPr>
              <a:t>Reach out for additional adviser support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2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Honor Board approved Hannah </a:t>
            </a:r>
            <a:r>
              <a:rPr lang="en-US" sz="1200" dirty="0" err="1">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Deegee</a:t>
            </a:r>
            <a:r>
              <a:rPr lang="en-US" sz="12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 for excused status academic professional status for the student teaching she will be participating in this term. Hannah was originally billed regular dues and fees. What are the next steps to bill her the correct amount?</a:t>
            </a:r>
            <a:endParaRPr lang="en-US" sz="1200"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2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Honor Board approved Hannah </a:t>
            </a:r>
            <a:r>
              <a:rPr lang="en-US" sz="1200" dirty="0" err="1">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Deegee</a:t>
            </a:r>
            <a:r>
              <a:rPr lang="en-US" sz="12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 for excused status academic professional status for the student teaching she will be participating in this term. Hannah was originally billed regular dues and fees. What are the next steps to bill her the correct amount?</a:t>
            </a:r>
            <a:endParaRPr lang="en-US" sz="1200"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marR="0" lvl="0" indent="-171450">
              <a:lnSpc>
                <a:spcPct val="116000"/>
              </a:lnSpc>
              <a:buFont typeface="Arial" panose="020B0604020202020204" pitchFamily="34" charset="0"/>
              <a:buChar char="•"/>
            </a:pPr>
            <a:r>
              <a:rPr lang="en-US" sz="1000" dirty="0">
                <a:effectLst/>
                <a:latin typeface="Montserrat" panose="00000500000000000000" pitchFamily="2" charset="0"/>
                <a:ea typeface="Times New Roman" panose="02020603050405020304" pitchFamily="18" charset="0"/>
                <a:cs typeface="Times New Roman" panose="02020603050405020304" pitchFamily="18" charset="0"/>
              </a:rPr>
              <a:t>Ensure that the </a:t>
            </a:r>
            <a:r>
              <a:rPr lang="en-US" sz="1000" dirty="0" err="1">
                <a:effectLst/>
                <a:latin typeface="Montserrat" panose="00000500000000000000" pitchFamily="2" charset="0"/>
                <a:ea typeface="Times New Roman" panose="02020603050405020304" pitchFamily="18" charset="0"/>
                <a:cs typeface="Times New Roman" panose="02020603050405020304" pitchFamily="18" charset="0"/>
              </a:rPr>
              <a:t>vp</a:t>
            </a:r>
            <a:r>
              <a:rPr lang="en-US" sz="1000" dirty="0">
                <a:effectLst/>
                <a:latin typeface="Montserrat" panose="00000500000000000000" pitchFamily="2" charset="0"/>
                <a:ea typeface="Times New Roman" panose="02020603050405020304" pitchFamily="18" charset="0"/>
                <a:cs typeface="Times New Roman" panose="02020603050405020304" pitchFamily="18" charset="0"/>
              </a:rPr>
              <a:t>: social standards has entered the status update in </a:t>
            </a:r>
            <a:r>
              <a:rPr lang="en-US" sz="1000" dirty="0" err="1">
                <a:effectLst/>
                <a:latin typeface="Montserrat" panose="00000500000000000000" pitchFamily="2" charset="0"/>
                <a:ea typeface="Times New Roman" panose="02020603050405020304" pitchFamily="18" charset="0"/>
                <a:cs typeface="Times New Roman" panose="02020603050405020304" pitchFamily="18" charset="0"/>
              </a:rPr>
              <a:t>Anchorbase</a:t>
            </a:r>
            <a:r>
              <a:rPr lang="en-US" sz="1000" dirty="0">
                <a:effectLst/>
                <a:latin typeface="Montserrat" panose="00000500000000000000" pitchFamily="2" charset="0"/>
                <a:ea typeface="Times New Roman" panose="02020603050405020304" pitchFamily="18" charset="0"/>
                <a:cs typeface="Times New Roman" panose="02020603050405020304" pitchFamily="18" charset="0"/>
              </a:rPr>
              <a:t> </a:t>
            </a:r>
            <a:endParaRPr lang="en-US" sz="1000"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000" dirty="0">
                <a:effectLst/>
                <a:latin typeface="Montserrat" panose="00000500000000000000" pitchFamily="2" charset="0"/>
                <a:ea typeface="Times New Roman" panose="02020603050405020304" pitchFamily="18" charset="0"/>
                <a:cs typeface="Times New Roman" panose="02020603050405020304" pitchFamily="18" charset="0"/>
              </a:rPr>
              <a:t>Submit an MAA for the member </a:t>
            </a:r>
            <a:endParaRPr lang="en-US" sz="1000"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000" dirty="0">
                <a:effectLst/>
                <a:latin typeface="Montserrat" panose="00000500000000000000" pitchFamily="2" charset="0"/>
                <a:ea typeface="Times New Roman" panose="02020603050405020304" pitchFamily="18" charset="0"/>
                <a:cs typeface="Times New Roman" panose="02020603050405020304" pitchFamily="18" charset="0"/>
              </a:rPr>
              <a:t>If needed, work with your RFS to create a new billing group </a:t>
            </a:r>
            <a:endParaRPr lang="en-US" sz="1000"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000" dirty="0">
                <a:effectLst/>
                <a:latin typeface="Montserrat" panose="00000500000000000000" pitchFamily="2" charset="0"/>
                <a:ea typeface="Times New Roman" panose="02020603050405020304" pitchFamily="18" charset="0"/>
                <a:cs typeface="Times New Roman" panose="02020603050405020304" pitchFamily="18" charset="0"/>
              </a:rPr>
              <a:t>New invoice will generate for the member. Remind the member to login to </a:t>
            </a:r>
            <a:r>
              <a:rPr lang="en-US" sz="1000" dirty="0" err="1">
                <a:effectLst/>
                <a:latin typeface="Montserrat" panose="00000500000000000000" pitchFamily="2" charset="0"/>
                <a:ea typeface="Times New Roman" panose="02020603050405020304" pitchFamily="18" charset="0"/>
                <a:cs typeface="Times New Roman" panose="02020603050405020304" pitchFamily="18" charset="0"/>
              </a:rPr>
              <a:t>greekbill</a:t>
            </a:r>
            <a:r>
              <a:rPr lang="en-US" sz="1000" dirty="0">
                <a:effectLst/>
                <a:latin typeface="Montserrat" panose="00000500000000000000" pitchFamily="2" charset="0"/>
                <a:ea typeface="Times New Roman" panose="02020603050405020304" pitchFamily="18" charset="0"/>
                <a:cs typeface="Times New Roman" panose="02020603050405020304" pitchFamily="18" charset="0"/>
              </a:rPr>
              <a:t> and sign their new Dues &amp; Fees contract</a:t>
            </a:r>
            <a:endParaRPr lang="en-US" sz="1000" dirty="0">
              <a:effectLst/>
              <a:latin typeface="Aptos" panose="020B0004020202020204" pitchFamily="34" charset="0"/>
              <a:ea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dirty="0">
              <a:solidFill>
                <a:srgbClr val="000000"/>
              </a:solidFill>
              <a:latin typeface="Montserrat"/>
            </a:endParaRP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12-12:30pm ET: Welcome &amp; Opening </a:t>
            </a:r>
          </a:p>
          <a:p>
            <a:pPr marL="171450" indent="-171450">
              <a:buFont typeface="Arial" panose="020B0604020202020204" pitchFamily="34" charset="0"/>
              <a:buChar char="•"/>
            </a:pPr>
            <a:r>
              <a:rPr lang="en-US" dirty="0"/>
              <a:t>12:30-1:30pm ET: Scenario Practice </a:t>
            </a:r>
          </a:p>
          <a:p>
            <a:pPr marL="171450" indent="-171450">
              <a:buFont typeface="Arial" panose="020B0604020202020204" pitchFamily="34" charset="0"/>
              <a:buChar char="•"/>
            </a:pPr>
            <a:r>
              <a:rPr lang="en-US" dirty="0"/>
              <a:t>1:30-1:45pm ET: Break </a:t>
            </a:r>
          </a:p>
          <a:p>
            <a:pPr marL="171450" indent="-171450">
              <a:buFont typeface="Arial" panose="020B0604020202020204" pitchFamily="34" charset="0"/>
              <a:buChar char="•"/>
            </a:pPr>
            <a:r>
              <a:rPr lang="en-US" dirty="0"/>
              <a:t>1:45-2:45pm: Idea Sharing </a:t>
            </a:r>
          </a:p>
          <a:p>
            <a:pPr marL="171450" indent="-171450">
              <a:buFont typeface="Arial" panose="020B0604020202020204" pitchFamily="34" charset="0"/>
              <a:buChar char="•"/>
            </a:pPr>
            <a:r>
              <a:rPr lang="en-US" dirty="0"/>
              <a:t>2:45-3:00pm: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r>
              <a:rPr lang="en-US" sz="1200" kern="0" dirty="0">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You want to invoice your members for some cute merch. What do you do?</a:t>
            </a:r>
            <a:endParaRPr lang="en-US" sz="6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3821630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1640459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#4</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a:lstStyle/>
          <a:p>
            <a:r>
              <a:rPr lang="en-US" sz="1200" kern="0" dirty="0">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You want to invoice your members for some cute merch. What do you do?</a:t>
            </a:r>
            <a:endParaRPr lang="en-US" sz="600" dirty="0"/>
          </a:p>
        </p:txBody>
      </p:sp>
    </p:spTree>
    <p:extLst>
      <p:ext uri="{BB962C8B-B14F-4D97-AF65-F5344CB8AC3E}">
        <p14:creationId xmlns:p14="http://schemas.microsoft.com/office/powerpoint/2010/main" val="10250872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marR="0" lvl="0" indent="-171450">
              <a:lnSpc>
                <a:spcPct val="116000"/>
              </a:lnSpc>
              <a:buFont typeface="Arial" panose="020B0604020202020204" pitchFamily="34" charset="0"/>
              <a:buChar char="•"/>
            </a:pPr>
            <a:r>
              <a:rPr lang="en-US" dirty="0">
                <a:effectLst/>
                <a:ea typeface="Times New Roman" panose="02020603050405020304" pitchFamily="18" charset="0"/>
                <a:cs typeface="Times New Roman" panose="02020603050405020304" pitchFamily="18" charset="0"/>
              </a:rPr>
              <a:t>New policy is you do NOT invoice your members for optional merch.</a:t>
            </a:r>
          </a:p>
          <a:p>
            <a:pPr marL="171450" marR="0" lvl="0" indent="-171450">
              <a:lnSpc>
                <a:spcPct val="116000"/>
              </a:lnSpc>
              <a:buFont typeface="Arial" panose="020B0604020202020204" pitchFamily="34" charset="0"/>
              <a:buChar char="•"/>
            </a:pPr>
            <a:r>
              <a:rPr lang="en-US" dirty="0">
                <a:effectLst/>
                <a:ea typeface="Times New Roman" panose="02020603050405020304" pitchFamily="18" charset="0"/>
                <a:cs typeface="Times New Roman" panose="02020603050405020304" pitchFamily="18" charset="0"/>
              </a:rPr>
              <a:t>Instead, identify a vendor that will allow you to set up a “buy” either with your own design or one they already offer. This will allow you to send a link to your members and they will pay the vendor directly and the vendor will mail you the product with a list of who purchased what.</a:t>
            </a:r>
            <a:endParaRPr lang="en-US" dirty="0">
              <a:ea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933758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21FCCA-538C-1922-846F-75DEB84E832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6D78649-F86D-4977-1CFC-3C12B672F946}"/>
              </a:ext>
            </a:extLst>
          </p:cNvPr>
          <p:cNvSpPr>
            <a:spLocks noGrp="1"/>
          </p:cNvSpPr>
          <p:nvPr>
            <p:ph type="body" sz="quarter" idx="12"/>
          </p:nvPr>
        </p:nvSpPr>
        <p:spPr/>
        <p:txBody>
          <a:bodyPr/>
          <a:lstStyle/>
          <a:p>
            <a:pPr marL="171450" marR="0" lvl="0" indent="-171450">
              <a:lnSpc>
                <a:spcPct val="116000"/>
              </a:lnSpc>
              <a:buFont typeface="Arial" panose="020B0604020202020204" pitchFamily="34" charset="0"/>
              <a:buChar char="•"/>
            </a:pPr>
            <a:r>
              <a:rPr lang="en-US" sz="1000" dirty="0">
                <a:effectLst/>
                <a:ea typeface="Times New Roman" panose="02020603050405020304" pitchFamily="18" charset="0"/>
                <a:cs typeface="Times New Roman" panose="02020603050405020304" pitchFamily="18" charset="0"/>
              </a:rPr>
              <a:t>All </a:t>
            </a:r>
            <a:r>
              <a:rPr lang="en-US" sz="1000" b="1" dirty="0">
                <a:effectLst/>
                <a:ea typeface="Times New Roman" panose="02020603050405020304" pitchFamily="18" charset="0"/>
                <a:cs typeface="Times New Roman" panose="02020603050405020304" pitchFamily="18" charset="0"/>
              </a:rPr>
              <a:t>required</a:t>
            </a:r>
            <a:r>
              <a:rPr lang="en-US" sz="1000" dirty="0">
                <a:effectLst/>
                <a:ea typeface="Times New Roman" panose="02020603050405020304" pitchFamily="18" charset="0"/>
                <a:cs typeface="Times New Roman" panose="02020603050405020304" pitchFamily="18" charset="0"/>
              </a:rPr>
              <a:t> merch like t-shirts, </a:t>
            </a:r>
            <a:r>
              <a:rPr lang="en-US" sz="1000" dirty="0" err="1">
                <a:effectLst/>
                <a:ea typeface="Times New Roman" panose="02020603050405020304" pitchFamily="18" charset="0"/>
                <a:cs typeface="Times New Roman" panose="02020603050405020304" pitchFamily="18" charset="0"/>
              </a:rPr>
              <a:t>etc</a:t>
            </a:r>
            <a:r>
              <a:rPr lang="en-US" sz="1000" dirty="0">
                <a:effectLst/>
                <a:ea typeface="Times New Roman" panose="02020603050405020304" pitchFamily="18" charset="0"/>
                <a:cs typeface="Times New Roman" panose="02020603050405020304" pitchFamily="18" charset="0"/>
              </a:rPr>
              <a:t> required for recruitment, bid day, and fundraising activities should be in your chapter budget. Never invoice a member for required merch.</a:t>
            </a:r>
          </a:p>
          <a:p>
            <a:pPr marL="171450" marR="0" lvl="0" indent="-171450">
              <a:lnSpc>
                <a:spcPct val="116000"/>
              </a:lnSpc>
              <a:buFont typeface="Arial" panose="020B0604020202020204" pitchFamily="34" charset="0"/>
              <a:buChar char="•"/>
            </a:pPr>
            <a:r>
              <a:rPr lang="en-US" sz="1000" dirty="0">
                <a:effectLst/>
                <a:ea typeface="Times New Roman" panose="02020603050405020304" pitchFamily="18" charset="0"/>
                <a:cs typeface="Times New Roman" panose="02020603050405020304" pitchFamily="18" charset="0"/>
              </a:rPr>
              <a:t>For other invoices – like football tickets for parents' weekend – you must first invoice and collect payment before making the purchase. If a member has not paid – then you do not include them in the purchase.</a:t>
            </a:r>
            <a:endParaRPr lang="en-US" sz="1000" dirty="0"/>
          </a:p>
        </p:txBody>
      </p:sp>
      <p:sp>
        <p:nvSpPr>
          <p:cNvPr id="3" name="Content Placeholder 2">
            <a:extLst>
              <a:ext uri="{FF2B5EF4-FFF2-40B4-BE49-F238E27FC236}">
                <a16:creationId xmlns:a16="http://schemas.microsoft.com/office/drawing/2014/main" id="{E107802A-12D3-E775-9629-BECE0FF4B884}"/>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25930795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1066800"/>
            <a:ext cx="2336800" cy="609600"/>
          </a:xfrm>
        </p:spPr>
        <p:txBody>
          <a:bodyPr/>
          <a:lstStyle/>
          <a:p>
            <a:r>
              <a:rPr lang="en-US" dirty="0"/>
              <a:t>Idea Sharing</a:t>
            </a:r>
          </a:p>
        </p:txBody>
      </p:sp>
    </p:spTree>
    <p:extLst>
      <p:ext uri="{BB962C8B-B14F-4D97-AF65-F5344CB8AC3E}">
        <p14:creationId xmlns:p14="http://schemas.microsoft.com/office/powerpoint/2010/main" val="2810336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90600"/>
            <a:ext cx="2336800" cy="381000"/>
          </a:xfrm>
        </p:spPr>
        <p:txBody>
          <a:bodyPr/>
          <a:lstStyle/>
          <a:p>
            <a:r>
              <a:rPr lang="en-US" dirty="0"/>
              <a:t>Idea Sharing</a:t>
            </a:r>
          </a:p>
        </p:txBody>
      </p:sp>
    </p:spTree>
    <p:extLst>
      <p:ext uri="{BB962C8B-B14F-4D97-AF65-F5344CB8AC3E}">
        <p14:creationId xmlns:p14="http://schemas.microsoft.com/office/powerpoint/2010/main" val="42005719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27804" y="684362"/>
            <a:ext cx="2336800" cy="381000"/>
          </a:xfrm>
        </p:spPr>
        <p:txBody>
          <a:bodyPr lIns="91440" tIns="45720" rIns="91440" bIns="45720" anchor="t"/>
          <a:lstStyle/>
          <a:p>
            <a:r>
              <a:rPr lang="en-US" dirty="0">
                <a:latin typeface="TROPILINE-EXTRABOLD"/>
              </a:rPr>
              <a:t>Naming Recognition Opportunity</a:t>
            </a:r>
            <a:endParaRPr lang="en-US" dirty="0"/>
          </a:p>
        </p:txBody>
      </p:sp>
      <p:pic>
        <p:nvPicPr>
          <p:cNvPr id="4" name="Picture 3" descr="A qr code with a anchor in the center&#10;&#10;Description automatically generated">
            <a:extLst>
              <a:ext uri="{FF2B5EF4-FFF2-40B4-BE49-F238E27FC236}">
                <a16:creationId xmlns:a16="http://schemas.microsoft.com/office/drawing/2014/main" id="{8B61F9B0-B784-2AD9-FCFC-776EE4F0F5F4}"/>
              </a:ext>
            </a:extLst>
          </p:cNvPr>
          <p:cNvPicPr>
            <a:picLocks noChangeAspect="1"/>
          </p:cNvPicPr>
          <p:nvPr/>
        </p:nvPicPr>
        <p:blipFill>
          <a:blip r:embed="rId3"/>
          <a:stretch>
            <a:fillRect/>
          </a:stretch>
        </p:blipFill>
        <p:spPr>
          <a:xfrm>
            <a:off x="2501355" y="1213041"/>
            <a:ext cx="1214465" cy="1214465"/>
          </a:xfrm>
          <a:prstGeom prst="rect">
            <a:avLst/>
          </a:prstGeom>
        </p:spPr>
      </p:pic>
    </p:spTree>
    <p:extLst>
      <p:ext uri="{BB962C8B-B14F-4D97-AF65-F5344CB8AC3E}">
        <p14:creationId xmlns:p14="http://schemas.microsoft.com/office/powerpoint/2010/main" val="16648372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4" name="Picture 3" descr="A qr code with a anchor&#10;&#10;AI-generated content may be incorrect.">
            <a:extLst>
              <a:ext uri="{FF2B5EF4-FFF2-40B4-BE49-F238E27FC236}">
                <a16:creationId xmlns:a16="http://schemas.microsoft.com/office/drawing/2014/main" id="{7ECE548F-4C1B-0399-64E3-0EA14F28FE9A}"/>
              </a:ext>
            </a:extLst>
          </p:cNvPr>
          <p:cNvPicPr>
            <a:picLocks noChangeAspect="1"/>
          </p:cNvPicPr>
          <p:nvPr/>
        </p:nvPicPr>
        <p:blipFill>
          <a:blip r:embed="rId3"/>
          <a:stretch>
            <a:fillRect/>
          </a:stretch>
        </p:blipFill>
        <p:spPr>
          <a:xfrm>
            <a:off x="2207786" y="1002963"/>
            <a:ext cx="1335370" cy="133537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pPr algn="l"/>
            <a:r>
              <a:rPr lang="en-US" sz="1200" dirty="0">
                <a:latin typeface="Montserrat"/>
                <a:ea typeface="Calibri"/>
                <a:cs typeface="EB Garamond" panose="00000500000000000000" pitchFamily="2" charset="0"/>
              </a:rPr>
              <a:t>It's budgeting season! After you receive your draft budget</a:t>
            </a:r>
            <a:r>
              <a:rPr lang="en-US" sz="1200" dirty="0">
                <a:effectLst/>
                <a:latin typeface="Montserrat"/>
                <a:ea typeface="Calibri"/>
                <a:cs typeface="EB Garamond" panose="00000500000000000000" pitchFamily="2" charset="0"/>
              </a:rPr>
              <a:t>, </a:t>
            </a:r>
            <a:r>
              <a:rPr lang="en-US" sz="1200" dirty="0">
                <a:latin typeface="Montserrat"/>
                <a:ea typeface="Calibri"/>
                <a:cs typeface="EB Garamond" panose="00000500000000000000" pitchFamily="2" charset="0"/>
              </a:rPr>
              <a:t>how will </a:t>
            </a:r>
            <a:r>
              <a:rPr lang="en-US" sz="1200" dirty="0">
                <a:effectLst/>
                <a:latin typeface="Montserrat"/>
                <a:ea typeface="Calibri"/>
                <a:cs typeface="EB Garamond" panose="00000500000000000000" pitchFamily="2" charset="0"/>
              </a:rPr>
              <a:t>you </a:t>
            </a:r>
            <a:r>
              <a:rPr lang="en-US" sz="1200" dirty="0">
                <a:latin typeface="Montserrat"/>
                <a:ea typeface="Calibri"/>
                <a:cs typeface="EB Garamond" panose="00000500000000000000" pitchFamily="2" charset="0"/>
              </a:rPr>
              <a:t>work with </a:t>
            </a:r>
            <a:r>
              <a:rPr lang="en-US" sz="1200" dirty="0">
                <a:effectLst/>
                <a:latin typeface="Montserrat"/>
                <a:ea typeface="Calibri"/>
                <a:cs typeface="EB Garamond" panose="00000500000000000000" pitchFamily="2" charset="0"/>
              </a:rPr>
              <a:t>other </a:t>
            </a:r>
            <a:r>
              <a:rPr lang="en-US" sz="1200" dirty="0">
                <a:latin typeface="Montserrat"/>
                <a:ea typeface="Calibri"/>
                <a:cs typeface="EB Garamond" panose="00000500000000000000" pitchFamily="2" charset="0"/>
              </a:rPr>
              <a:t>CMT </a:t>
            </a:r>
            <a:r>
              <a:rPr lang="en-US" sz="1200" dirty="0">
                <a:effectLst/>
                <a:latin typeface="Montserrat"/>
                <a:ea typeface="Calibri"/>
                <a:cs typeface="EB Garamond" panose="00000500000000000000" pitchFamily="2" charset="0"/>
              </a:rPr>
              <a:t>officers </a:t>
            </a:r>
            <a:r>
              <a:rPr lang="en-US" sz="1200" dirty="0">
                <a:latin typeface="Montserrat"/>
                <a:ea typeface="Calibri"/>
                <a:cs typeface="EB Garamond" panose="00000500000000000000" pitchFamily="2" charset="0"/>
              </a:rPr>
              <a:t>to ensure they have </a:t>
            </a:r>
            <a:r>
              <a:rPr lang="en-US" sz="1200" dirty="0">
                <a:effectLst/>
                <a:latin typeface="Montserrat"/>
                <a:ea typeface="Calibri"/>
                <a:cs typeface="EB Garamond" panose="00000500000000000000" pitchFamily="2" charset="0"/>
              </a:rPr>
              <a:t>the </a:t>
            </a:r>
            <a:r>
              <a:rPr lang="en-US" sz="1200" dirty="0">
                <a:latin typeface="Montserrat"/>
                <a:ea typeface="Calibri"/>
                <a:cs typeface="EB Garamond" panose="00000500000000000000" pitchFamily="2" charset="0"/>
              </a:rPr>
              <a:t>correct amounts budgeted for their events next year</a:t>
            </a:r>
            <a:r>
              <a:rPr lang="en-US" sz="1200" dirty="0">
                <a:effectLst/>
                <a:latin typeface="Montserrat"/>
                <a:ea typeface="Calibri"/>
                <a:cs typeface="EB Garamond" panose="00000500000000000000" pitchFamily="2" charset="0"/>
              </a:rPr>
              <a:t>?</a:t>
            </a:r>
            <a:endParaRPr lang="en-US" dirty="0">
              <a:latin typeface="Montserrat"/>
              <a:ea typeface="Calibri"/>
            </a:endParaRPr>
          </a:p>
          <a:p>
            <a:endParaRPr lang="en-US" sz="1200" dirty="0">
              <a:effectLst/>
              <a:latin typeface="Montserrat"/>
              <a:ea typeface="Calibri"/>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e9bb1d1-cab2-43e6-b3f0-cdb4d6c3ef08" xsi:nil="true"/>
    <lcf76f155ced4ddcb4097134ff3c332f xmlns="38d0f7a5-8910-4363-98fd-ee4d4f13758b">
      <Terms xmlns="http://schemas.microsoft.com/office/infopath/2007/PartnerControls"/>
    </lcf76f155ced4ddcb4097134ff3c332f>
    <SharedWithUsers xmlns="ee9bb1d1-cab2-43e6-b3f0-cdb4d6c3ef08">
      <UserInfo>
        <DisplayName/>
        <AccountId xsi:nil="true"/>
        <AccountType/>
      </UserInfo>
    </SharedWithUsers>
    <MediaLengthInSeconds xmlns="38d0f7a5-8910-4363-98fd-ee4d4f13758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23F8ECF3795A34286EC99F74346F8C2" ma:contentTypeVersion="18" ma:contentTypeDescription="Create a new document." ma:contentTypeScope="" ma:versionID="8799db9ea4022f992a269d71e8bc16ba">
  <xsd:schema xmlns:xsd="http://www.w3.org/2001/XMLSchema" xmlns:xs="http://www.w3.org/2001/XMLSchema" xmlns:p="http://schemas.microsoft.com/office/2006/metadata/properties" xmlns:ns2="38d0f7a5-8910-4363-98fd-ee4d4f13758b" xmlns:ns3="ee9bb1d1-cab2-43e6-b3f0-cdb4d6c3ef08" targetNamespace="http://schemas.microsoft.com/office/2006/metadata/properties" ma:root="true" ma:fieldsID="d20d26bf446ac6f6dcf451d30e15caed" ns2:_="" ns3:_="">
    <xsd:import namespace="38d0f7a5-8910-4363-98fd-ee4d4f13758b"/>
    <xsd:import namespace="ee9bb1d1-cab2-43e6-b3f0-cdb4d6c3ef0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lcf76f155ced4ddcb4097134ff3c332f" minOccurs="0"/>
                <xsd:element ref="ns3:TaxCatchAll"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d0f7a5-8910-4363-98fd-ee4d4f1375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e9bb1d1-cab2-43e6-b3f0-cdb4d6c3ef0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5c893f71-9c0c-4b88-95b5-2f042b41bde3}" ma:internalName="TaxCatchAll" ma:showField="CatchAllData" ma:web="ee9bb1d1-cab2-43e6-b3f0-cdb4d6c3ef0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 ds:uri="ee9bb1d1-cab2-43e6-b3f0-cdb4d6c3ef08"/>
    <ds:schemaRef ds:uri="38d0f7a5-8910-4363-98fd-ee4d4f13758b"/>
  </ds:schemaRefs>
</ds:datastoreItem>
</file>

<file path=customXml/itemProps2.xml><?xml version="1.0" encoding="utf-8"?>
<ds:datastoreItem xmlns:ds="http://schemas.openxmlformats.org/officeDocument/2006/customXml" ds:itemID="{C8A4BD9D-4920-43F7-85AA-1E31242299FE}">
  <ds:schemaRefs>
    <ds:schemaRef ds:uri="http://schemas.microsoft.com/sharepoint/v3/contenttype/forms"/>
  </ds:schemaRefs>
</ds:datastoreItem>
</file>

<file path=customXml/itemProps3.xml><?xml version="1.0" encoding="utf-8"?>
<ds:datastoreItem xmlns:ds="http://schemas.openxmlformats.org/officeDocument/2006/customXml" ds:itemID="{0C7B0910-F262-40A3-91A9-D442FC51D6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d0f7a5-8910-4363-98fd-ee4d4f13758b"/>
    <ds:schemaRef ds:uri="ee9bb1d1-cab2-43e6-b3f0-cdb4d6c3ef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2276</TotalTime>
  <Words>783</Words>
  <Application>Microsoft Office PowerPoint</Application>
  <PresentationFormat>Custom</PresentationFormat>
  <Paragraphs>106</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Dylan Rowell</cp:lastModifiedBy>
  <cp:revision>74</cp:revision>
  <dcterms:created xsi:type="dcterms:W3CDTF">2021-10-18T19:40:09Z</dcterms:created>
  <dcterms:modified xsi:type="dcterms:W3CDTF">2025-02-20T14:06:34Z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0x010100E23F8ECF3795A34286EC99F74346F8C2</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