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36"/>
  </p:notesMasterIdLst>
  <p:handoutMasterIdLst>
    <p:handoutMasterId r:id="rId37"/>
  </p:handoutMasterIdLst>
  <p:sldIdLst>
    <p:sldId id="256" r:id="rId5"/>
    <p:sldId id="257" r:id="rId6"/>
    <p:sldId id="266" r:id="rId7"/>
    <p:sldId id="268" r:id="rId8"/>
    <p:sldId id="267" r:id="rId9"/>
    <p:sldId id="269" r:id="rId10"/>
    <p:sldId id="270" r:id="rId11"/>
    <p:sldId id="271" r:id="rId12"/>
    <p:sldId id="272" r:id="rId13"/>
    <p:sldId id="309" r:id="rId14"/>
    <p:sldId id="274" r:id="rId15"/>
    <p:sldId id="275" r:id="rId16"/>
    <p:sldId id="276" r:id="rId17"/>
    <p:sldId id="277" r:id="rId18"/>
    <p:sldId id="278" r:id="rId19"/>
    <p:sldId id="279" r:id="rId20"/>
    <p:sldId id="293" r:id="rId21"/>
    <p:sldId id="292" r:id="rId22"/>
    <p:sldId id="280" r:id="rId23"/>
    <p:sldId id="296" r:id="rId24"/>
    <p:sldId id="283" r:id="rId25"/>
    <p:sldId id="284" r:id="rId26"/>
    <p:sldId id="285" r:id="rId27"/>
    <p:sldId id="291" r:id="rId28"/>
    <p:sldId id="297" r:id="rId29"/>
    <p:sldId id="298" r:id="rId30"/>
    <p:sldId id="299" r:id="rId31"/>
    <p:sldId id="307" r:id="rId32"/>
    <p:sldId id="308" r:id="rId33"/>
    <p:sldId id="311" r:id="rId34"/>
    <p:sldId id="303" r:id="rId35"/>
  </p:sldIdLst>
  <p:sldSz cx="4876800" cy="2743200"/>
  <p:notesSz cx="3657600" cy="2743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78D4D"/>
    <a:srgbClr val="0D2C6C"/>
    <a:srgbClr val="DC94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D080833-A78B-A028-00C0-EFBA926D6AD7}" v="6" dt="2025-01-21T19:44:16.392"/>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86" autoAdjust="0"/>
    <p:restoredTop sz="42457" autoAdjust="0"/>
  </p:normalViewPr>
  <p:slideViewPr>
    <p:cSldViewPr>
      <p:cViewPr varScale="1">
        <p:scale>
          <a:sx n="97" d="100"/>
          <a:sy n="97" d="100"/>
        </p:scale>
        <p:origin x="2458" y="67"/>
      </p:cViewPr>
      <p:guideLst>
        <p:guide orient="horz" pos="288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208" d="100"/>
          <a:sy n="208" d="100"/>
        </p:scale>
        <p:origin x="2170" y="8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21" Type="http://schemas.openxmlformats.org/officeDocument/2006/relationships/slide" Target="slides/slide17.xml"/><Relationship Id="rId34" Type="http://schemas.openxmlformats.org/officeDocument/2006/relationships/slide" Target="slides/slide30.xml"/><Relationship Id="rId42"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D19A26D-C455-4966-BEF9-1DDC67CA0CC5}"/>
              </a:ext>
            </a:extLst>
          </p:cNvPr>
          <p:cNvSpPr>
            <a:spLocks noGrp="1"/>
          </p:cNvSpPr>
          <p:nvPr>
            <p:ph type="hdr" sz="quarter"/>
          </p:nvPr>
        </p:nvSpPr>
        <p:spPr>
          <a:xfrm>
            <a:off x="0" y="0"/>
            <a:ext cx="1584325" cy="138113"/>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F0264656-C61D-46B6-B888-B9FDAB5A32FA}"/>
              </a:ext>
            </a:extLst>
          </p:cNvPr>
          <p:cNvSpPr>
            <a:spLocks noGrp="1"/>
          </p:cNvSpPr>
          <p:nvPr>
            <p:ph type="dt" sz="quarter" idx="1"/>
          </p:nvPr>
        </p:nvSpPr>
        <p:spPr>
          <a:xfrm>
            <a:off x="2071688" y="0"/>
            <a:ext cx="1584325" cy="138113"/>
          </a:xfrm>
          <a:prstGeom prst="rect">
            <a:avLst/>
          </a:prstGeom>
        </p:spPr>
        <p:txBody>
          <a:bodyPr vert="horz" lIns="91440" tIns="45720" rIns="91440" bIns="45720" rtlCol="0"/>
          <a:lstStyle>
            <a:lvl1pPr algn="r">
              <a:defRPr sz="1200"/>
            </a:lvl1pPr>
          </a:lstStyle>
          <a:p>
            <a:fld id="{253A1AC7-257B-40AF-9C72-818D2817B486}" type="datetimeFigureOut">
              <a:rPr lang="en-US" smtClean="0"/>
              <a:t>2/20/2025</a:t>
            </a:fld>
            <a:endParaRPr lang="en-US"/>
          </a:p>
        </p:txBody>
      </p:sp>
      <p:sp>
        <p:nvSpPr>
          <p:cNvPr id="4" name="Footer Placeholder 3">
            <a:extLst>
              <a:ext uri="{FF2B5EF4-FFF2-40B4-BE49-F238E27FC236}">
                <a16:creationId xmlns:a16="http://schemas.microsoft.com/office/drawing/2014/main" id="{5B49CDEA-EAF1-4853-BF96-BC21B2BBA370}"/>
              </a:ext>
            </a:extLst>
          </p:cNvPr>
          <p:cNvSpPr>
            <a:spLocks noGrp="1"/>
          </p:cNvSpPr>
          <p:nvPr>
            <p:ph type="ftr" sz="quarter" idx="2"/>
          </p:nvPr>
        </p:nvSpPr>
        <p:spPr>
          <a:xfrm>
            <a:off x="0" y="2605088"/>
            <a:ext cx="1584325" cy="13811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031FFBF-663D-4B32-AA5D-87E76A0E93E0}"/>
              </a:ext>
            </a:extLst>
          </p:cNvPr>
          <p:cNvSpPr>
            <a:spLocks noGrp="1"/>
          </p:cNvSpPr>
          <p:nvPr>
            <p:ph type="sldNum" sz="quarter" idx="3"/>
          </p:nvPr>
        </p:nvSpPr>
        <p:spPr>
          <a:xfrm>
            <a:off x="2071688" y="2605088"/>
            <a:ext cx="1584325" cy="138112"/>
          </a:xfrm>
          <a:prstGeom prst="rect">
            <a:avLst/>
          </a:prstGeom>
        </p:spPr>
        <p:txBody>
          <a:bodyPr vert="horz" lIns="91440" tIns="45720" rIns="91440" bIns="45720" rtlCol="0" anchor="b"/>
          <a:lstStyle>
            <a:lvl1pPr algn="r">
              <a:defRPr sz="1200"/>
            </a:lvl1pPr>
          </a:lstStyle>
          <a:p>
            <a:fld id="{0F1AED7C-84ED-4A89-BBF4-A3218A91D520}" type="slidenum">
              <a:rPr lang="en-US" smtClean="0"/>
              <a:t>‹#›</a:t>
            </a:fld>
            <a:endParaRPr lang="en-US"/>
          </a:p>
        </p:txBody>
      </p:sp>
    </p:spTree>
    <p:extLst>
      <p:ext uri="{BB962C8B-B14F-4D97-AF65-F5344CB8AC3E}">
        <p14:creationId xmlns:p14="http://schemas.microsoft.com/office/powerpoint/2010/main" val="6487939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1584325" cy="1381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2071688" y="0"/>
            <a:ext cx="1584325" cy="138113"/>
          </a:xfrm>
          <a:prstGeom prst="rect">
            <a:avLst/>
          </a:prstGeom>
        </p:spPr>
        <p:txBody>
          <a:bodyPr vert="horz" lIns="91440" tIns="45720" rIns="91440" bIns="45720" rtlCol="0"/>
          <a:lstStyle>
            <a:lvl1pPr algn="r">
              <a:defRPr sz="1200"/>
            </a:lvl1pPr>
          </a:lstStyle>
          <a:p>
            <a:fld id="{0DFB8D65-F931-4D44-92D2-8C0AB7F01B90}" type="datetimeFigureOut">
              <a:rPr lang="en-US" smtClean="0"/>
              <a:t>2/20/2025</a:t>
            </a:fld>
            <a:endParaRPr lang="en-US"/>
          </a:p>
        </p:txBody>
      </p:sp>
      <p:sp>
        <p:nvSpPr>
          <p:cNvPr id="4" name="Slide Image Placeholder 3"/>
          <p:cNvSpPr>
            <a:spLocks noGrp="1" noRot="1" noChangeAspect="1"/>
          </p:cNvSpPr>
          <p:nvPr>
            <p:ph type="sldImg" idx="2"/>
          </p:nvPr>
        </p:nvSpPr>
        <p:spPr>
          <a:xfrm>
            <a:off x="1006475" y="342900"/>
            <a:ext cx="1644650" cy="9255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365125" y="1320800"/>
            <a:ext cx="2927350" cy="10795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2605088"/>
            <a:ext cx="1584325" cy="1381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2071688" y="2605088"/>
            <a:ext cx="1584325" cy="138112"/>
          </a:xfrm>
          <a:prstGeom prst="rect">
            <a:avLst/>
          </a:prstGeom>
        </p:spPr>
        <p:txBody>
          <a:bodyPr vert="horz" lIns="91440" tIns="45720" rIns="91440" bIns="45720" rtlCol="0" anchor="b"/>
          <a:lstStyle>
            <a:lvl1pPr algn="r">
              <a:defRPr sz="1200"/>
            </a:lvl1pPr>
          </a:lstStyle>
          <a:p>
            <a:fld id="{E56D7494-F31E-4597-B942-BF8D4C2650B1}" type="slidenum">
              <a:rPr lang="en-US" smtClean="0"/>
              <a:t>‹#›</a:t>
            </a:fld>
            <a:endParaRPr lang="en-US"/>
          </a:p>
        </p:txBody>
      </p:sp>
    </p:spTree>
    <p:extLst>
      <p:ext uri="{BB962C8B-B14F-4D97-AF65-F5344CB8AC3E}">
        <p14:creationId xmlns:p14="http://schemas.microsoft.com/office/powerpoint/2010/main" val="11637297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a:t>
            </a:fld>
            <a:endParaRPr lang="en-US"/>
          </a:p>
        </p:txBody>
      </p:sp>
    </p:spTree>
    <p:extLst>
      <p:ext uri="{BB962C8B-B14F-4D97-AF65-F5344CB8AC3E}">
        <p14:creationId xmlns:p14="http://schemas.microsoft.com/office/powerpoint/2010/main" val="42365712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F35D34-EE50-7B62-FF44-A1B2F852D5D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D12FC74-52F3-F16D-C80C-556AB39BEBF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BCDD9F7-FDBF-0141-4632-68CCE4A38C01}"/>
              </a:ext>
            </a:extLst>
          </p:cNvPr>
          <p:cNvSpPr>
            <a:spLocks noGrp="1"/>
          </p:cNvSpPr>
          <p:nvPr>
            <p:ph type="body" idx="1"/>
          </p:nvPr>
        </p:nvSpPr>
        <p:spPr/>
        <p:txBody>
          <a:bodyPr/>
          <a:lstStyle/>
          <a:p>
            <a:pPr marL="0" marR="0">
              <a:spcBef>
                <a:spcPts val="0"/>
              </a:spcBef>
              <a:spcAft>
                <a:spcPts val="0"/>
              </a:spcAft>
            </a:pPr>
            <a:endParaRPr lang="en-US" sz="1200" dirty="0">
              <a:effectLst/>
              <a:latin typeface="EB Garamond"/>
              <a:ea typeface="Calibri" panose="020F0502020204030204" pitchFamily="34" charset="0"/>
              <a:cs typeface="Times New Roman" panose="02020603050405020304" pitchFamily="18" charset="0"/>
            </a:endParaRPr>
          </a:p>
          <a:p>
            <a:endParaRPr lang="en-US" dirty="0"/>
          </a:p>
          <a:p>
            <a:endParaRPr lang="en-US" dirty="0"/>
          </a:p>
        </p:txBody>
      </p:sp>
      <p:sp>
        <p:nvSpPr>
          <p:cNvPr id="4" name="Slide Number Placeholder 3">
            <a:extLst>
              <a:ext uri="{FF2B5EF4-FFF2-40B4-BE49-F238E27FC236}">
                <a16:creationId xmlns:a16="http://schemas.microsoft.com/office/drawing/2014/main" id="{51214849-AFAF-ECEA-FE1A-6B599582844B}"/>
              </a:ext>
            </a:extLst>
          </p:cNvPr>
          <p:cNvSpPr>
            <a:spLocks noGrp="1"/>
          </p:cNvSpPr>
          <p:nvPr>
            <p:ph type="sldNum" sz="quarter" idx="5"/>
          </p:nvPr>
        </p:nvSpPr>
        <p:spPr/>
        <p:txBody>
          <a:bodyPr/>
          <a:lstStyle/>
          <a:p>
            <a:fld id="{E56D7494-F31E-4597-B942-BF8D4C2650B1}" type="slidenum">
              <a:rPr lang="en-US" smtClean="0"/>
              <a:t>10</a:t>
            </a:fld>
            <a:endParaRPr lang="en-US"/>
          </a:p>
        </p:txBody>
      </p:sp>
    </p:spTree>
    <p:extLst>
      <p:ext uri="{BB962C8B-B14F-4D97-AF65-F5344CB8AC3E}">
        <p14:creationId xmlns:p14="http://schemas.microsoft.com/office/powerpoint/2010/main" val="18740586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11</a:t>
            </a:fld>
            <a:endParaRPr lang="en-US"/>
          </a:p>
        </p:txBody>
      </p:sp>
    </p:spTree>
    <p:extLst>
      <p:ext uri="{BB962C8B-B14F-4D97-AF65-F5344CB8AC3E}">
        <p14:creationId xmlns:p14="http://schemas.microsoft.com/office/powerpoint/2010/main" val="34308902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12</a:t>
            </a:fld>
            <a:endParaRPr lang="en-US"/>
          </a:p>
        </p:txBody>
      </p:sp>
    </p:spTree>
    <p:extLst>
      <p:ext uri="{BB962C8B-B14F-4D97-AF65-F5344CB8AC3E}">
        <p14:creationId xmlns:p14="http://schemas.microsoft.com/office/powerpoint/2010/main" val="11873181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13</a:t>
            </a:fld>
            <a:endParaRPr lang="en-US"/>
          </a:p>
        </p:txBody>
      </p:sp>
    </p:spTree>
    <p:extLst>
      <p:ext uri="{BB962C8B-B14F-4D97-AF65-F5344CB8AC3E}">
        <p14:creationId xmlns:p14="http://schemas.microsoft.com/office/powerpoint/2010/main" val="6462884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14</a:t>
            </a:fld>
            <a:endParaRPr lang="en-US"/>
          </a:p>
        </p:txBody>
      </p:sp>
    </p:spTree>
    <p:extLst>
      <p:ext uri="{BB962C8B-B14F-4D97-AF65-F5344CB8AC3E}">
        <p14:creationId xmlns:p14="http://schemas.microsoft.com/office/powerpoint/2010/main" val="10103026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15</a:t>
            </a:fld>
            <a:endParaRPr lang="en-US"/>
          </a:p>
        </p:txBody>
      </p:sp>
    </p:spTree>
    <p:extLst>
      <p:ext uri="{BB962C8B-B14F-4D97-AF65-F5344CB8AC3E}">
        <p14:creationId xmlns:p14="http://schemas.microsoft.com/office/powerpoint/2010/main" val="4493883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16</a:t>
            </a:fld>
            <a:endParaRPr lang="en-US"/>
          </a:p>
        </p:txBody>
      </p:sp>
    </p:spTree>
    <p:extLst>
      <p:ext uri="{BB962C8B-B14F-4D97-AF65-F5344CB8AC3E}">
        <p14:creationId xmlns:p14="http://schemas.microsoft.com/office/powerpoint/2010/main" val="9046405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17</a:t>
            </a:fld>
            <a:endParaRPr lang="en-US"/>
          </a:p>
        </p:txBody>
      </p:sp>
    </p:spTree>
    <p:extLst>
      <p:ext uri="{BB962C8B-B14F-4D97-AF65-F5344CB8AC3E}">
        <p14:creationId xmlns:p14="http://schemas.microsoft.com/office/powerpoint/2010/main" val="32158911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18</a:t>
            </a:fld>
            <a:endParaRPr lang="en-US"/>
          </a:p>
        </p:txBody>
      </p:sp>
    </p:spTree>
    <p:extLst>
      <p:ext uri="{BB962C8B-B14F-4D97-AF65-F5344CB8AC3E}">
        <p14:creationId xmlns:p14="http://schemas.microsoft.com/office/powerpoint/2010/main" val="15365294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19</a:t>
            </a:fld>
            <a:endParaRPr lang="en-US"/>
          </a:p>
        </p:txBody>
      </p:sp>
    </p:spTree>
    <p:extLst>
      <p:ext uri="{BB962C8B-B14F-4D97-AF65-F5344CB8AC3E}">
        <p14:creationId xmlns:p14="http://schemas.microsoft.com/office/powerpoint/2010/main" val="12471851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1" dirty="0"/>
          </a:p>
        </p:txBody>
      </p:sp>
      <p:sp>
        <p:nvSpPr>
          <p:cNvPr id="4" name="Slide Number Placeholder 3"/>
          <p:cNvSpPr>
            <a:spLocks noGrp="1"/>
          </p:cNvSpPr>
          <p:nvPr>
            <p:ph type="sldNum" sz="quarter" idx="5"/>
          </p:nvPr>
        </p:nvSpPr>
        <p:spPr/>
        <p:txBody>
          <a:bodyPr/>
          <a:lstStyle/>
          <a:p>
            <a:fld id="{E56D7494-F31E-4597-B942-BF8D4C2650B1}" type="slidenum">
              <a:rPr lang="en-US" smtClean="0"/>
              <a:t>2</a:t>
            </a:fld>
            <a:endParaRPr lang="en-US"/>
          </a:p>
        </p:txBody>
      </p:sp>
    </p:spTree>
    <p:extLst>
      <p:ext uri="{BB962C8B-B14F-4D97-AF65-F5344CB8AC3E}">
        <p14:creationId xmlns:p14="http://schemas.microsoft.com/office/powerpoint/2010/main" val="4034105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20</a:t>
            </a:fld>
            <a:endParaRPr lang="en-US"/>
          </a:p>
        </p:txBody>
      </p:sp>
    </p:spTree>
    <p:extLst>
      <p:ext uri="{BB962C8B-B14F-4D97-AF65-F5344CB8AC3E}">
        <p14:creationId xmlns:p14="http://schemas.microsoft.com/office/powerpoint/2010/main" val="27060333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21</a:t>
            </a:fld>
            <a:endParaRPr lang="en-US"/>
          </a:p>
        </p:txBody>
      </p:sp>
    </p:spTree>
    <p:extLst>
      <p:ext uri="{BB962C8B-B14F-4D97-AF65-F5344CB8AC3E}">
        <p14:creationId xmlns:p14="http://schemas.microsoft.com/office/powerpoint/2010/main" val="41131232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22</a:t>
            </a:fld>
            <a:endParaRPr lang="en-US"/>
          </a:p>
        </p:txBody>
      </p:sp>
    </p:spTree>
    <p:extLst>
      <p:ext uri="{BB962C8B-B14F-4D97-AF65-F5344CB8AC3E}">
        <p14:creationId xmlns:p14="http://schemas.microsoft.com/office/powerpoint/2010/main" val="10976136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23</a:t>
            </a:fld>
            <a:endParaRPr lang="en-US"/>
          </a:p>
        </p:txBody>
      </p:sp>
    </p:spTree>
    <p:extLst>
      <p:ext uri="{BB962C8B-B14F-4D97-AF65-F5344CB8AC3E}">
        <p14:creationId xmlns:p14="http://schemas.microsoft.com/office/powerpoint/2010/main" val="42899327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24</a:t>
            </a:fld>
            <a:endParaRPr lang="en-US"/>
          </a:p>
        </p:txBody>
      </p:sp>
    </p:spTree>
    <p:extLst>
      <p:ext uri="{BB962C8B-B14F-4D97-AF65-F5344CB8AC3E}">
        <p14:creationId xmlns:p14="http://schemas.microsoft.com/office/powerpoint/2010/main" val="330677568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25</a:t>
            </a:fld>
            <a:endParaRPr lang="en-US"/>
          </a:p>
        </p:txBody>
      </p:sp>
    </p:spTree>
    <p:extLst>
      <p:ext uri="{BB962C8B-B14F-4D97-AF65-F5344CB8AC3E}">
        <p14:creationId xmlns:p14="http://schemas.microsoft.com/office/powerpoint/2010/main" val="39431548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26</a:t>
            </a:fld>
            <a:endParaRPr lang="en-US"/>
          </a:p>
        </p:txBody>
      </p:sp>
    </p:spTree>
    <p:extLst>
      <p:ext uri="{BB962C8B-B14F-4D97-AF65-F5344CB8AC3E}">
        <p14:creationId xmlns:p14="http://schemas.microsoft.com/office/powerpoint/2010/main" val="30893428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27</a:t>
            </a:fld>
            <a:endParaRPr lang="en-US"/>
          </a:p>
        </p:txBody>
      </p:sp>
    </p:spTree>
    <p:extLst>
      <p:ext uri="{BB962C8B-B14F-4D97-AF65-F5344CB8AC3E}">
        <p14:creationId xmlns:p14="http://schemas.microsoft.com/office/powerpoint/2010/main" val="227096877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28</a:t>
            </a:fld>
            <a:endParaRPr lang="en-US"/>
          </a:p>
        </p:txBody>
      </p:sp>
    </p:spTree>
    <p:extLst>
      <p:ext uri="{BB962C8B-B14F-4D97-AF65-F5344CB8AC3E}">
        <p14:creationId xmlns:p14="http://schemas.microsoft.com/office/powerpoint/2010/main" val="25975651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29</a:t>
            </a:fld>
            <a:endParaRPr lang="en-US"/>
          </a:p>
        </p:txBody>
      </p:sp>
    </p:spTree>
    <p:extLst>
      <p:ext uri="{BB962C8B-B14F-4D97-AF65-F5344CB8AC3E}">
        <p14:creationId xmlns:p14="http://schemas.microsoft.com/office/powerpoint/2010/main" val="28006902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3</a:t>
            </a:fld>
            <a:endParaRPr lang="en-US"/>
          </a:p>
        </p:txBody>
      </p:sp>
    </p:spTree>
    <p:extLst>
      <p:ext uri="{BB962C8B-B14F-4D97-AF65-F5344CB8AC3E}">
        <p14:creationId xmlns:p14="http://schemas.microsoft.com/office/powerpoint/2010/main" val="24141700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ea typeface="Calibri" panose="020F0502020204030204"/>
              <a:cs typeface="Calibri" panose="020F0502020204030204"/>
            </a:endParaRPr>
          </a:p>
        </p:txBody>
      </p:sp>
      <p:sp>
        <p:nvSpPr>
          <p:cNvPr id="4" name="Slide Number Placeholder 3"/>
          <p:cNvSpPr>
            <a:spLocks noGrp="1"/>
          </p:cNvSpPr>
          <p:nvPr>
            <p:ph type="sldNum" sz="quarter" idx="5"/>
          </p:nvPr>
        </p:nvSpPr>
        <p:spPr/>
        <p:txBody>
          <a:bodyPr/>
          <a:lstStyle/>
          <a:p>
            <a:fld id="{E56D7494-F31E-4597-B942-BF8D4C2650B1}" type="slidenum">
              <a:rPr lang="en-US" smtClean="0"/>
              <a:t>30</a:t>
            </a:fld>
            <a:endParaRPr lang="en-US"/>
          </a:p>
        </p:txBody>
      </p:sp>
    </p:spTree>
    <p:extLst>
      <p:ext uri="{BB962C8B-B14F-4D97-AF65-F5344CB8AC3E}">
        <p14:creationId xmlns:p14="http://schemas.microsoft.com/office/powerpoint/2010/main" val="214592568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31</a:t>
            </a:fld>
            <a:endParaRPr lang="en-US"/>
          </a:p>
        </p:txBody>
      </p:sp>
    </p:spTree>
    <p:extLst>
      <p:ext uri="{BB962C8B-B14F-4D97-AF65-F5344CB8AC3E}">
        <p14:creationId xmlns:p14="http://schemas.microsoft.com/office/powerpoint/2010/main" val="40563770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4</a:t>
            </a:fld>
            <a:endParaRPr lang="en-US"/>
          </a:p>
        </p:txBody>
      </p:sp>
    </p:spTree>
    <p:extLst>
      <p:ext uri="{BB962C8B-B14F-4D97-AF65-F5344CB8AC3E}">
        <p14:creationId xmlns:p14="http://schemas.microsoft.com/office/powerpoint/2010/main" val="15385262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1" dirty="0"/>
          </a:p>
        </p:txBody>
      </p:sp>
      <p:sp>
        <p:nvSpPr>
          <p:cNvPr id="4" name="Slide Number Placeholder 3"/>
          <p:cNvSpPr>
            <a:spLocks noGrp="1"/>
          </p:cNvSpPr>
          <p:nvPr>
            <p:ph type="sldNum" sz="quarter" idx="5"/>
          </p:nvPr>
        </p:nvSpPr>
        <p:spPr/>
        <p:txBody>
          <a:bodyPr/>
          <a:lstStyle/>
          <a:p>
            <a:fld id="{E56D7494-F31E-4597-B942-BF8D4C2650B1}" type="slidenum">
              <a:rPr lang="en-US" smtClean="0"/>
              <a:t>5</a:t>
            </a:fld>
            <a:endParaRPr lang="en-US"/>
          </a:p>
        </p:txBody>
      </p:sp>
    </p:spTree>
    <p:extLst>
      <p:ext uri="{BB962C8B-B14F-4D97-AF65-F5344CB8AC3E}">
        <p14:creationId xmlns:p14="http://schemas.microsoft.com/office/powerpoint/2010/main" val="41464285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6</a:t>
            </a:fld>
            <a:endParaRPr lang="en-US"/>
          </a:p>
        </p:txBody>
      </p:sp>
    </p:spTree>
    <p:extLst>
      <p:ext uri="{BB962C8B-B14F-4D97-AF65-F5344CB8AC3E}">
        <p14:creationId xmlns:p14="http://schemas.microsoft.com/office/powerpoint/2010/main" val="22573239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endParaRPr lang="en-US" sz="1800" b="0" i="0" dirty="0">
              <a:solidFill>
                <a:srgbClr val="000000"/>
              </a:solidFill>
              <a:effectLst/>
              <a:latin typeface="Segoe UI" panose="020B0502040204020203" pitchFamily="34" charset="0"/>
            </a:endParaRPr>
          </a:p>
        </p:txBody>
      </p:sp>
      <p:sp>
        <p:nvSpPr>
          <p:cNvPr id="4" name="Slide Number Placeholder 3"/>
          <p:cNvSpPr>
            <a:spLocks noGrp="1"/>
          </p:cNvSpPr>
          <p:nvPr>
            <p:ph type="sldNum" sz="quarter" idx="5"/>
          </p:nvPr>
        </p:nvSpPr>
        <p:spPr/>
        <p:txBody>
          <a:bodyPr/>
          <a:lstStyle/>
          <a:p>
            <a:fld id="{E56D7494-F31E-4597-B942-BF8D4C2650B1}" type="slidenum">
              <a:rPr lang="en-US" smtClean="0"/>
              <a:t>7</a:t>
            </a:fld>
            <a:endParaRPr lang="en-US"/>
          </a:p>
        </p:txBody>
      </p:sp>
    </p:spTree>
    <p:extLst>
      <p:ext uri="{BB962C8B-B14F-4D97-AF65-F5344CB8AC3E}">
        <p14:creationId xmlns:p14="http://schemas.microsoft.com/office/powerpoint/2010/main" val="26391389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8</a:t>
            </a:fld>
            <a:endParaRPr lang="en-US"/>
          </a:p>
        </p:txBody>
      </p:sp>
    </p:spTree>
    <p:extLst>
      <p:ext uri="{BB962C8B-B14F-4D97-AF65-F5344CB8AC3E}">
        <p14:creationId xmlns:p14="http://schemas.microsoft.com/office/powerpoint/2010/main" val="9870043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9</a:t>
            </a:fld>
            <a:endParaRPr lang="en-US"/>
          </a:p>
        </p:txBody>
      </p:sp>
    </p:spTree>
    <p:extLst>
      <p:ext uri="{BB962C8B-B14F-4D97-AF65-F5344CB8AC3E}">
        <p14:creationId xmlns:p14="http://schemas.microsoft.com/office/powerpoint/2010/main" val="225732391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DE46ABC3-579F-48EC-A83A-B70061331252}"/>
              </a:ext>
            </a:extLst>
          </p:cNvPr>
          <p:cNvSpPr>
            <a:spLocks noGrp="1"/>
          </p:cNvSpPr>
          <p:nvPr>
            <p:ph type="body" sz="quarter" idx="10" hasCustomPrompt="1"/>
          </p:nvPr>
        </p:nvSpPr>
        <p:spPr>
          <a:xfrm>
            <a:off x="304800" y="609600"/>
            <a:ext cx="2336800" cy="381000"/>
          </a:xfrm>
          <a:prstGeom prst="rect">
            <a:avLst/>
          </a:prstGeom>
        </p:spPr>
        <p:txBody>
          <a:bodyPr/>
          <a:lstStyle>
            <a:lvl1pPr algn="l">
              <a:defRPr sz="2200" b="1" i="0" cap="none" baseline="0">
                <a:solidFill>
                  <a:srgbClr val="0D2C6C"/>
                </a:solidFill>
                <a:latin typeface="TROPILINE-EXTRABOLD" pitchFamily="2" charset="77"/>
              </a:defRPr>
            </a:lvl1pPr>
            <a:lvl2pPr marL="0" algn="l">
              <a:defRPr sz="1200" b="0">
                <a:solidFill>
                  <a:srgbClr val="B78D4D"/>
                </a:solidFill>
              </a:defRPr>
            </a:lvl2pPr>
          </a:lstStyle>
          <a:p>
            <a:pPr lvl="0"/>
            <a:r>
              <a:rPr lang="en-US" dirty="0"/>
              <a:t>Heading</a:t>
            </a:r>
          </a:p>
          <a:p>
            <a:pPr lvl="1"/>
            <a:r>
              <a:rPr lang="en-US" dirty="0"/>
              <a:t>Subheading</a:t>
            </a:r>
          </a:p>
        </p:txBody>
      </p:sp>
    </p:spTree>
    <p:extLst>
      <p:ext uri="{BB962C8B-B14F-4D97-AF65-F5344CB8AC3E}">
        <p14:creationId xmlns:p14="http://schemas.microsoft.com/office/powerpoint/2010/main" val="17024461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ody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940139DE-8F41-34EF-77E2-2125051FB84A}"/>
              </a:ext>
            </a:extLst>
          </p:cNvPr>
          <p:cNvSpPr>
            <a:spLocks noGrp="1"/>
          </p:cNvSpPr>
          <p:nvPr>
            <p:ph type="body" sz="quarter" idx="12"/>
          </p:nvPr>
        </p:nvSpPr>
        <p:spPr>
          <a:xfrm>
            <a:off x="381000" y="762000"/>
            <a:ext cx="4114800" cy="1371600"/>
          </a:xfrm>
          <a:prstGeom prst="rect">
            <a:avLst/>
          </a:prstGeom>
        </p:spPr>
        <p:txBody>
          <a:bodyPr/>
          <a:lstStyle>
            <a:lvl1pPr>
              <a:defRPr sz="1100">
                <a:latin typeface="+mn-lt"/>
              </a:defRPr>
            </a:lvl1pPr>
            <a:lvl2pPr>
              <a:defRPr sz="1100">
                <a:latin typeface="+mn-lt"/>
              </a:defRPr>
            </a:lvl2pPr>
            <a:lvl3pPr>
              <a:defRPr sz="1100">
                <a:latin typeface="+mn-lt"/>
              </a:defRPr>
            </a:lvl3pPr>
            <a:lvl4pPr>
              <a:defRPr sz="1100">
                <a:latin typeface="+mn-lt"/>
              </a:defRPr>
            </a:lvl4pPr>
            <a:lvl5pPr>
              <a:defRPr sz="1100">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10">
            <a:extLst>
              <a:ext uri="{FF2B5EF4-FFF2-40B4-BE49-F238E27FC236}">
                <a16:creationId xmlns:a16="http://schemas.microsoft.com/office/drawing/2014/main" id="{90D9CCCC-9142-4D32-A6E8-79853A51A716}"/>
              </a:ext>
            </a:extLst>
          </p:cNvPr>
          <p:cNvSpPr>
            <a:spLocks noGrp="1"/>
          </p:cNvSpPr>
          <p:nvPr>
            <p:ph sz="quarter" idx="10" hasCustomPrompt="1"/>
          </p:nvPr>
        </p:nvSpPr>
        <p:spPr>
          <a:xfrm>
            <a:off x="381000" y="304801"/>
            <a:ext cx="4114800" cy="304800"/>
          </a:xfrm>
          <a:prstGeom prst="rect">
            <a:avLst/>
          </a:prstGeom>
        </p:spPr>
        <p:txBody>
          <a:bodyPr/>
          <a:lstStyle>
            <a:lvl1pPr>
              <a:defRPr sz="1600" b="1">
                <a:solidFill>
                  <a:schemeClr val="bg1"/>
                </a:solidFill>
                <a:latin typeface="+mj-lt"/>
              </a:defRPr>
            </a:lvl1pPr>
            <a:lvl2pPr marL="0" algn="l">
              <a:defRPr sz="1400" b="1">
                <a:solidFill>
                  <a:srgbClr val="B78D4D"/>
                </a:solidFill>
              </a:defRPr>
            </a:lvl2pPr>
            <a:lvl3pPr>
              <a:defRPr sz="1333">
                <a:latin typeface="+mn-lt"/>
              </a:defRPr>
            </a:lvl3pPr>
          </a:lstStyle>
          <a:p>
            <a:pPr lvl="0"/>
            <a:r>
              <a:rPr lang="en-US" dirty="0"/>
              <a:t>Heading</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5" r:id="rId1"/>
    <p:sldLayoutId id="2147483664" r:id="rId2"/>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609585" eaLnBrk="1" hangingPunct="1">
        <a:defRPr>
          <a:latin typeface="+mn-lt"/>
          <a:ea typeface="+mn-ea"/>
          <a:cs typeface="+mn-cs"/>
        </a:defRPr>
      </a:lvl2pPr>
      <a:lvl3pPr marL="1219170" eaLnBrk="1" hangingPunct="1">
        <a:defRPr>
          <a:latin typeface="+mn-lt"/>
          <a:ea typeface="+mn-ea"/>
          <a:cs typeface="+mn-cs"/>
        </a:defRPr>
      </a:lvl3pPr>
      <a:lvl4pPr marL="1828754" eaLnBrk="1" hangingPunct="1">
        <a:defRPr>
          <a:latin typeface="+mn-lt"/>
          <a:ea typeface="+mn-ea"/>
          <a:cs typeface="+mn-cs"/>
        </a:defRPr>
      </a:lvl4pPr>
      <a:lvl5pPr marL="2438339" eaLnBrk="1" hangingPunct="1">
        <a:defRPr>
          <a:latin typeface="+mn-lt"/>
          <a:ea typeface="+mn-ea"/>
          <a:cs typeface="+mn-cs"/>
        </a:defRPr>
      </a:lvl5pPr>
      <a:lvl6pPr marL="3047924" eaLnBrk="1" hangingPunct="1">
        <a:defRPr>
          <a:latin typeface="+mn-lt"/>
          <a:ea typeface="+mn-ea"/>
          <a:cs typeface="+mn-cs"/>
        </a:defRPr>
      </a:lvl6pPr>
      <a:lvl7pPr marL="3657509" eaLnBrk="1" hangingPunct="1">
        <a:defRPr>
          <a:latin typeface="+mn-lt"/>
          <a:ea typeface="+mn-ea"/>
          <a:cs typeface="+mn-cs"/>
        </a:defRPr>
      </a:lvl7pPr>
      <a:lvl8pPr marL="4267093" eaLnBrk="1" hangingPunct="1">
        <a:defRPr>
          <a:latin typeface="+mn-lt"/>
          <a:ea typeface="+mn-ea"/>
          <a:cs typeface="+mn-cs"/>
        </a:defRPr>
      </a:lvl8pPr>
      <a:lvl9pPr marL="4876678" eaLnBrk="1" hangingPunct="1">
        <a:defRPr>
          <a:latin typeface="+mn-lt"/>
          <a:ea typeface="+mn-ea"/>
          <a:cs typeface="+mn-cs"/>
        </a:defRPr>
      </a:lvl9pPr>
    </p:bodyStyle>
    <p:otherStyle>
      <a:lvl1pPr marL="0" eaLnBrk="1" hangingPunct="1">
        <a:defRPr>
          <a:latin typeface="+mn-lt"/>
          <a:ea typeface="+mn-ea"/>
          <a:cs typeface="+mn-cs"/>
        </a:defRPr>
      </a:lvl1pPr>
      <a:lvl2pPr marL="609585" eaLnBrk="1" hangingPunct="1">
        <a:defRPr>
          <a:latin typeface="+mn-lt"/>
          <a:ea typeface="+mn-ea"/>
          <a:cs typeface="+mn-cs"/>
        </a:defRPr>
      </a:lvl2pPr>
      <a:lvl3pPr marL="1219170" eaLnBrk="1" hangingPunct="1">
        <a:defRPr>
          <a:latin typeface="+mn-lt"/>
          <a:ea typeface="+mn-ea"/>
          <a:cs typeface="+mn-cs"/>
        </a:defRPr>
      </a:lvl3pPr>
      <a:lvl4pPr marL="1828754" eaLnBrk="1" hangingPunct="1">
        <a:defRPr>
          <a:latin typeface="+mn-lt"/>
          <a:ea typeface="+mn-ea"/>
          <a:cs typeface="+mn-cs"/>
        </a:defRPr>
      </a:lvl4pPr>
      <a:lvl5pPr marL="2438339" eaLnBrk="1" hangingPunct="1">
        <a:defRPr>
          <a:latin typeface="+mn-lt"/>
          <a:ea typeface="+mn-ea"/>
          <a:cs typeface="+mn-cs"/>
        </a:defRPr>
      </a:lvl5pPr>
      <a:lvl6pPr marL="3047924" eaLnBrk="1" hangingPunct="1">
        <a:defRPr>
          <a:latin typeface="+mn-lt"/>
          <a:ea typeface="+mn-ea"/>
          <a:cs typeface="+mn-cs"/>
        </a:defRPr>
      </a:lvl6pPr>
      <a:lvl7pPr marL="3657509" eaLnBrk="1" hangingPunct="1">
        <a:defRPr>
          <a:latin typeface="+mn-lt"/>
          <a:ea typeface="+mn-ea"/>
          <a:cs typeface="+mn-cs"/>
        </a:defRPr>
      </a:lvl7pPr>
      <a:lvl8pPr marL="4267093" eaLnBrk="1" hangingPunct="1">
        <a:defRPr>
          <a:latin typeface="+mn-lt"/>
          <a:ea typeface="+mn-ea"/>
          <a:cs typeface="+mn-cs"/>
        </a:defRPr>
      </a:lvl8pPr>
      <a:lvl9pPr marL="4876678"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DE144C-8AB0-4343-A0B3-F5326BD27C34}"/>
              </a:ext>
            </a:extLst>
          </p:cNvPr>
          <p:cNvSpPr>
            <a:spLocks noGrp="1"/>
          </p:cNvSpPr>
          <p:nvPr>
            <p:ph type="body" sz="quarter" idx="10"/>
          </p:nvPr>
        </p:nvSpPr>
        <p:spPr>
          <a:xfrm>
            <a:off x="304800" y="838200"/>
            <a:ext cx="2336800" cy="381000"/>
          </a:xfrm>
        </p:spPr>
        <p:txBody>
          <a:bodyPr/>
          <a:lstStyle/>
          <a:p>
            <a:r>
              <a:rPr lang="en-US" dirty="0"/>
              <a:t>Welcome to CLC 2025! </a:t>
            </a:r>
          </a:p>
        </p:txBody>
      </p:sp>
    </p:spTree>
    <p:extLst>
      <p:ext uri="{BB962C8B-B14F-4D97-AF65-F5344CB8AC3E}">
        <p14:creationId xmlns:p14="http://schemas.microsoft.com/office/powerpoint/2010/main" val="34628585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710E87-CCAA-806C-7717-043BF8330B74}"/>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144416FD-9693-8F53-EAC5-8AB1470E3511}"/>
              </a:ext>
            </a:extLst>
          </p:cNvPr>
          <p:cNvSpPr>
            <a:spLocks noGrp="1"/>
          </p:cNvSpPr>
          <p:nvPr>
            <p:ph type="body" sz="quarter" idx="12"/>
          </p:nvPr>
        </p:nvSpPr>
        <p:spPr/>
        <p:txBody>
          <a:bodyPr lIns="91440" tIns="45720" rIns="91440" bIns="4572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0000"/>
                </a:solidFill>
                <a:effectLst/>
                <a:uLnTx/>
                <a:uFillTx/>
                <a:latin typeface="Montserrat" panose="00000500000000000000" pitchFamily="2" charset="0"/>
                <a:ea typeface="Times New Roman" panose="02020603050405020304" pitchFamily="18" charset="0"/>
                <a:cs typeface="Times New Roman" panose="02020603050405020304" pitchFamily="18" charset="0"/>
              </a:rPr>
              <a:t>The seven Fraternity Standards include Chapter Culture, Health, Well-Being, &amp; Member Safety, Honor Board, Operations, Finance, Recruitment and Community. As you begin your term as President which standard is your chapter’s biggest strength? Which standard is your chapter’s biggest challenge?</a:t>
            </a:r>
            <a:endParaRPr kumimoji="0" lang="en-US" sz="1200" b="0" i="0" u="none" strike="noStrike" kern="0" cap="none" spc="0" normalizeH="0" baseline="0" noProof="0" dirty="0">
              <a:ln>
                <a:noFill/>
              </a:ln>
              <a:solidFill>
                <a:sysClr val="windowText" lastClr="000000"/>
              </a:solidFill>
              <a:effectLst/>
              <a:uLnTx/>
              <a:uFillTx/>
              <a:latin typeface="Montserrat"/>
              <a:ea typeface="+mn-ea"/>
              <a:cs typeface="+mn-cs"/>
            </a:endParaRPr>
          </a:p>
          <a:p>
            <a:endParaRPr lang="en-US" dirty="0"/>
          </a:p>
        </p:txBody>
      </p:sp>
      <p:sp>
        <p:nvSpPr>
          <p:cNvPr id="3" name="Content Placeholder 2">
            <a:extLst>
              <a:ext uri="{FF2B5EF4-FFF2-40B4-BE49-F238E27FC236}">
                <a16:creationId xmlns:a16="http://schemas.microsoft.com/office/drawing/2014/main" id="{672ACBC0-4A7B-C835-DB76-2B8E09C1A9AC}"/>
              </a:ext>
            </a:extLst>
          </p:cNvPr>
          <p:cNvSpPr>
            <a:spLocks noGrp="1"/>
          </p:cNvSpPr>
          <p:nvPr>
            <p:ph sz="quarter" idx="10"/>
          </p:nvPr>
        </p:nvSpPr>
        <p:spPr/>
        <p:txBody>
          <a:bodyPr/>
          <a:lstStyle/>
          <a:p>
            <a:r>
              <a:rPr lang="en-US" dirty="0"/>
              <a:t>Scenario #1 </a:t>
            </a:r>
          </a:p>
        </p:txBody>
      </p:sp>
    </p:spTree>
    <p:extLst>
      <p:ext uri="{BB962C8B-B14F-4D97-AF65-F5344CB8AC3E}">
        <p14:creationId xmlns:p14="http://schemas.microsoft.com/office/powerpoint/2010/main" val="42646079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lIns="91440" tIns="45720" rIns="91440" bIns="45720" anchor="t"/>
          <a:lstStyle/>
          <a:p>
            <a:pPr marL="285750" marR="0" lvl="0" indent="-285750">
              <a:lnSpc>
                <a:spcPct val="116000"/>
              </a:lnSpc>
              <a:buFont typeface="Arial" panose="020B0604020202020204" pitchFamily="34" charset="0"/>
              <a:buChar char="•"/>
            </a:pPr>
            <a:r>
              <a:rPr lang="en-US" sz="1400" dirty="0">
                <a:effectLst/>
                <a:latin typeface="Montserrat" panose="00000500000000000000" pitchFamily="2" charset="0"/>
                <a:ea typeface="Times New Roman" panose="02020603050405020304" pitchFamily="18" charset="0"/>
                <a:cs typeface="Times New Roman" panose="02020603050405020304" pitchFamily="18" charset="0"/>
              </a:rPr>
              <a:t>Indicate when the standards are evaluated (awards/CDC visits/etc.)</a:t>
            </a:r>
            <a:endParaRPr lang="en-US" sz="1400" dirty="0">
              <a:latin typeface="Aptos" panose="020B0004020202020204" pitchFamily="34" charset="0"/>
              <a:ea typeface="Times New Roman" panose="02020603050405020304" pitchFamily="18" charset="0"/>
              <a:cs typeface="Times New Roman" panose="02020603050405020304" pitchFamily="18" charset="0"/>
            </a:endParaRPr>
          </a:p>
          <a:p>
            <a:pPr marL="285750" marR="0" lvl="0" indent="-285750">
              <a:lnSpc>
                <a:spcPct val="116000"/>
              </a:lnSpc>
              <a:buFont typeface="Arial" panose="020B0604020202020204" pitchFamily="34" charset="0"/>
              <a:buChar char="•"/>
            </a:pPr>
            <a:r>
              <a:rPr lang="en-US" sz="1400" dirty="0">
                <a:effectLst/>
                <a:latin typeface="Montserrat" panose="00000500000000000000" pitchFamily="2" charset="0"/>
                <a:ea typeface="Times New Roman" panose="02020603050405020304" pitchFamily="18" charset="0"/>
                <a:cs typeface="Times New Roman" panose="02020603050405020304" pitchFamily="18" charset="0"/>
              </a:rPr>
              <a:t>Clarify general overview of what the standards means</a:t>
            </a:r>
            <a:endParaRPr lang="en-US" sz="1400" dirty="0">
              <a:latin typeface="Aptos" panose="020B0004020202020204" pitchFamily="34" charset="0"/>
              <a:ea typeface="Times New Roman" panose="02020603050405020304" pitchFamily="18" charset="0"/>
              <a:cs typeface="Times New Roman" panose="02020603050405020304" pitchFamily="18" charset="0"/>
            </a:endParaRPr>
          </a:p>
          <a:p>
            <a:pPr marL="285750" marR="0" lvl="0" indent="-285750">
              <a:lnSpc>
                <a:spcPct val="116000"/>
              </a:lnSpc>
              <a:buFont typeface="Arial" panose="020B0604020202020204" pitchFamily="34" charset="0"/>
              <a:buChar char="•"/>
            </a:pPr>
            <a:r>
              <a:rPr lang="en-US" sz="1400" dirty="0">
                <a:effectLst/>
                <a:latin typeface="Montserrat" panose="00000500000000000000" pitchFamily="2" charset="0"/>
                <a:ea typeface="Times New Roman" panose="02020603050405020304" pitchFamily="18" charset="0"/>
                <a:cs typeface="Times New Roman" panose="02020603050405020304" pitchFamily="18" charset="0"/>
              </a:rPr>
              <a:t>Identify where the standards can be found</a:t>
            </a:r>
            <a:endParaRPr lang="en-US" sz="1400" dirty="0"/>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#1 | Responses </a:t>
            </a:r>
          </a:p>
        </p:txBody>
      </p:sp>
    </p:spTree>
    <p:extLst>
      <p:ext uri="{BB962C8B-B14F-4D97-AF65-F5344CB8AC3E}">
        <p14:creationId xmlns:p14="http://schemas.microsoft.com/office/powerpoint/2010/main" val="18380128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6C25B1A-AFC0-7514-D1FD-EE0BD0B11F9C}"/>
              </a:ext>
            </a:extLst>
          </p:cNvPr>
          <p:cNvSpPr>
            <a:spLocks noGrp="1"/>
          </p:cNvSpPr>
          <p:nvPr>
            <p:ph type="body" sz="quarter" idx="12"/>
          </p:nvPr>
        </p:nvSpPr>
        <p:spPr>
          <a:xfrm>
            <a:off x="381000" y="685800"/>
            <a:ext cx="4114800" cy="1371600"/>
          </a:xfrm>
        </p:spPr>
        <p:txBody>
          <a:bodyPr lIns="91440" tIns="45720" rIns="91440" bIns="45720" anchor="t"/>
          <a:lstStyle/>
          <a:p>
            <a:r>
              <a:rPr lang="en-US" sz="1050" dirty="0">
                <a:solidFill>
                  <a:srgbClr val="000000"/>
                </a:solidFill>
                <a:effectLst/>
                <a:latin typeface="Montserrat" panose="00000500000000000000" pitchFamily="2" charset="0"/>
                <a:ea typeface="Times New Roman" panose="02020603050405020304" pitchFamily="18" charset="0"/>
                <a:cs typeface="Times New Roman" panose="02020603050405020304" pitchFamily="18" charset="0"/>
              </a:rPr>
              <a:t>Buzz, buzz, buzz! Chapter members are constantly texting you questions about the chapter, sending you excuses for sisterhood events and asking you questions which you have to reference the DG library to find the answer to! You do this without complaint, but it is becoming overbearing with classes and work in full swing. How do you streamline communication to the corresponding officer and help members utilize their resources as a first resort? How do you improve communication amongst members?</a:t>
            </a:r>
            <a:endParaRPr lang="en-US" sz="1050" dirty="0"/>
          </a:p>
        </p:txBody>
      </p:sp>
      <p:sp>
        <p:nvSpPr>
          <p:cNvPr id="3" name="Content Placeholder 2">
            <a:extLst>
              <a:ext uri="{FF2B5EF4-FFF2-40B4-BE49-F238E27FC236}">
                <a16:creationId xmlns:a16="http://schemas.microsoft.com/office/drawing/2014/main" id="{50CA8DDB-1645-BA4A-F952-1EB26E2B935B}"/>
              </a:ext>
            </a:extLst>
          </p:cNvPr>
          <p:cNvSpPr>
            <a:spLocks noGrp="1"/>
          </p:cNvSpPr>
          <p:nvPr>
            <p:ph sz="quarter" idx="10"/>
          </p:nvPr>
        </p:nvSpPr>
        <p:spPr/>
        <p:txBody>
          <a:bodyPr/>
          <a:lstStyle/>
          <a:p>
            <a:r>
              <a:rPr lang="en-US" dirty="0"/>
              <a:t>Scenario #2 </a:t>
            </a:r>
          </a:p>
        </p:txBody>
      </p:sp>
    </p:spTree>
    <p:extLst>
      <p:ext uri="{BB962C8B-B14F-4D97-AF65-F5344CB8AC3E}">
        <p14:creationId xmlns:p14="http://schemas.microsoft.com/office/powerpoint/2010/main" val="14678817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#2</a:t>
            </a:r>
          </a:p>
        </p:txBody>
      </p:sp>
    </p:spTree>
    <p:extLst>
      <p:ext uri="{BB962C8B-B14F-4D97-AF65-F5344CB8AC3E}">
        <p14:creationId xmlns:p14="http://schemas.microsoft.com/office/powerpoint/2010/main" val="39562210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6C25B1A-AFC0-7514-D1FD-EE0BD0B11F9C}"/>
              </a:ext>
            </a:extLst>
          </p:cNvPr>
          <p:cNvSpPr>
            <a:spLocks noGrp="1"/>
          </p:cNvSpPr>
          <p:nvPr>
            <p:ph type="body" sz="quarter" idx="12"/>
          </p:nvPr>
        </p:nvSpPr>
        <p:spPr>
          <a:xfrm>
            <a:off x="381000" y="685800"/>
            <a:ext cx="4114800" cy="1371600"/>
          </a:xfrm>
        </p:spPr>
        <p:txBody>
          <a:bodyPr lIns="91440" tIns="45720" rIns="91440" bIns="4572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rgbClr val="000000"/>
                </a:solidFill>
                <a:effectLst/>
                <a:uLnTx/>
                <a:uFillTx/>
                <a:latin typeface="Montserrat" panose="00000500000000000000" pitchFamily="2" charset="0"/>
                <a:ea typeface="Times New Roman" panose="02020603050405020304" pitchFamily="18" charset="0"/>
                <a:cs typeface="Times New Roman" panose="02020603050405020304" pitchFamily="18" charset="0"/>
              </a:rPr>
              <a:t>Buzz, buzz, buzz! Chapter members are constantly texting you questions about the chapter, sending you excuses for sisterhood events and asking you questions which you have to reference the DG library to find the answer to! You do this without complaint, but it is becoming overbearing with classes and work in full swing. How do you streamline communication to the corresponding officer and help members utilize their resources as a first resort? How do you improve communication amongst members?</a:t>
            </a:r>
            <a:endParaRPr kumimoji="0" lang="en-US" sz="1050" b="0" i="0" u="none" strike="noStrike" kern="0" cap="none" spc="0" normalizeH="0" baseline="0" noProof="0" dirty="0">
              <a:ln>
                <a:noFill/>
              </a:ln>
              <a:solidFill>
                <a:sysClr val="windowText" lastClr="000000"/>
              </a:solidFill>
              <a:effectLst/>
              <a:uLnTx/>
              <a:uFillTx/>
              <a:latin typeface="Montserrat"/>
              <a:ea typeface="+mn-ea"/>
              <a:cs typeface="+mn-cs"/>
            </a:endParaRPr>
          </a:p>
          <a:p>
            <a:endParaRPr lang="en-US" dirty="0"/>
          </a:p>
        </p:txBody>
      </p:sp>
      <p:sp>
        <p:nvSpPr>
          <p:cNvPr id="3" name="Content Placeholder 2">
            <a:extLst>
              <a:ext uri="{FF2B5EF4-FFF2-40B4-BE49-F238E27FC236}">
                <a16:creationId xmlns:a16="http://schemas.microsoft.com/office/drawing/2014/main" id="{50CA8DDB-1645-BA4A-F952-1EB26E2B935B}"/>
              </a:ext>
            </a:extLst>
          </p:cNvPr>
          <p:cNvSpPr>
            <a:spLocks noGrp="1"/>
          </p:cNvSpPr>
          <p:nvPr>
            <p:ph sz="quarter" idx="10"/>
          </p:nvPr>
        </p:nvSpPr>
        <p:spPr/>
        <p:txBody>
          <a:bodyPr/>
          <a:lstStyle/>
          <a:p>
            <a:r>
              <a:rPr lang="en-US" dirty="0"/>
              <a:t>Scenario #2 </a:t>
            </a:r>
          </a:p>
        </p:txBody>
      </p:sp>
    </p:spTree>
    <p:extLst>
      <p:ext uri="{BB962C8B-B14F-4D97-AF65-F5344CB8AC3E}">
        <p14:creationId xmlns:p14="http://schemas.microsoft.com/office/powerpoint/2010/main" val="21258894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a:xfrm>
            <a:off x="381286" y="693110"/>
            <a:ext cx="4114800" cy="1726275"/>
          </a:xfrm>
        </p:spPr>
        <p:txBody>
          <a:bodyPr lIns="91440" tIns="45720" rIns="91440" bIns="45720" anchor="t"/>
          <a:lstStyle/>
          <a:p>
            <a:pPr marL="171450" marR="0" lvl="0" indent="-171450">
              <a:lnSpc>
                <a:spcPct val="116000"/>
              </a:lnSpc>
              <a:buFont typeface="Arial" panose="020B0604020202020204" pitchFamily="34" charset="0"/>
              <a:buChar char="•"/>
            </a:pPr>
            <a:r>
              <a:rPr lang="en-US" dirty="0">
                <a:effectLst/>
                <a:ea typeface="Times New Roman" panose="02020603050405020304" pitchFamily="18" charset="0"/>
                <a:cs typeface="Times New Roman" panose="02020603050405020304" pitchFamily="18" charset="0"/>
              </a:rPr>
              <a:t>Identify which situations are time-sensitive and which can wait</a:t>
            </a:r>
          </a:p>
          <a:p>
            <a:pPr marL="171450" marR="0" lvl="0" indent="-171450">
              <a:lnSpc>
                <a:spcPct val="116000"/>
              </a:lnSpc>
              <a:buFont typeface="Arial" panose="020B0604020202020204" pitchFamily="34" charset="0"/>
              <a:buChar char="•"/>
            </a:pPr>
            <a:r>
              <a:rPr lang="en-US" dirty="0">
                <a:effectLst/>
                <a:ea typeface="Times New Roman" panose="02020603050405020304" pitchFamily="18" charset="0"/>
                <a:cs typeface="Times New Roman" panose="02020603050405020304" pitchFamily="18" charset="0"/>
              </a:rPr>
              <a:t>What communication platforms are used within chapter? Can you direct them there?</a:t>
            </a:r>
          </a:p>
          <a:p>
            <a:pPr marL="171450" marR="0" lvl="0" indent="-171450">
              <a:lnSpc>
                <a:spcPct val="116000"/>
              </a:lnSpc>
              <a:buFont typeface="Arial" panose="020B0604020202020204" pitchFamily="34" charset="0"/>
              <a:buChar char="•"/>
            </a:pPr>
            <a:r>
              <a:rPr lang="en-US" dirty="0">
                <a:effectLst/>
                <a:ea typeface="Times New Roman" panose="02020603050405020304" pitchFamily="18" charset="0"/>
                <a:cs typeface="Times New Roman" panose="02020603050405020304" pitchFamily="18" charset="0"/>
              </a:rPr>
              <a:t>Clarify which officers can answer which questions</a:t>
            </a:r>
          </a:p>
          <a:p>
            <a:pPr marL="171450" marR="0" lvl="0" indent="-171450">
              <a:lnSpc>
                <a:spcPct val="116000"/>
              </a:lnSpc>
              <a:buFont typeface="Arial" panose="020B0604020202020204" pitchFamily="34" charset="0"/>
              <a:buChar char="•"/>
            </a:pPr>
            <a:r>
              <a:rPr lang="en-US" dirty="0">
                <a:effectLst/>
                <a:ea typeface="Times New Roman" panose="02020603050405020304" pitchFamily="18" charset="0"/>
                <a:cs typeface="Times New Roman" panose="02020603050405020304" pitchFamily="18" charset="0"/>
              </a:rPr>
              <a:t>Encourage CMT to use resources before asking president directly</a:t>
            </a:r>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#2 | Responses </a:t>
            </a:r>
          </a:p>
        </p:txBody>
      </p:sp>
    </p:spTree>
    <p:extLst>
      <p:ext uri="{BB962C8B-B14F-4D97-AF65-F5344CB8AC3E}">
        <p14:creationId xmlns:p14="http://schemas.microsoft.com/office/powerpoint/2010/main" val="24400442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8BC592-AB8F-2F2A-0CFE-BCCF6FB38F14}"/>
              </a:ext>
            </a:extLst>
          </p:cNvPr>
          <p:cNvSpPr>
            <a:spLocks noGrp="1"/>
          </p:cNvSpPr>
          <p:nvPr>
            <p:ph type="body" sz="quarter" idx="12"/>
          </p:nvPr>
        </p:nvSpPr>
        <p:spPr/>
        <p:txBody>
          <a:bodyPr lIns="91440" tIns="45720" rIns="91440" bIns="45720" anchor="t"/>
          <a:lstStyle/>
          <a:p>
            <a:r>
              <a:rPr lang="en-US" sz="1400" dirty="0">
                <a:solidFill>
                  <a:srgbClr val="000000"/>
                </a:solidFill>
                <a:effectLst/>
                <a:latin typeface="Montserrat" panose="00000500000000000000" pitchFamily="2" charset="0"/>
                <a:ea typeface="Times New Roman" panose="02020603050405020304" pitchFamily="18" charset="0"/>
                <a:cs typeface="Times New Roman" panose="02020603050405020304" pitchFamily="18" charset="0"/>
              </a:rPr>
              <a:t>The chapter President has many responsibilities including being a member of EVC, Honor Board and the Elections Committee. Thinking about these groups, what does confidentiality mean to you? What are some ways to balance this responsibility?</a:t>
            </a:r>
            <a:endParaRPr lang="en-US" sz="1400" dirty="0"/>
          </a:p>
        </p:txBody>
      </p:sp>
      <p:sp>
        <p:nvSpPr>
          <p:cNvPr id="3" name="Content Placeholder 2">
            <a:extLst>
              <a:ext uri="{FF2B5EF4-FFF2-40B4-BE49-F238E27FC236}">
                <a16:creationId xmlns:a16="http://schemas.microsoft.com/office/drawing/2014/main" id="{B9E8A3CF-340B-6DC8-09B6-4E192F36348F}"/>
              </a:ext>
            </a:extLst>
          </p:cNvPr>
          <p:cNvSpPr>
            <a:spLocks noGrp="1"/>
          </p:cNvSpPr>
          <p:nvPr>
            <p:ph sz="quarter" idx="10"/>
          </p:nvPr>
        </p:nvSpPr>
        <p:spPr/>
        <p:txBody>
          <a:bodyPr/>
          <a:lstStyle/>
          <a:p>
            <a:r>
              <a:rPr lang="en-US" dirty="0"/>
              <a:t>Scenario #3</a:t>
            </a:r>
          </a:p>
        </p:txBody>
      </p:sp>
    </p:spTree>
    <p:extLst>
      <p:ext uri="{BB962C8B-B14F-4D97-AF65-F5344CB8AC3E}">
        <p14:creationId xmlns:p14="http://schemas.microsoft.com/office/powerpoint/2010/main" val="14287010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#3</a:t>
            </a:r>
          </a:p>
        </p:txBody>
      </p:sp>
    </p:spTree>
    <p:extLst>
      <p:ext uri="{BB962C8B-B14F-4D97-AF65-F5344CB8AC3E}">
        <p14:creationId xmlns:p14="http://schemas.microsoft.com/office/powerpoint/2010/main" val="17375071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8BC592-AB8F-2F2A-0CFE-BCCF6FB38F14}"/>
              </a:ext>
            </a:extLst>
          </p:cNvPr>
          <p:cNvSpPr>
            <a:spLocks noGrp="1"/>
          </p:cNvSpPr>
          <p:nvPr>
            <p:ph type="body" sz="quarter" idx="12"/>
          </p:nvPr>
        </p:nvSpPr>
        <p:spPr/>
        <p:txBody>
          <a:bodyPr lIns="91440" tIns="45720" rIns="91440" bIns="4572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Montserrat" panose="00000500000000000000" pitchFamily="2" charset="0"/>
                <a:ea typeface="Times New Roman" panose="02020603050405020304" pitchFamily="18" charset="0"/>
                <a:cs typeface="Times New Roman" panose="02020603050405020304" pitchFamily="18" charset="0"/>
              </a:rPr>
              <a:t>The chapter President has many responsibilities including being a member of EVC, Honor Board and the Elections Committee. Thinking about these groups, what does confidentiality mean to you? What are some ways to balance this responsibility?</a:t>
            </a:r>
            <a:endParaRPr kumimoji="0" lang="en-US" sz="1400" b="0" i="0" u="none" strike="noStrike" kern="0" cap="none" spc="0" normalizeH="0" baseline="0" noProof="0" dirty="0">
              <a:ln>
                <a:noFill/>
              </a:ln>
              <a:solidFill>
                <a:sysClr val="windowText" lastClr="000000"/>
              </a:solidFill>
              <a:effectLst/>
              <a:uLnTx/>
              <a:uFillTx/>
              <a:latin typeface="Montserrat"/>
              <a:ea typeface="+mn-ea"/>
              <a:cs typeface="+mn-cs"/>
            </a:endParaRPr>
          </a:p>
          <a:p>
            <a:endParaRPr lang="en-US" dirty="0"/>
          </a:p>
        </p:txBody>
      </p:sp>
      <p:sp>
        <p:nvSpPr>
          <p:cNvPr id="3" name="Content Placeholder 2">
            <a:extLst>
              <a:ext uri="{FF2B5EF4-FFF2-40B4-BE49-F238E27FC236}">
                <a16:creationId xmlns:a16="http://schemas.microsoft.com/office/drawing/2014/main" id="{B9E8A3CF-340B-6DC8-09B6-4E192F36348F}"/>
              </a:ext>
            </a:extLst>
          </p:cNvPr>
          <p:cNvSpPr>
            <a:spLocks noGrp="1"/>
          </p:cNvSpPr>
          <p:nvPr>
            <p:ph sz="quarter" idx="10"/>
          </p:nvPr>
        </p:nvSpPr>
        <p:spPr/>
        <p:txBody>
          <a:bodyPr/>
          <a:lstStyle/>
          <a:p>
            <a:r>
              <a:rPr lang="en-US" dirty="0"/>
              <a:t>Scenario #3</a:t>
            </a:r>
          </a:p>
        </p:txBody>
      </p:sp>
    </p:spTree>
    <p:extLst>
      <p:ext uri="{BB962C8B-B14F-4D97-AF65-F5344CB8AC3E}">
        <p14:creationId xmlns:p14="http://schemas.microsoft.com/office/powerpoint/2010/main" val="10619572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a:xfrm>
            <a:off x="381000" y="762000"/>
            <a:ext cx="4114800" cy="1698567"/>
          </a:xfrm>
        </p:spPr>
        <p:txBody>
          <a:bodyPr lIns="91440" tIns="45720" rIns="91440" bIns="45720" anchor="t"/>
          <a:lstStyle/>
          <a:p>
            <a:pPr marL="171450" marR="0" lvl="0" indent="-171450">
              <a:lnSpc>
                <a:spcPct val="116000"/>
              </a:lnSpc>
              <a:buFont typeface="Arial" panose="020B0604020202020204" pitchFamily="34" charset="0"/>
              <a:buChar char="•"/>
            </a:pPr>
            <a:r>
              <a:rPr lang="en-US" sz="1200" dirty="0">
                <a:effectLst/>
                <a:latin typeface="Montserrat" panose="00000500000000000000" pitchFamily="2" charset="0"/>
                <a:ea typeface="Times New Roman" panose="02020603050405020304" pitchFamily="18" charset="0"/>
                <a:cs typeface="Times New Roman" panose="02020603050405020304" pitchFamily="18" charset="0"/>
              </a:rPr>
              <a:t>President has many roles within the chapter</a:t>
            </a:r>
            <a:endParaRPr lang="en-US" sz="1200" dirty="0">
              <a:latin typeface="Aptos" panose="020B0004020202020204" pitchFamily="34" charset="0"/>
              <a:ea typeface="Times New Roman" panose="02020603050405020304" pitchFamily="18" charset="0"/>
              <a:cs typeface="Times New Roman" panose="02020603050405020304" pitchFamily="18" charset="0"/>
            </a:endParaRPr>
          </a:p>
          <a:p>
            <a:pPr marL="171450" marR="0" lvl="0" indent="-171450">
              <a:lnSpc>
                <a:spcPct val="116000"/>
              </a:lnSpc>
              <a:buFont typeface="Arial" panose="020B0604020202020204" pitchFamily="34" charset="0"/>
              <a:buChar char="•"/>
            </a:pPr>
            <a:r>
              <a:rPr lang="en-US" sz="1200" dirty="0">
                <a:latin typeface="Montserrat" panose="00000500000000000000" pitchFamily="2" charset="0"/>
                <a:ea typeface="Times New Roman" panose="02020603050405020304" pitchFamily="18" charset="0"/>
                <a:cs typeface="Times New Roman" panose="02020603050405020304" pitchFamily="18" charset="0"/>
              </a:rPr>
              <a:t>Understand how your </a:t>
            </a:r>
            <a:r>
              <a:rPr lang="en-US" sz="1200" dirty="0">
                <a:effectLst/>
                <a:latin typeface="Montserrat" panose="00000500000000000000" pitchFamily="2" charset="0"/>
                <a:ea typeface="Times New Roman" panose="02020603050405020304" pitchFamily="18" charset="0"/>
                <a:cs typeface="Times New Roman" panose="02020603050405020304" pitchFamily="18" charset="0"/>
              </a:rPr>
              <a:t>role appear in these different groups? (as a leader</a:t>
            </a:r>
            <a:r>
              <a:rPr lang="en-US" sz="1200" dirty="0">
                <a:latin typeface="Montserrat" panose="00000500000000000000" pitchFamily="2" charset="0"/>
                <a:ea typeface="Times New Roman" panose="02020603050405020304" pitchFamily="18" charset="0"/>
                <a:cs typeface="Times New Roman" panose="02020603050405020304" pitchFamily="18" charset="0"/>
              </a:rPr>
              <a:t>, </a:t>
            </a:r>
            <a:r>
              <a:rPr lang="en-US" sz="1200" dirty="0">
                <a:effectLst/>
                <a:latin typeface="Montserrat" panose="00000500000000000000" pitchFamily="2" charset="0"/>
                <a:ea typeface="Times New Roman" panose="02020603050405020304" pitchFamily="18" charset="0"/>
                <a:cs typeface="Times New Roman" panose="02020603050405020304" pitchFamily="18" charset="0"/>
              </a:rPr>
              <a:t>member, or supporter)</a:t>
            </a:r>
            <a:endParaRPr lang="en-US" sz="1200" dirty="0">
              <a:latin typeface="Aptos" panose="020B0004020202020204" pitchFamily="34" charset="0"/>
              <a:ea typeface="Times New Roman" panose="02020603050405020304" pitchFamily="18" charset="0"/>
              <a:cs typeface="Times New Roman" panose="02020603050405020304" pitchFamily="18" charset="0"/>
            </a:endParaRPr>
          </a:p>
          <a:p>
            <a:pPr marL="171450" marR="0" lvl="0" indent="-171450">
              <a:lnSpc>
                <a:spcPct val="116000"/>
              </a:lnSpc>
              <a:buFont typeface="Arial" panose="020B0604020202020204" pitchFamily="34" charset="0"/>
              <a:buChar char="•"/>
            </a:pPr>
            <a:r>
              <a:rPr lang="en-US" sz="1200" dirty="0">
                <a:effectLst/>
                <a:latin typeface="Montserrat" panose="00000500000000000000" pitchFamily="2" charset="0"/>
                <a:ea typeface="Times New Roman" panose="02020603050405020304" pitchFamily="18" charset="0"/>
                <a:cs typeface="Times New Roman" panose="02020603050405020304" pitchFamily="18" charset="0"/>
              </a:rPr>
              <a:t>Advocate for self when necessary</a:t>
            </a:r>
            <a:endParaRPr lang="en-US" sz="1200" dirty="0"/>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#3 | Responses </a:t>
            </a:r>
          </a:p>
        </p:txBody>
      </p:sp>
    </p:spTree>
    <p:extLst>
      <p:ext uri="{BB962C8B-B14F-4D97-AF65-F5344CB8AC3E}">
        <p14:creationId xmlns:p14="http://schemas.microsoft.com/office/powerpoint/2010/main" val="30707378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2080E7-3099-A710-2BBD-EC98A9B5D49E}"/>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12-12:30pm ET: Welcome &amp; Opening </a:t>
            </a:r>
          </a:p>
          <a:p>
            <a:pPr marL="171450" indent="-171450">
              <a:buFont typeface="Arial" panose="020B0604020202020204" pitchFamily="34" charset="0"/>
              <a:buChar char="•"/>
            </a:pPr>
            <a:r>
              <a:rPr lang="en-US" dirty="0"/>
              <a:t>12:30-1:30pm ET: Scenario Practice </a:t>
            </a:r>
          </a:p>
          <a:p>
            <a:pPr marL="171450" indent="-171450">
              <a:buFont typeface="Arial" panose="020B0604020202020204" pitchFamily="34" charset="0"/>
              <a:buChar char="•"/>
            </a:pPr>
            <a:r>
              <a:rPr lang="en-US" dirty="0"/>
              <a:t>1:30-1:45pm ET: Break </a:t>
            </a:r>
          </a:p>
          <a:p>
            <a:pPr marL="171450" indent="-171450">
              <a:buFont typeface="Arial" panose="020B0604020202020204" pitchFamily="34" charset="0"/>
              <a:buChar char="•"/>
            </a:pPr>
            <a:r>
              <a:rPr lang="en-US" dirty="0"/>
              <a:t>1:45-2:45pm: Idea Sharing </a:t>
            </a:r>
          </a:p>
          <a:p>
            <a:pPr marL="171450" indent="-171450">
              <a:buFont typeface="Arial" panose="020B0604020202020204" pitchFamily="34" charset="0"/>
              <a:buChar char="•"/>
            </a:pPr>
            <a:r>
              <a:rPr lang="en-US" dirty="0"/>
              <a:t>2:45-3:00pm: Closing </a:t>
            </a:r>
          </a:p>
        </p:txBody>
      </p:sp>
      <p:sp>
        <p:nvSpPr>
          <p:cNvPr id="3" name="Content Placeholder 2">
            <a:extLst>
              <a:ext uri="{FF2B5EF4-FFF2-40B4-BE49-F238E27FC236}">
                <a16:creationId xmlns:a16="http://schemas.microsoft.com/office/drawing/2014/main" id="{8BEA07A3-0E8B-D4BD-B38E-54AB11CD0127}"/>
              </a:ext>
            </a:extLst>
          </p:cNvPr>
          <p:cNvSpPr>
            <a:spLocks noGrp="1"/>
          </p:cNvSpPr>
          <p:nvPr>
            <p:ph sz="quarter" idx="10"/>
          </p:nvPr>
        </p:nvSpPr>
        <p:spPr/>
        <p:txBody>
          <a:bodyPr/>
          <a:lstStyle/>
          <a:p>
            <a:r>
              <a:rPr lang="en-US" dirty="0"/>
              <a:t>Today’s Agenda </a:t>
            </a:r>
          </a:p>
        </p:txBody>
      </p:sp>
    </p:spTree>
    <p:extLst>
      <p:ext uri="{BB962C8B-B14F-4D97-AF65-F5344CB8AC3E}">
        <p14:creationId xmlns:p14="http://schemas.microsoft.com/office/powerpoint/2010/main" val="35190363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2227E74-F1AD-8B71-C6D7-1099C785ED22}"/>
              </a:ext>
            </a:extLst>
          </p:cNvPr>
          <p:cNvSpPr>
            <a:spLocks noGrp="1"/>
          </p:cNvSpPr>
          <p:nvPr>
            <p:ph type="body" sz="quarter" idx="12"/>
          </p:nvPr>
        </p:nvSpPr>
        <p:spPr/>
        <p:txBody>
          <a:bodyPr lIns="91440" tIns="45720" rIns="91440" bIns="45720" anchor="t"/>
          <a:lstStyle/>
          <a:p>
            <a:r>
              <a:rPr lang="en-US" sz="1600" dirty="0">
                <a:solidFill>
                  <a:srgbClr val="000000"/>
                </a:solidFill>
                <a:effectLst/>
                <a:latin typeface="Montserrat" panose="00000500000000000000" pitchFamily="2" charset="0"/>
                <a:ea typeface="Times New Roman" panose="02020603050405020304" pitchFamily="18" charset="0"/>
                <a:cs typeface="Times New Roman" panose="02020603050405020304" pitchFamily="18" charset="0"/>
              </a:rPr>
              <a:t>During weekly CMT meetings, you recognize members of CMT are not engaged or prepared. They often set goals but do not act to achieve them. How do you approach this conversation and coach members?</a:t>
            </a:r>
            <a:endParaRPr lang="en-US" sz="1600" dirty="0"/>
          </a:p>
        </p:txBody>
      </p:sp>
      <p:sp>
        <p:nvSpPr>
          <p:cNvPr id="3" name="Content Placeholder 2">
            <a:extLst>
              <a:ext uri="{FF2B5EF4-FFF2-40B4-BE49-F238E27FC236}">
                <a16:creationId xmlns:a16="http://schemas.microsoft.com/office/drawing/2014/main" id="{AAB0A3E6-D83F-F020-E6F2-585005317994}"/>
              </a:ext>
            </a:extLst>
          </p:cNvPr>
          <p:cNvSpPr>
            <a:spLocks noGrp="1"/>
          </p:cNvSpPr>
          <p:nvPr>
            <p:ph sz="quarter" idx="10"/>
          </p:nvPr>
        </p:nvSpPr>
        <p:spPr/>
        <p:txBody>
          <a:bodyPr/>
          <a:lstStyle/>
          <a:p>
            <a:r>
              <a:rPr lang="en-US" dirty="0"/>
              <a:t>Scenario #4</a:t>
            </a:r>
          </a:p>
        </p:txBody>
      </p:sp>
    </p:spTree>
    <p:extLst>
      <p:ext uri="{BB962C8B-B14F-4D97-AF65-F5344CB8AC3E}">
        <p14:creationId xmlns:p14="http://schemas.microsoft.com/office/powerpoint/2010/main" val="27410166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#4</a:t>
            </a:r>
          </a:p>
        </p:txBody>
      </p:sp>
    </p:spTree>
    <p:extLst>
      <p:ext uri="{BB962C8B-B14F-4D97-AF65-F5344CB8AC3E}">
        <p14:creationId xmlns:p14="http://schemas.microsoft.com/office/powerpoint/2010/main" val="24889161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0CA8DDB-1645-BA4A-F952-1EB26E2B935B}"/>
              </a:ext>
            </a:extLst>
          </p:cNvPr>
          <p:cNvSpPr>
            <a:spLocks noGrp="1"/>
          </p:cNvSpPr>
          <p:nvPr>
            <p:ph sz="quarter" idx="10"/>
          </p:nvPr>
        </p:nvSpPr>
        <p:spPr/>
        <p:txBody>
          <a:bodyPr/>
          <a:lstStyle/>
          <a:p>
            <a:r>
              <a:rPr lang="en-US" dirty="0"/>
              <a:t>Scenario #4 </a:t>
            </a:r>
          </a:p>
        </p:txBody>
      </p:sp>
      <p:sp>
        <p:nvSpPr>
          <p:cNvPr id="4" name="Text Placeholder 1">
            <a:extLst>
              <a:ext uri="{FF2B5EF4-FFF2-40B4-BE49-F238E27FC236}">
                <a16:creationId xmlns:a16="http://schemas.microsoft.com/office/drawing/2014/main" id="{7E40A8DA-8810-157D-2503-3F34BFA92D19}"/>
              </a:ext>
            </a:extLst>
          </p:cNvPr>
          <p:cNvSpPr>
            <a:spLocks noGrp="1"/>
          </p:cNvSpPr>
          <p:nvPr>
            <p:ph type="body" sz="quarter" idx="12"/>
          </p:nvPr>
        </p:nvSpPr>
        <p:spPr>
          <a:xfrm>
            <a:off x="381000" y="762000"/>
            <a:ext cx="4114800" cy="1371600"/>
          </a:xfrm>
        </p:spPr>
        <p:txBody>
          <a:bodyPr lIns="91440" tIns="45720" rIns="91440" bIns="45720" anchor="t"/>
          <a:lstStyle/>
          <a:p>
            <a:r>
              <a:rPr lang="en-US" sz="1600" dirty="0">
                <a:solidFill>
                  <a:srgbClr val="000000"/>
                </a:solidFill>
                <a:effectLst/>
                <a:latin typeface="Montserrat" panose="00000500000000000000" pitchFamily="2" charset="0"/>
                <a:ea typeface="Times New Roman" panose="02020603050405020304" pitchFamily="18" charset="0"/>
                <a:cs typeface="Times New Roman" panose="02020603050405020304" pitchFamily="18" charset="0"/>
              </a:rPr>
              <a:t>During weekly CMT meetings, you recognize members of CMT are not engaged or prepared. They often set goals but do not act to achieve them. How do you approach this conversation and coach members?</a:t>
            </a:r>
            <a:endParaRPr lang="en-US" sz="1600" dirty="0"/>
          </a:p>
        </p:txBody>
      </p:sp>
    </p:spTree>
    <p:extLst>
      <p:ext uri="{BB962C8B-B14F-4D97-AF65-F5344CB8AC3E}">
        <p14:creationId xmlns:p14="http://schemas.microsoft.com/office/powerpoint/2010/main" val="21457448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a:xfrm>
            <a:off x="381000" y="762000"/>
            <a:ext cx="4114800" cy="1687483"/>
          </a:xfrm>
        </p:spPr>
        <p:txBody>
          <a:bodyPr lIns="91440" tIns="45720" rIns="91440" bIns="45720" anchor="t"/>
          <a:lstStyle/>
          <a:p>
            <a:pPr marL="171450" marR="0" lvl="0" indent="-171450">
              <a:lnSpc>
                <a:spcPct val="116000"/>
              </a:lnSpc>
              <a:buFont typeface="Arial" panose="020B0604020202020204" pitchFamily="34" charset="0"/>
              <a:buChar char="•"/>
            </a:pPr>
            <a:r>
              <a:rPr lang="en-US" sz="1400" dirty="0">
                <a:latin typeface="Montserrat" panose="00000500000000000000" pitchFamily="2" charset="0"/>
                <a:ea typeface="Times New Roman" panose="02020603050405020304" pitchFamily="18" charset="0"/>
                <a:cs typeface="Times New Roman" panose="02020603050405020304" pitchFamily="18" charset="0"/>
              </a:rPr>
              <a:t>R</a:t>
            </a:r>
            <a:r>
              <a:rPr lang="en-US" sz="1400" dirty="0">
                <a:effectLst/>
                <a:latin typeface="Montserrat" panose="00000500000000000000" pitchFamily="2" charset="0"/>
                <a:ea typeface="Times New Roman" panose="02020603050405020304" pitchFamily="18" charset="0"/>
                <a:cs typeface="Times New Roman" panose="02020603050405020304" pitchFamily="18" charset="0"/>
              </a:rPr>
              <a:t>efer CMT to CCOM to review responsibilities</a:t>
            </a:r>
            <a:endParaRPr lang="en-US" sz="1400" dirty="0">
              <a:latin typeface="Aptos" panose="020B0004020202020204" pitchFamily="34" charset="0"/>
              <a:ea typeface="Times New Roman" panose="02020603050405020304" pitchFamily="18" charset="0"/>
              <a:cs typeface="Times New Roman" panose="02020603050405020304" pitchFamily="18" charset="0"/>
            </a:endParaRPr>
          </a:p>
          <a:p>
            <a:pPr marL="171450" marR="0" lvl="0" indent="-171450">
              <a:lnSpc>
                <a:spcPct val="116000"/>
              </a:lnSpc>
              <a:buFont typeface="Arial" panose="020B0604020202020204" pitchFamily="34" charset="0"/>
              <a:buChar char="•"/>
            </a:pPr>
            <a:r>
              <a:rPr lang="en-US" sz="1400" dirty="0">
                <a:latin typeface="Montserrat" panose="00000500000000000000" pitchFamily="2" charset="0"/>
                <a:ea typeface="Times New Roman" panose="02020603050405020304" pitchFamily="18" charset="0"/>
                <a:cs typeface="Times New Roman" panose="02020603050405020304" pitchFamily="18" charset="0"/>
              </a:rPr>
              <a:t>E</a:t>
            </a:r>
            <a:r>
              <a:rPr lang="en-US" sz="1400" dirty="0">
                <a:effectLst/>
                <a:latin typeface="Montserrat" panose="00000500000000000000" pitchFamily="2" charset="0"/>
                <a:ea typeface="Times New Roman" panose="02020603050405020304" pitchFamily="18" charset="0"/>
                <a:cs typeface="Times New Roman" panose="02020603050405020304" pitchFamily="18" charset="0"/>
              </a:rPr>
              <a:t>ncourage collaboration with advisers</a:t>
            </a:r>
            <a:endParaRPr lang="en-US" sz="1400" dirty="0">
              <a:latin typeface="Aptos" panose="020B0004020202020204" pitchFamily="34" charset="0"/>
              <a:ea typeface="Times New Roman" panose="02020603050405020304" pitchFamily="18" charset="0"/>
              <a:cs typeface="Times New Roman" panose="02020603050405020304" pitchFamily="18" charset="0"/>
            </a:endParaRPr>
          </a:p>
          <a:p>
            <a:pPr marL="171450" marR="0" lvl="0" indent="-171450">
              <a:lnSpc>
                <a:spcPct val="116000"/>
              </a:lnSpc>
              <a:buFont typeface="Arial" panose="020B0604020202020204" pitchFamily="34" charset="0"/>
              <a:buChar char="•"/>
            </a:pPr>
            <a:r>
              <a:rPr lang="en-US" sz="1400" dirty="0">
                <a:latin typeface="Montserrat" panose="00000500000000000000" pitchFamily="2" charset="0"/>
                <a:ea typeface="Times New Roman" panose="02020603050405020304" pitchFamily="18" charset="0"/>
                <a:cs typeface="Times New Roman" panose="02020603050405020304" pitchFamily="18" charset="0"/>
              </a:rPr>
              <a:t>S</a:t>
            </a:r>
            <a:r>
              <a:rPr lang="en-US" sz="1400" dirty="0">
                <a:effectLst/>
                <a:latin typeface="Montserrat" panose="00000500000000000000" pitchFamily="2" charset="0"/>
                <a:ea typeface="Times New Roman" panose="02020603050405020304" pitchFamily="18" charset="0"/>
                <a:cs typeface="Times New Roman" panose="02020603050405020304" pitchFamily="18" charset="0"/>
              </a:rPr>
              <a:t>eek regional support if necessary</a:t>
            </a:r>
            <a:endParaRPr lang="en-US" sz="1400" b="1" dirty="0"/>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#4 | Responses </a:t>
            </a:r>
          </a:p>
        </p:txBody>
      </p:sp>
    </p:spTree>
    <p:extLst>
      <p:ext uri="{BB962C8B-B14F-4D97-AF65-F5344CB8AC3E}">
        <p14:creationId xmlns:p14="http://schemas.microsoft.com/office/powerpoint/2010/main" val="25911278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ouple of people holding sparklers&#10;&#10;Description automatically generated">
            <a:extLst>
              <a:ext uri="{FF2B5EF4-FFF2-40B4-BE49-F238E27FC236}">
                <a16:creationId xmlns:a16="http://schemas.microsoft.com/office/drawing/2014/main" id="{DC1D2592-91F6-2467-9D07-1837650DE79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4469" b="11262"/>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0EF6047C-AECF-0AB3-6619-420BA38ADA45}"/>
              </a:ext>
            </a:extLst>
          </p:cNvPr>
          <p:cNvSpPr>
            <a:spLocks noGrp="1"/>
          </p:cNvSpPr>
          <p:nvPr>
            <p:ph sz="quarter" idx="10"/>
          </p:nvPr>
        </p:nvSpPr>
        <p:spPr>
          <a:xfrm>
            <a:off x="3505180" y="152400"/>
            <a:ext cx="1371600" cy="304800"/>
          </a:xfrm>
          <a:solidFill>
            <a:srgbClr val="B78D4D"/>
          </a:solidFill>
        </p:spPr>
        <p:txBody>
          <a:bodyPr/>
          <a:lstStyle/>
          <a:p>
            <a:r>
              <a:rPr lang="en-US" dirty="0"/>
              <a:t>Break Time</a:t>
            </a:r>
          </a:p>
        </p:txBody>
      </p:sp>
    </p:spTree>
    <p:extLst>
      <p:ext uri="{BB962C8B-B14F-4D97-AF65-F5344CB8AC3E}">
        <p14:creationId xmlns:p14="http://schemas.microsoft.com/office/powerpoint/2010/main" val="36388417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DB242B-F586-F9BF-3F5E-CB465862913A}"/>
              </a:ext>
            </a:extLst>
          </p:cNvPr>
          <p:cNvSpPr>
            <a:spLocks noGrp="1"/>
          </p:cNvSpPr>
          <p:nvPr>
            <p:ph type="body" sz="quarter" idx="10"/>
          </p:nvPr>
        </p:nvSpPr>
        <p:spPr>
          <a:xfrm>
            <a:off x="304800" y="994508"/>
            <a:ext cx="2336800" cy="381000"/>
          </a:xfrm>
        </p:spPr>
        <p:txBody>
          <a:bodyPr/>
          <a:lstStyle/>
          <a:p>
            <a:r>
              <a:rPr lang="en-US" dirty="0"/>
              <a:t>Idea Sharing</a:t>
            </a:r>
          </a:p>
        </p:txBody>
      </p:sp>
    </p:spTree>
    <p:extLst>
      <p:ext uri="{BB962C8B-B14F-4D97-AF65-F5344CB8AC3E}">
        <p14:creationId xmlns:p14="http://schemas.microsoft.com/office/powerpoint/2010/main" val="28103365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 Idea Sharing</a:t>
            </a:r>
          </a:p>
        </p:txBody>
      </p:sp>
    </p:spTree>
    <p:extLst>
      <p:ext uri="{BB962C8B-B14F-4D97-AF65-F5344CB8AC3E}">
        <p14:creationId xmlns:p14="http://schemas.microsoft.com/office/powerpoint/2010/main" val="8675146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DB242B-F586-F9BF-3F5E-CB465862913A}"/>
              </a:ext>
            </a:extLst>
          </p:cNvPr>
          <p:cNvSpPr>
            <a:spLocks noGrp="1"/>
          </p:cNvSpPr>
          <p:nvPr>
            <p:ph type="body" sz="quarter" idx="10"/>
          </p:nvPr>
        </p:nvSpPr>
        <p:spPr>
          <a:xfrm>
            <a:off x="304800" y="762000"/>
            <a:ext cx="2336800" cy="381000"/>
          </a:xfrm>
        </p:spPr>
        <p:txBody>
          <a:bodyPr/>
          <a:lstStyle/>
          <a:p>
            <a:r>
              <a:rPr lang="en-US" dirty="0"/>
              <a:t>Networking &amp; Idea Sharing</a:t>
            </a:r>
          </a:p>
        </p:txBody>
      </p:sp>
    </p:spTree>
    <p:extLst>
      <p:ext uri="{BB962C8B-B14F-4D97-AF65-F5344CB8AC3E}">
        <p14:creationId xmlns:p14="http://schemas.microsoft.com/office/powerpoint/2010/main" val="42005719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group of women posing for a photo&#10;&#10;Description automatically generated">
            <a:extLst>
              <a:ext uri="{FF2B5EF4-FFF2-40B4-BE49-F238E27FC236}">
                <a16:creationId xmlns:a16="http://schemas.microsoft.com/office/drawing/2014/main" id="{1A1D2E7C-D453-CCBB-B325-4E3806035325}"/>
              </a:ext>
            </a:extLst>
          </p:cNvPr>
          <p:cNvPicPr>
            <a:picLocks noChangeAspect="1"/>
          </p:cNvPicPr>
          <p:nvPr/>
        </p:nvPicPr>
        <p:blipFill rotWithShape="1">
          <a:blip r:embed="rId3">
            <a:extLst>
              <a:ext uri="{28A0092B-C50C-407E-A947-70E740481C1C}">
                <a14:useLocalDpi xmlns:a14="http://schemas.microsoft.com/office/drawing/2010/main" val="0"/>
              </a:ext>
            </a:extLst>
          </a:blip>
          <a:srcRect t="16263" r="1" b="5078"/>
          <a:stretch/>
        </p:blipFill>
        <p:spPr>
          <a:xfrm>
            <a:off x="-361" y="0"/>
            <a:ext cx="4877520" cy="2743200"/>
          </a:xfrm>
          <a:prstGeom prst="rect">
            <a:avLst/>
          </a:prstGeom>
          <a:noFill/>
        </p:spPr>
      </p:pic>
    </p:spTree>
    <p:extLst>
      <p:ext uri="{BB962C8B-B14F-4D97-AF65-F5344CB8AC3E}">
        <p14:creationId xmlns:p14="http://schemas.microsoft.com/office/powerpoint/2010/main" val="18350062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erson holding a small anchor&#10;&#10;Description automatically generated">
            <a:extLst>
              <a:ext uri="{FF2B5EF4-FFF2-40B4-BE49-F238E27FC236}">
                <a16:creationId xmlns:a16="http://schemas.microsoft.com/office/drawing/2014/main" id="{6DABE44A-03A9-F992-7E2E-5DD5E3D05625}"/>
              </a:ext>
            </a:extLst>
          </p:cNvPr>
          <p:cNvPicPr>
            <a:picLocks noChangeAspect="1"/>
          </p:cNvPicPr>
          <p:nvPr/>
        </p:nvPicPr>
        <p:blipFill rotWithShape="1">
          <a:blip r:embed="rId3">
            <a:extLst>
              <a:ext uri="{28A0092B-C50C-407E-A947-70E740481C1C}">
                <a14:useLocalDpi xmlns:a14="http://schemas.microsoft.com/office/drawing/2010/main" val="0"/>
              </a:ext>
            </a:extLst>
          </a:blip>
          <a:srcRect t="22224" b="2776"/>
          <a:stretch/>
        </p:blipFill>
        <p:spPr>
          <a:xfrm>
            <a:off x="20" y="10"/>
            <a:ext cx="4876780" cy="2743190"/>
          </a:xfrm>
          <a:prstGeom prst="rect">
            <a:avLst/>
          </a:prstGeom>
          <a:noFill/>
        </p:spPr>
      </p:pic>
    </p:spTree>
    <p:extLst>
      <p:ext uri="{BB962C8B-B14F-4D97-AF65-F5344CB8AC3E}">
        <p14:creationId xmlns:p14="http://schemas.microsoft.com/office/powerpoint/2010/main" val="35935927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5D74F30-D862-8EEA-B531-87725198C699}"/>
              </a:ext>
            </a:extLst>
          </p:cNvPr>
          <p:cNvSpPr>
            <a:spLocks noGrp="1"/>
          </p:cNvSpPr>
          <p:nvPr>
            <p:ph type="body" sz="quarter" idx="12"/>
          </p:nvPr>
        </p:nvSpPr>
        <p:spPr/>
        <p:txBody>
          <a:bodyPr/>
          <a:lstStyle/>
          <a:p>
            <a:r>
              <a:rPr lang="en-US" b="1" dirty="0"/>
              <a:t>Large Group: </a:t>
            </a:r>
          </a:p>
          <a:p>
            <a:pPr marL="171450" indent="-171450">
              <a:buFont typeface="Arial" panose="020B0604020202020204" pitchFamily="34" charset="0"/>
              <a:buChar char="•"/>
            </a:pPr>
            <a:r>
              <a:rPr lang="en-US" dirty="0"/>
              <a:t>Main zoom room </a:t>
            </a:r>
          </a:p>
          <a:p>
            <a:pPr marL="171450" indent="-171450">
              <a:buFont typeface="Arial" panose="020B0604020202020204" pitchFamily="34" charset="0"/>
              <a:buChar char="•"/>
            </a:pPr>
            <a:r>
              <a:rPr lang="en-US" dirty="0"/>
              <a:t>Introduce concepts and ideas </a:t>
            </a:r>
          </a:p>
          <a:p>
            <a:endParaRPr lang="en-US" dirty="0"/>
          </a:p>
          <a:p>
            <a:r>
              <a:rPr lang="en-US" b="1" dirty="0"/>
              <a:t>Small Group: </a:t>
            </a:r>
          </a:p>
          <a:p>
            <a:pPr marL="171450" indent="-171450">
              <a:buFont typeface="Arial" panose="020B0604020202020204" pitchFamily="34" charset="0"/>
              <a:buChar char="•"/>
            </a:pPr>
            <a:r>
              <a:rPr lang="en-US" dirty="0"/>
              <a:t>Breakout rooms </a:t>
            </a:r>
          </a:p>
          <a:p>
            <a:pPr marL="171450" indent="-171450">
              <a:buFont typeface="Arial" panose="020B0604020202020204" pitchFamily="34" charset="0"/>
              <a:buChar char="•"/>
            </a:pPr>
            <a:r>
              <a:rPr lang="en-US" dirty="0"/>
              <a:t>Chapters of similar size </a:t>
            </a:r>
          </a:p>
          <a:p>
            <a:pPr marL="171450" indent="-171450">
              <a:buFont typeface="Arial" panose="020B0604020202020204" pitchFamily="34" charset="0"/>
              <a:buChar char="•"/>
            </a:pPr>
            <a:r>
              <a:rPr lang="en-US" dirty="0"/>
              <a:t>Small group facilitator </a:t>
            </a:r>
          </a:p>
          <a:p>
            <a:pPr marL="171450" indent="-171450">
              <a:buFont typeface="Arial" panose="020B0604020202020204" pitchFamily="34" charset="0"/>
              <a:buChar char="•"/>
            </a:pPr>
            <a:r>
              <a:rPr lang="en-US" dirty="0"/>
              <a:t>Discuss, reflect, share ideas </a:t>
            </a:r>
          </a:p>
        </p:txBody>
      </p:sp>
      <p:sp>
        <p:nvSpPr>
          <p:cNvPr id="3" name="Content Placeholder 2">
            <a:extLst>
              <a:ext uri="{FF2B5EF4-FFF2-40B4-BE49-F238E27FC236}">
                <a16:creationId xmlns:a16="http://schemas.microsoft.com/office/drawing/2014/main" id="{21E11B3C-77C2-244A-F458-4091C5A4E697}"/>
              </a:ext>
            </a:extLst>
          </p:cNvPr>
          <p:cNvSpPr>
            <a:spLocks noGrp="1"/>
          </p:cNvSpPr>
          <p:nvPr>
            <p:ph sz="quarter" idx="10"/>
          </p:nvPr>
        </p:nvSpPr>
        <p:spPr/>
        <p:txBody>
          <a:bodyPr/>
          <a:lstStyle/>
          <a:p>
            <a:r>
              <a:rPr lang="en-US" dirty="0"/>
              <a:t>Learning Format </a:t>
            </a:r>
          </a:p>
        </p:txBody>
      </p:sp>
    </p:spTree>
    <p:extLst>
      <p:ext uri="{BB962C8B-B14F-4D97-AF65-F5344CB8AC3E}">
        <p14:creationId xmlns:p14="http://schemas.microsoft.com/office/powerpoint/2010/main" val="17099371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559B0AF-F97E-85C5-FBF1-393B1C722314}"/>
              </a:ext>
            </a:extLst>
          </p:cNvPr>
          <p:cNvSpPr>
            <a:spLocks noGrp="1"/>
          </p:cNvSpPr>
          <p:nvPr>
            <p:ph type="body" sz="quarter" idx="10"/>
          </p:nvPr>
        </p:nvSpPr>
        <p:spPr>
          <a:xfrm>
            <a:off x="327804" y="684362"/>
            <a:ext cx="2336800" cy="381000"/>
          </a:xfrm>
        </p:spPr>
        <p:txBody>
          <a:bodyPr lIns="91440" tIns="45720" rIns="91440" bIns="45720" anchor="t"/>
          <a:lstStyle/>
          <a:p>
            <a:r>
              <a:rPr lang="en-US" dirty="0">
                <a:latin typeface="TROPILINE-EXTRABOLD"/>
              </a:rPr>
              <a:t>Naming Recognition Opportunity</a:t>
            </a:r>
            <a:endParaRPr lang="en-US" dirty="0"/>
          </a:p>
        </p:txBody>
      </p:sp>
      <p:pic>
        <p:nvPicPr>
          <p:cNvPr id="4" name="Picture 3" descr="A qr code with a anchor in the center&#10;&#10;Description automatically generated">
            <a:extLst>
              <a:ext uri="{FF2B5EF4-FFF2-40B4-BE49-F238E27FC236}">
                <a16:creationId xmlns:a16="http://schemas.microsoft.com/office/drawing/2014/main" id="{8B61F9B0-B784-2AD9-FCFC-776EE4F0F5F4}"/>
              </a:ext>
            </a:extLst>
          </p:cNvPr>
          <p:cNvPicPr>
            <a:picLocks noChangeAspect="1"/>
          </p:cNvPicPr>
          <p:nvPr/>
        </p:nvPicPr>
        <p:blipFill>
          <a:blip r:embed="rId3"/>
          <a:stretch>
            <a:fillRect/>
          </a:stretch>
        </p:blipFill>
        <p:spPr>
          <a:xfrm>
            <a:off x="2501355" y="1213041"/>
            <a:ext cx="1214465" cy="1214465"/>
          </a:xfrm>
          <a:prstGeom prst="rect">
            <a:avLst/>
          </a:prstGeom>
        </p:spPr>
      </p:pic>
    </p:spTree>
    <p:extLst>
      <p:ext uri="{BB962C8B-B14F-4D97-AF65-F5344CB8AC3E}">
        <p14:creationId xmlns:p14="http://schemas.microsoft.com/office/powerpoint/2010/main" val="16648372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559B0AF-F97E-85C5-FBF1-393B1C722314}"/>
              </a:ext>
            </a:extLst>
          </p:cNvPr>
          <p:cNvSpPr>
            <a:spLocks noGrp="1"/>
          </p:cNvSpPr>
          <p:nvPr>
            <p:ph type="body" sz="quarter" idx="10"/>
          </p:nvPr>
        </p:nvSpPr>
        <p:spPr>
          <a:xfrm>
            <a:off x="304800" y="914400"/>
            <a:ext cx="2336800" cy="381000"/>
          </a:xfrm>
        </p:spPr>
        <p:txBody>
          <a:bodyPr/>
          <a:lstStyle/>
          <a:p>
            <a:r>
              <a:rPr lang="en-US" dirty="0"/>
              <a:t>Thank you! </a:t>
            </a:r>
          </a:p>
        </p:txBody>
      </p:sp>
      <p:pic>
        <p:nvPicPr>
          <p:cNvPr id="4" name="Picture 3" descr="A qr code with a anchor&#10;&#10;AI-generated content may be incorrect.">
            <a:extLst>
              <a:ext uri="{FF2B5EF4-FFF2-40B4-BE49-F238E27FC236}">
                <a16:creationId xmlns:a16="http://schemas.microsoft.com/office/drawing/2014/main" id="{4A527BC7-7AAD-8C81-9D3F-96ABAB1F725F}"/>
              </a:ext>
            </a:extLst>
          </p:cNvPr>
          <p:cNvPicPr>
            <a:picLocks noChangeAspect="1"/>
          </p:cNvPicPr>
          <p:nvPr/>
        </p:nvPicPr>
        <p:blipFill>
          <a:blip r:embed="rId3"/>
          <a:stretch>
            <a:fillRect/>
          </a:stretch>
        </p:blipFill>
        <p:spPr>
          <a:xfrm>
            <a:off x="2253795" y="1043221"/>
            <a:ext cx="1484894" cy="1461890"/>
          </a:xfrm>
          <a:prstGeom prst="rect">
            <a:avLst/>
          </a:prstGeom>
        </p:spPr>
      </p:pic>
    </p:spTree>
    <p:extLst>
      <p:ext uri="{BB962C8B-B14F-4D97-AF65-F5344CB8AC3E}">
        <p14:creationId xmlns:p14="http://schemas.microsoft.com/office/powerpoint/2010/main" val="30180015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65F62EB-70AD-7EDD-B6C6-D2CC467D3445}"/>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Shared in email with the agenda and CLC toolkit</a:t>
            </a:r>
          </a:p>
        </p:txBody>
      </p:sp>
      <p:sp>
        <p:nvSpPr>
          <p:cNvPr id="3" name="Content Placeholder 2">
            <a:extLst>
              <a:ext uri="{FF2B5EF4-FFF2-40B4-BE49-F238E27FC236}">
                <a16:creationId xmlns:a16="http://schemas.microsoft.com/office/drawing/2014/main" id="{846FDE1C-5565-4008-5273-CCB1735F285C}"/>
              </a:ext>
            </a:extLst>
          </p:cNvPr>
          <p:cNvSpPr>
            <a:spLocks noGrp="1"/>
          </p:cNvSpPr>
          <p:nvPr>
            <p:ph sz="quarter" idx="10"/>
          </p:nvPr>
        </p:nvSpPr>
        <p:spPr/>
        <p:txBody>
          <a:bodyPr/>
          <a:lstStyle/>
          <a:p>
            <a:r>
              <a:rPr lang="en-US" dirty="0"/>
              <a:t>How to find your breakout room</a:t>
            </a:r>
          </a:p>
        </p:txBody>
      </p:sp>
    </p:spTree>
    <p:extLst>
      <p:ext uri="{BB962C8B-B14F-4D97-AF65-F5344CB8AC3E}">
        <p14:creationId xmlns:p14="http://schemas.microsoft.com/office/powerpoint/2010/main" val="22109494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3EBCD25-2DD5-BE12-E40C-DF4B1F18382E}"/>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Be in a productive environment </a:t>
            </a:r>
          </a:p>
          <a:p>
            <a:pPr marL="171450" indent="-171450">
              <a:buFont typeface="Arial" panose="020B0604020202020204" pitchFamily="34" charset="0"/>
              <a:buChar char="•"/>
            </a:pPr>
            <a:r>
              <a:rPr lang="en-US" dirty="0"/>
              <a:t>Keep camera on </a:t>
            </a:r>
          </a:p>
          <a:p>
            <a:pPr marL="171450" indent="-171450">
              <a:buFont typeface="Arial" panose="020B0604020202020204" pitchFamily="34" charset="0"/>
              <a:buChar char="•"/>
            </a:pPr>
            <a:r>
              <a:rPr lang="en-US" dirty="0"/>
              <a:t>Use the chat feature </a:t>
            </a:r>
          </a:p>
          <a:p>
            <a:pPr marL="171450" indent="-171450">
              <a:buFont typeface="Arial" panose="020B0604020202020204" pitchFamily="34" charset="0"/>
              <a:buChar char="•"/>
            </a:pPr>
            <a:r>
              <a:rPr lang="en-US" dirty="0"/>
              <a:t>Be ready to ask questions and share ideas </a:t>
            </a:r>
          </a:p>
          <a:p>
            <a:pPr marL="171450" indent="-171450">
              <a:buFont typeface="Arial" panose="020B0604020202020204" pitchFamily="34" charset="0"/>
              <a:buChar char="•"/>
            </a:pPr>
            <a:r>
              <a:rPr lang="en-US" dirty="0"/>
              <a:t>Have somewhere to take notes and the CLC worksheets available </a:t>
            </a:r>
          </a:p>
          <a:p>
            <a:pPr marL="171450" indent="-171450">
              <a:buFont typeface="Arial" panose="020B0604020202020204" pitchFamily="34" charset="0"/>
              <a:buChar char="•"/>
            </a:pPr>
            <a:r>
              <a:rPr lang="en-US" dirty="0"/>
              <a:t>Meet someone new! </a:t>
            </a:r>
          </a:p>
          <a:p>
            <a:pPr marL="171450" indent="-171450">
              <a:buFont typeface="Arial" panose="020B0604020202020204" pitchFamily="34" charset="0"/>
              <a:buChar char="•"/>
            </a:pPr>
            <a:endParaRPr lang="en-US" dirty="0"/>
          </a:p>
        </p:txBody>
      </p:sp>
      <p:sp>
        <p:nvSpPr>
          <p:cNvPr id="3" name="Content Placeholder 2">
            <a:extLst>
              <a:ext uri="{FF2B5EF4-FFF2-40B4-BE49-F238E27FC236}">
                <a16:creationId xmlns:a16="http://schemas.microsoft.com/office/drawing/2014/main" id="{88B4E84E-7410-0961-70FF-15CBEEDF3385}"/>
              </a:ext>
            </a:extLst>
          </p:cNvPr>
          <p:cNvSpPr>
            <a:spLocks noGrp="1"/>
          </p:cNvSpPr>
          <p:nvPr>
            <p:ph sz="quarter" idx="10"/>
          </p:nvPr>
        </p:nvSpPr>
        <p:spPr/>
        <p:txBody>
          <a:bodyPr/>
          <a:lstStyle/>
          <a:p>
            <a:r>
              <a:rPr lang="en-US" dirty="0"/>
              <a:t>Let’s Make the Most out of CLC </a:t>
            </a:r>
          </a:p>
        </p:txBody>
      </p:sp>
    </p:spTree>
    <p:extLst>
      <p:ext uri="{BB962C8B-B14F-4D97-AF65-F5344CB8AC3E}">
        <p14:creationId xmlns:p14="http://schemas.microsoft.com/office/powerpoint/2010/main" val="21900323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Introduction</a:t>
            </a:r>
          </a:p>
        </p:txBody>
      </p:sp>
    </p:spTree>
    <p:extLst>
      <p:ext uri="{BB962C8B-B14F-4D97-AF65-F5344CB8AC3E}">
        <p14:creationId xmlns:p14="http://schemas.microsoft.com/office/powerpoint/2010/main" val="16625087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DE144C-8AB0-4343-A0B3-F5326BD27C34}"/>
              </a:ext>
            </a:extLst>
          </p:cNvPr>
          <p:cNvSpPr>
            <a:spLocks noGrp="1"/>
          </p:cNvSpPr>
          <p:nvPr>
            <p:ph type="body" sz="quarter" idx="10"/>
          </p:nvPr>
        </p:nvSpPr>
        <p:spPr>
          <a:xfrm>
            <a:off x="304800" y="762000"/>
            <a:ext cx="2336800" cy="381000"/>
          </a:xfrm>
        </p:spPr>
        <p:txBody>
          <a:bodyPr/>
          <a:lstStyle/>
          <a:p>
            <a:r>
              <a:rPr lang="en-US" dirty="0"/>
              <a:t>Scenario Practice </a:t>
            </a:r>
          </a:p>
        </p:txBody>
      </p:sp>
    </p:spTree>
    <p:extLst>
      <p:ext uri="{BB962C8B-B14F-4D97-AF65-F5344CB8AC3E}">
        <p14:creationId xmlns:p14="http://schemas.microsoft.com/office/powerpoint/2010/main" val="7262861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2080E7-3099-A710-2BBD-EC98A9B5D49E}"/>
              </a:ext>
            </a:extLst>
          </p:cNvPr>
          <p:cNvSpPr>
            <a:spLocks noGrp="1"/>
          </p:cNvSpPr>
          <p:nvPr>
            <p:ph type="body" sz="quarter" idx="12"/>
          </p:nvPr>
        </p:nvSpPr>
        <p:spPr/>
        <p:txBody>
          <a:bodyPr lIns="91440" tIns="45720" rIns="91440" bIns="45720" anchor="t"/>
          <a:lstStyle/>
          <a:p>
            <a:r>
              <a:rPr lang="en-US" sz="1200" dirty="0">
                <a:solidFill>
                  <a:srgbClr val="000000"/>
                </a:solidFill>
                <a:effectLst/>
                <a:latin typeface="Montserrat" panose="00000500000000000000" pitchFamily="2" charset="0"/>
                <a:ea typeface="Times New Roman" panose="02020603050405020304" pitchFamily="18" charset="0"/>
                <a:cs typeface="Times New Roman" panose="02020603050405020304" pitchFamily="18" charset="0"/>
              </a:rPr>
              <a:t>The seven Fraternity Standards include Chapter Culture, Health, Well-Being, &amp; Member Safety, Honor Board, Operations, Finance, Recruitment and Community. As you begin your term as President which standard is your chapter’s biggest strength? Which standard is your chapter’s biggest challenge?</a:t>
            </a:r>
            <a:endParaRPr lang="en-US" sz="1200" dirty="0"/>
          </a:p>
        </p:txBody>
      </p:sp>
      <p:sp>
        <p:nvSpPr>
          <p:cNvPr id="3" name="Content Placeholder 2">
            <a:extLst>
              <a:ext uri="{FF2B5EF4-FFF2-40B4-BE49-F238E27FC236}">
                <a16:creationId xmlns:a16="http://schemas.microsoft.com/office/drawing/2014/main" id="{8BEA07A3-0E8B-D4BD-B38E-54AB11CD0127}"/>
              </a:ext>
            </a:extLst>
          </p:cNvPr>
          <p:cNvSpPr>
            <a:spLocks noGrp="1"/>
          </p:cNvSpPr>
          <p:nvPr>
            <p:ph sz="quarter" idx="10"/>
          </p:nvPr>
        </p:nvSpPr>
        <p:spPr/>
        <p:txBody>
          <a:bodyPr/>
          <a:lstStyle/>
          <a:p>
            <a:r>
              <a:rPr lang="en-US" dirty="0"/>
              <a:t>Scenario #1 </a:t>
            </a:r>
          </a:p>
        </p:txBody>
      </p:sp>
    </p:spTree>
    <p:extLst>
      <p:ext uri="{BB962C8B-B14F-4D97-AF65-F5344CB8AC3E}">
        <p14:creationId xmlns:p14="http://schemas.microsoft.com/office/powerpoint/2010/main" val="29734134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#1</a:t>
            </a:r>
          </a:p>
        </p:txBody>
      </p:sp>
    </p:spTree>
    <p:extLst>
      <p:ext uri="{BB962C8B-B14F-4D97-AF65-F5344CB8AC3E}">
        <p14:creationId xmlns:p14="http://schemas.microsoft.com/office/powerpoint/2010/main" val="3905675055"/>
      </p:ext>
    </p:extLst>
  </p:cSld>
  <p:clrMapOvr>
    <a:masterClrMapping/>
  </p:clrMapOvr>
</p:sld>
</file>

<file path=ppt/theme/theme1.xml><?xml version="1.0" encoding="utf-8"?>
<a:theme xmlns:a="http://schemas.openxmlformats.org/drawingml/2006/main" name="Flower Pattern">
  <a:themeElements>
    <a:clrScheme name="Convention 2022">
      <a:dk1>
        <a:srgbClr val="00205B"/>
      </a:dk1>
      <a:lt1>
        <a:sysClr val="window" lastClr="FFFFFF"/>
      </a:lt1>
      <a:dk2>
        <a:srgbClr val="00205B"/>
      </a:dk2>
      <a:lt2>
        <a:srgbClr val="FFFFFF"/>
      </a:lt2>
      <a:accent1>
        <a:srgbClr val="B88F52"/>
      </a:accent1>
      <a:accent2>
        <a:srgbClr val="FFFFFF"/>
      </a:accent2>
      <a:accent3>
        <a:srgbClr val="DCB073"/>
      </a:accent3>
      <a:accent4>
        <a:srgbClr val="FFFFFF"/>
      </a:accent4>
      <a:accent5>
        <a:srgbClr val="00205B"/>
      </a:accent5>
      <a:accent6>
        <a:srgbClr val="DCB073"/>
      </a:accent6>
      <a:hlink>
        <a:srgbClr val="DCB073"/>
      </a:hlink>
      <a:folHlink>
        <a:srgbClr val="DCB073"/>
      </a:folHlink>
    </a:clrScheme>
    <a:fontScheme name="Convention 2022">
      <a:majorFont>
        <a:latin typeface="Tropiline"/>
        <a:ea typeface=""/>
        <a:cs typeface=""/>
      </a:majorFont>
      <a:minorFont>
        <a:latin typeface="Montserra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5FD6C42C-CB75-48E4-9E21-F6E2CA0A3646}" vid="{8450879E-8F56-4A46-BABE-B86BEEE467B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ee9bb1d1-cab2-43e6-b3f0-cdb4d6c3ef08" xsi:nil="true"/>
    <lcf76f155ced4ddcb4097134ff3c332f xmlns="38d0f7a5-8910-4363-98fd-ee4d4f13758b">
      <Terms xmlns="http://schemas.microsoft.com/office/infopath/2007/PartnerControls"/>
    </lcf76f155ced4ddcb4097134ff3c332f>
    <SharedWithUsers xmlns="ee9bb1d1-cab2-43e6-b3f0-cdb4d6c3ef08">
      <UserInfo>
        <DisplayName/>
        <AccountId xsi:nil="true"/>
        <AccountType/>
      </UserInfo>
    </SharedWithUsers>
    <MediaLengthInSeconds xmlns="38d0f7a5-8910-4363-98fd-ee4d4f13758b"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23F8ECF3795A34286EC99F74346F8C2" ma:contentTypeVersion="18" ma:contentTypeDescription="Create a new document." ma:contentTypeScope="" ma:versionID="8799db9ea4022f992a269d71e8bc16ba">
  <xsd:schema xmlns:xsd="http://www.w3.org/2001/XMLSchema" xmlns:xs="http://www.w3.org/2001/XMLSchema" xmlns:p="http://schemas.microsoft.com/office/2006/metadata/properties" xmlns:ns2="38d0f7a5-8910-4363-98fd-ee4d4f13758b" xmlns:ns3="ee9bb1d1-cab2-43e6-b3f0-cdb4d6c3ef08" targetNamespace="http://schemas.microsoft.com/office/2006/metadata/properties" ma:root="true" ma:fieldsID="d20d26bf446ac6f6dcf451d30e15caed" ns2:_="" ns3:_="">
    <xsd:import namespace="38d0f7a5-8910-4363-98fd-ee4d4f13758b"/>
    <xsd:import namespace="ee9bb1d1-cab2-43e6-b3f0-cdb4d6c3ef0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ServiceDateTaken" minOccurs="0"/>
                <xsd:element ref="ns2:lcf76f155ced4ddcb4097134ff3c332f" minOccurs="0"/>
                <xsd:element ref="ns3:TaxCatchAll" minOccurs="0"/>
                <xsd:element ref="ns2:MediaLengthInSeconds"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8d0f7a5-8910-4363-98fd-ee4d4f13758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2eaaf9f0-9cfd-4642-a7d0-184488b5176e" ma:termSetId="09814cd3-568e-fe90-9814-8d621ff8fb84" ma:anchorId="fba54fb3-c3e1-fe81-a776-ca4b69148c4d" ma:open="true" ma:isKeyword="false">
      <xsd:complexType>
        <xsd:sequence>
          <xsd:element ref="pc:Terms" minOccurs="0" maxOccurs="1"/>
        </xsd:sequence>
      </xsd:complexType>
    </xsd:element>
    <xsd:element name="MediaLengthInSeconds" ma:index="22" nillable="true" ma:displayName="MediaLengthInSeconds" ma:hidden="true" ma:internalName="MediaLengthInSeconds" ma:readOnly="true">
      <xsd:simpleType>
        <xsd:restriction base="dms:Unknown"/>
      </xsd:simpleType>
    </xsd:element>
    <xsd:element name="MediaServiceLocation" ma:index="23" nillable="true" ma:displayName="Location" ma:indexed="true"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e9bb1d1-cab2-43e6-b3f0-cdb4d6c3ef0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5c893f71-9c0c-4b88-95b5-2f042b41bde3}" ma:internalName="TaxCatchAll" ma:showField="CatchAllData" ma:web="ee9bb1d1-cab2-43e6-b3f0-cdb4d6c3ef0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F3B67A7-F5B8-48A6-BCA9-9C0A65E77B9E}">
  <ds:schemaRefs>
    <ds:schemaRef ds:uri="2ed3eb10-007e-47bf-9ad7-f627bcb06e42"/>
    <ds:schemaRef ds:uri="http://purl.org/dc/elements/1.1/"/>
    <ds:schemaRef ds:uri="5bcde06a-bf23-4d7b-bb30-7ffb4af0dab9"/>
    <ds:schemaRef ds:uri="http://schemas.microsoft.com/office/2006/metadata/properties"/>
    <ds:schemaRef ds:uri="http://purl.org/dc/dcmitype/"/>
    <ds:schemaRef ds:uri="http://schemas.microsoft.com/office/2006/documentManagement/types"/>
    <ds:schemaRef ds:uri="http://schemas.microsoft.com/office/infopath/2007/PartnerControls"/>
    <ds:schemaRef ds:uri="http://schemas.openxmlformats.org/package/2006/metadata/core-properties"/>
    <ds:schemaRef ds:uri="0cb4b6b7-81e4-4acc-b1a0-f903da1e3558"/>
    <ds:schemaRef ds:uri="http://www.w3.org/XML/1998/namespace"/>
    <ds:schemaRef ds:uri="http://purl.org/dc/terms/"/>
    <ds:schemaRef ds:uri="ee9bb1d1-cab2-43e6-b3f0-cdb4d6c3ef08"/>
    <ds:schemaRef ds:uri="38d0f7a5-8910-4363-98fd-ee4d4f13758b"/>
  </ds:schemaRefs>
</ds:datastoreItem>
</file>

<file path=customXml/itemProps2.xml><?xml version="1.0" encoding="utf-8"?>
<ds:datastoreItem xmlns:ds="http://schemas.openxmlformats.org/officeDocument/2006/customXml" ds:itemID="{B95F32C6-9367-4378-9674-546D82A5665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8d0f7a5-8910-4363-98fd-ee4d4f13758b"/>
    <ds:schemaRef ds:uri="ee9bb1d1-cab2-43e6-b3f0-cdb4d6c3ef0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8A4BD9D-4920-43F7-85AA-1E31242299F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2035</TotalTime>
  <Words>787</Words>
  <Application>Microsoft Office PowerPoint</Application>
  <PresentationFormat>Custom</PresentationFormat>
  <Paragraphs>103</Paragraphs>
  <Slides>31</Slides>
  <Notes>31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Flower Pattern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Morgan Branson</dc:creator>
  <cp:lastModifiedBy>Dylan Rowell</cp:lastModifiedBy>
  <cp:revision>136</cp:revision>
  <dcterms:created xsi:type="dcterms:W3CDTF">2021-10-18T19:40:09Z</dcterms:created>
  <dcterms:modified xsi:type="dcterms:W3CDTF">2025-02-20T14:08:31Z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2020-03-26T00:00:00Z</vt:filetime>
  </property>
  <property fmtid="{D5CDD505-2E9C-101B-9397-08002B2CF9AE}" pid="3" name="Creator">
    <vt:lpwstr>Adobe InDesign 15.0 (Macintosh)</vt:lpwstr>
  </property>
  <property fmtid="{D5CDD505-2E9C-101B-9397-08002B2CF9AE}" pid="4" name="LastSaved">
    <vt:filetime>2020-03-26T00:00:00Z</vt:filetime>
  </property>
  <property fmtid="{D5CDD505-2E9C-101B-9397-08002B2CF9AE}" pid="5" name="ContentTypeId">
    <vt:lpwstr>0x010100E23F8ECF3795A34286EC99F74346F8C2</vt:lpwstr>
  </property>
  <property fmtid="{D5CDD505-2E9C-101B-9397-08002B2CF9AE}" pid="6" name="Order">
    <vt:r8>642700</vt:r8>
  </property>
  <property fmtid="{D5CDD505-2E9C-101B-9397-08002B2CF9AE}" pid="7" name="xd_Signature">
    <vt:bool>false</vt:bool>
  </property>
  <property fmtid="{D5CDD505-2E9C-101B-9397-08002B2CF9AE}" pid="8" name="xd_ProgID">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y fmtid="{D5CDD505-2E9C-101B-9397-08002B2CF9AE}" pid="13" name="MediaServiceImageTags">
    <vt:lpwstr/>
  </property>
</Properties>
</file>