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36"/>
  </p:notesMasterIdLst>
  <p:handoutMasterIdLst>
    <p:handoutMasterId r:id="rId37"/>
  </p:handoutMasterIdLst>
  <p:sldIdLst>
    <p:sldId id="256" r:id="rId5"/>
    <p:sldId id="257" r:id="rId6"/>
    <p:sldId id="266" r:id="rId7"/>
    <p:sldId id="268" r:id="rId8"/>
    <p:sldId id="267" r:id="rId9"/>
    <p:sldId id="269" r:id="rId10"/>
    <p:sldId id="270" r:id="rId11"/>
    <p:sldId id="271" r:id="rId12"/>
    <p:sldId id="272" r:id="rId13"/>
    <p:sldId id="309" r:id="rId14"/>
    <p:sldId id="274" r:id="rId15"/>
    <p:sldId id="275" r:id="rId16"/>
    <p:sldId id="276" r:id="rId17"/>
    <p:sldId id="277" r:id="rId18"/>
    <p:sldId id="278" r:id="rId19"/>
    <p:sldId id="279" r:id="rId20"/>
    <p:sldId id="293" r:id="rId21"/>
    <p:sldId id="292" r:id="rId22"/>
    <p:sldId id="280" r:id="rId23"/>
    <p:sldId id="296" r:id="rId24"/>
    <p:sldId id="283" r:id="rId25"/>
    <p:sldId id="284" r:id="rId26"/>
    <p:sldId id="285" r:id="rId27"/>
    <p:sldId id="291" r:id="rId28"/>
    <p:sldId id="297" r:id="rId29"/>
    <p:sldId id="298" r:id="rId30"/>
    <p:sldId id="299" r:id="rId31"/>
    <p:sldId id="307" r:id="rId32"/>
    <p:sldId id="308" r:id="rId33"/>
    <p:sldId id="311" r:id="rId34"/>
    <p:sldId id="303" r:id="rId35"/>
  </p:sldIdLst>
  <p:sldSz cx="4876800" cy="2743200"/>
  <p:notesSz cx="3657600" cy="2743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8D4D"/>
    <a:srgbClr val="0D2C6C"/>
    <a:srgbClr val="DC9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32CE64-F046-DA2D-8F40-DA326FD704D5}" v="5" dt="2025-01-21T19:46:41.245"/>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86" autoAdjust="0"/>
    <p:restoredTop sz="42457" autoAdjust="0"/>
  </p:normalViewPr>
  <p:slideViewPr>
    <p:cSldViewPr>
      <p:cViewPr varScale="1">
        <p:scale>
          <a:sx n="97" d="100"/>
          <a:sy n="97" d="100"/>
        </p:scale>
        <p:origin x="2458" y="67"/>
      </p:cViewPr>
      <p:guideLst>
        <p:guide orient="horz" pos="288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208" d="100"/>
          <a:sy n="208" d="100"/>
        </p:scale>
        <p:origin x="2170" y="8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D19A26D-C455-4966-BEF9-1DDC67CA0CC5}"/>
              </a:ext>
            </a:extLst>
          </p:cNvPr>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0264656-C61D-46B6-B888-B9FDAB5A32FA}"/>
              </a:ext>
            </a:extLst>
          </p:cNvPr>
          <p:cNvSpPr>
            <a:spLocks noGrp="1"/>
          </p:cNvSpPr>
          <p:nvPr>
            <p:ph type="dt" sz="quarter" idx="1"/>
          </p:nvPr>
        </p:nvSpPr>
        <p:spPr>
          <a:xfrm>
            <a:off x="2071688" y="0"/>
            <a:ext cx="1584325" cy="138113"/>
          </a:xfrm>
          <a:prstGeom prst="rect">
            <a:avLst/>
          </a:prstGeom>
        </p:spPr>
        <p:txBody>
          <a:bodyPr vert="horz" lIns="91440" tIns="45720" rIns="91440" bIns="45720" rtlCol="0"/>
          <a:lstStyle>
            <a:lvl1pPr algn="r">
              <a:defRPr sz="1200"/>
            </a:lvl1pPr>
          </a:lstStyle>
          <a:p>
            <a:fld id="{253A1AC7-257B-40AF-9C72-818D2817B486}" type="datetimeFigureOut">
              <a:rPr lang="en-US" smtClean="0"/>
              <a:t>2/20/2025</a:t>
            </a:fld>
            <a:endParaRPr lang="en-US"/>
          </a:p>
        </p:txBody>
      </p:sp>
      <p:sp>
        <p:nvSpPr>
          <p:cNvPr id="4" name="Footer Placeholder 3">
            <a:extLst>
              <a:ext uri="{FF2B5EF4-FFF2-40B4-BE49-F238E27FC236}">
                <a16:creationId xmlns:a16="http://schemas.microsoft.com/office/drawing/2014/main" id="{5B49CDEA-EAF1-4853-BF96-BC21B2BBA370}"/>
              </a:ext>
            </a:extLst>
          </p:cNvPr>
          <p:cNvSpPr>
            <a:spLocks noGrp="1"/>
          </p:cNvSpPr>
          <p:nvPr>
            <p:ph type="ftr" sz="quarter" idx="2"/>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031FFBF-663D-4B32-AA5D-87E76A0E93E0}"/>
              </a:ext>
            </a:extLst>
          </p:cNvPr>
          <p:cNvSpPr>
            <a:spLocks noGrp="1"/>
          </p:cNvSpPr>
          <p:nvPr>
            <p:ph type="sldNum" sz="quarter" idx="3"/>
          </p:nvPr>
        </p:nvSpPr>
        <p:spPr>
          <a:xfrm>
            <a:off x="2071688" y="2605088"/>
            <a:ext cx="1584325" cy="138112"/>
          </a:xfrm>
          <a:prstGeom prst="rect">
            <a:avLst/>
          </a:prstGeom>
        </p:spPr>
        <p:txBody>
          <a:bodyPr vert="horz" lIns="91440" tIns="45720" rIns="91440" bIns="45720" rtlCol="0" anchor="b"/>
          <a:lstStyle>
            <a:lvl1pPr algn="r">
              <a:defRPr sz="1200"/>
            </a:lvl1pPr>
          </a:lstStyle>
          <a:p>
            <a:fld id="{0F1AED7C-84ED-4A89-BBF4-A3218A91D520}" type="slidenum">
              <a:rPr lang="en-US" smtClean="0"/>
              <a:t>‹#›</a:t>
            </a:fld>
            <a:endParaRPr lang="en-US"/>
          </a:p>
        </p:txBody>
      </p:sp>
    </p:spTree>
    <p:extLst>
      <p:ext uri="{BB962C8B-B14F-4D97-AF65-F5344CB8AC3E}">
        <p14:creationId xmlns:p14="http://schemas.microsoft.com/office/powerpoint/2010/main" val="6487939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2071688" y="0"/>
            <a:ext cx="1584325" cy="138113"/>
          </a:xfrm>
          <a:prstGeom prst="rect">
            <a:avLst/>
          </a:prstGeom>
        </p:spPr>
        <p:txBody>
          <a:bodyPr vert="horz" lIns="91440" tIns="45720" rIns="91440" bIns="45720" rtlCol="0"/>
          <a:lstStyle>
            <a:lvl1pPr algn="r">
              <a:defRPr sz="1200"/>
            </a:lvl1pPr>
          </a:lstStyle>
          <a:p>
            <a:fld id="{0DFB8D65-F931-4D44-92D2-8C0AB7F01B90}" type="datetimeFigureOut">
              <a:rPr lang="en-US" smtClean="0"/>
              <a:t>2/20/2025</a:t>
            </a:fld>
            <a:endParaRPr lang="en-US"/>
          </a:p>
        </p:txBody>
      </p:sp>
      <p:sp>
        <p:nvSpPr>
          <p:cNvPr id="4" name="Slide Image Placeholder 3"/>
          <p:cNvSpPr>
            <a:spLocks noGrp="1" noRot="1" noChangeAspect="1"/>
          </p:cNvSpPr>
          <p:nvPr>
            <p:ph type="sldImg" idx="2"/>
          </p:nvPr>
        </p:nvSpPr>
        <p:spPr>
          <a:xfrm>
            <a:off x="1006475" y="342900"/>
            <a:ext cx="1644650" cy="925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65125" y="1320800"/>
            <a:ext cx="2927350" cy="10795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2071688" y="2605088"/>
            <a:ext cx="1584325" cy="138112"/>
          </a:xfrm>
          <a:prstGeom prst="rect">
            <a:avLst/>
          </a:prstGeom>
        </p:spPr>
        <p:txBody>
          <a:bodyPr vert="horz" lIns="91440" tIns="45720" rIns="91440" bIns="45720" rtlCol="0" anchor="b"/>
          <a:lstStyle>
            <a:lvl1pPr algn="r">
              <a:defRPr sz="1200"/>
            </a:lvl1pPr>
          </a:lstStyle>
          <a:p>
            <a:fld id="{E56D7494-F31E-4597-B942-BF8D4C2650B1}" type="slidenum">
              <a:rPr lang="en-US" smtClean="0"/>
              <a:t>‹#›</a:t>
            </a:fld>
            <a:endParaRPr lang="en-US"/>
          </a:p>
        </p:txBody>
      </p:sp>
    </p:spTree>
    <p:extLst>
      <p:ext uri="{BB962C8B-B14F-4D97-AF65-F5344CB8AC3E}">
        <p14:creationId xmlns:p14="http://schemas.microsoft.com/office/powerpoint/2010/main" val="1163729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a:t>
            </a:fld>
            <a:endParaRPr lang="en-US"/>
          </a:p>
        </p:txBody>
      </p:sp>
    </p:spTree>
    <p:extLst>
      <p:ext uri="{BB962C8B-B14F-4D97-AF65-F5344CB8AC3E}">
        <p14:creationId xmlns:p14="http://schemas.microsoft.com/office/powerpoint/2010/main" val="4236571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F35D34-EE50-7B62-FF44-A1B2F852D5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12FC74-52F3-F16D-C80C-556AB39BEBF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BCDD9F7-FDBF-0141-4632-68CCE4A38C01}"/>
              </a:ext>
            </a:extLst>
          </p:cNvPr>
          <p:cNvSpPr>
            <a:spLocks noGrp="1"/>
          </p:cNvSpPr>
          <p:nvPr>
            <p:ph type="body" idx="1"/>
          </p:nvPr>
        </p:nvSpPr>
        <p:spPr/>
        <p:txBody>
          <a:bodyPr/>
          <a:lstStyle/>
          <a:p>
            <a:pPr marL="0" marR="0">
              <a:spcBef>
                <a:spcPts val="0"/>
              </a:spcBef>
              <a:spcAft>
                <a:spcPts val="0"/>
              </a:spcAft>
            </a:pPr>
            <a:endParaRPr lang="en-US" sz="1200" dirty="0">
              <a:effectLst/>
              <a:latin typeface="EB Garamond"/>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a:extLst>
              <a:ext uri="{FF2B5EF4-FFF2-40B4-BE49-F238E27FC236}">
                <a16:creationId xmlns:a16="http://schemas.microsoft.com/office/drawing/2014/main" id="{51214849-AFAF-ECEA-FE1A-6B599582844B}"/>
              </a:ext>
            </a:extLst>
          </p:cNvPr>
          <p:cNvSpPr>
            <a:spLocks noGrp="1"/>
          </p:cNvSpPr>
          <p:nvPr>
            <p:ph type="sldNum" sz="quarter" idx="5"/>
          </p:nvPr>
        </p:nvSpPr>
        <p:spPr/>
        <p:txBody>
          <a:bodyPr/>
          <a:lstStyle/>
          <a:p>
            <a:fld id="{E56D7494-F31E-4597-B942-BF8D4C2650B1}" type="slidenum">
              <a:rPr lang="en-US" smtClean="0"/>
              <a:t>10</a:t>
            </a:fld>
            <a:endParaRPr lang="en-US"/>
          </a:p>
        </p:txBody>
      </p:sp>
    </p:spTree>
    <p:extLst>
      <p:ext uri="{BB962C8B-B14F-4D97-AF65-F5344CB8AC3E}">
        <p14:creationId xmlns:p14="http://schemas.microsoft.com/office/powerpoint/2010/main" val="18740586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11</a:t>
            </a:fld>
            <a:endParaRPr lang="en-US"/>
          </a:p>
        </p:txBody>
      </p:sp>
    </p:spTree>
    <p:extLst>
      <p:ext uri="{BB962C8B-B14F-4D97-AF65-F5344CB8AC3E}">
        <p14:creationId xmlns:p14="http://schemas.microsoft.com/office/powerpoint/2010/main" val="34308902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12</a:t>
            </a:fld>
            <a:endParaRPr lang="en-US"/>
          </a:p>
        </p:txBody>
      </p:sp>
    </p:spTree>
    <p:extLst>
      <p:ext uri="{BB962C8B-B14F-4D97-AF65-F5344CB8AC3E}">
        <p14:creationId xmlns:p14="http://schemas.microsoft.com/office/powerpoint/2010/main" val="11873181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13</a:t>
            </a:fld>
            <a:endParaRPr lang="en-US"/>
          </a:p>
        </p:txBody>
      </p:sp>
    </p:spTree>
    <p:extLst>
      <p:ext uri="{BB962C8B-B14F-4D97-AF65-F5344CB8AC3E}">
        <p14:creationId xmlns:p14="http://schemas.microsoft.com/office/powerpoint/2010/main" val="6462884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14</a:t>
            </a:fld>
            <a:endParaRPr lang="en-US"/>
          </a:p>
        </p:txBody>
      </p:sp>
    </p:spTree>
    <p:extLst>
      <p:ext uri="{BB962C8B-B14F-4D97-AF65-F5344CB8AC3E}">
        <p14:creationId xmlns:p14="http://schemas.microsoft.com/office/powerpoint/2010/main" val="10103026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15</a:t>
            </a:fld>
            <a:endParaRPr lang="en-US"/>
          </a:p>
        </p:txBody>
      </p:sp>
    </p:spTree>
    <p:extLst>
      <p:ext uri="{BB962C8B-B14F-4D97-AF65-F5344CB8AC3E}">
        <p14:creationId xmlns:p14="http://schemas.microsoft.com/office/powerpoint/2010/main" val="4493883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16</a:t>
            </a:fld>
            <a:endParaRPr lang="en-US"/>
          </a:p>
        </p:txBody>
      </p:sp>
    </p:spTree>
    <p:extLst>
      <p:ext uri="{BB962C8B-B14F-4D97-AF65-F5344CB8AC3E}">
        <p14:creationId xmlns:p14="http://schemas.microsoft.com/office/powerpoint/2010/main" val="9046405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17</a:t>
            </a:fld>
            <a:endParaRPr lang="en-US"/>
          </a:p>
        </p:txBody>
      </p:sp>
    </p:spTree>
    <p:extLst>
      <p:ext uri="{BB962C8B-B14F-4D97-AF65-F5344CB8AC3E}">
        <p14:creationId xmlns:p14="http://schemas.microsoft.com/office/powerpoint/2010/main" val="32158911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18</a:t>
            </a:fld>
            <a:endParaRPr lang="en-US"/>
          </a:p>
        </p:txBody>
      </p:sp>
    </p:spTree>
    <p:extLst>
      <p:ext uri="{BB962C8B-B14F-4D97-AF65-F5344CB8AC3E}">
        <p14:creationId xmlns:p14="http://schemas.microsoft.com/office/powerpoint/2010/main" val="15365294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19</a:t>
            </a:fld>
            <a:endParaRPr lang="en-US"/>
          </a:p>
        </p:txBody>
      </p:sp>
    </p:spTree>
    <p:extLst>
      <p:ext uri="{BB962C8B-B14F-4D97-AF65-F5344CB8AC3E}">
        <p14:creationId xmlns:p14="http://schemas.microsoft.com/office/powerpoint/2010/main" val="1247185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5"/>
          </p:nvPr>
        </p:nvSpPr>
        <p:spPr/>
        <p:txBody>
          <a:bodyPr/>
          <a:lstStyle/>
          <a:p>
            <a:fld id="{E56D7494-F31E-4597-B942-BF8D4C2650B1}" type="slidenum">
              <a:rPr lang="en-US" smtClean="0"/>
              <a:t>2</a:t>
            </a:fld>
            <a:endParaRPr lang="en-US"/>
          </a:p>
        </p:txBody>
      </p:sp>
    </p:spTree>
    <p:extLst>
      <p:ext uri="{BB962C8B-B14F-4D97-AF65-F5344CB8AC3E}">
        <p14:creationId xmlns:p14="http://schemas.microsoft.com/office/powerpoint/2010/main" val="4034105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20</a:t>
            </a:fld>
            <a:endParaRPr lang="en-US"/>
          </a:p>
        </p:txBody>
      </p:sp>
    </p:spTree>
    <p:extLst>
      <p:ext uri="{BB962C8B-B14F-4D97-AF65-F5344CB8AC3E}">
        <p14:creationId xmlns:p14="http://schemas.microsoft.com/office/powerpoint/2010/main" val="27060333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21</a:t>
            </a:fld>
            <a:endParaRPr lang="en-US"/>
          </a:p>
        </p:txBody>
      </p:sp>
    </p:spTree>
    <p:extLst>
      <p:ext uri="{BB962C8B-B14F-4D97-AF65-F5344CB8AC3E}">
        <p14:creationId xmlns:p14="http://schemas.microsoft.com/office/powerpoint/2010/main" val="41131232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22</a:t>
            </a:fld>
            <a:endParaRPr lang="en-US"/>
          </a:p>
        </p:txBody>
      </p:sp>
    </p:spTree>
    <p:extLst>
      <p:ext uri="{BB962C8B-B14F-4D97-AF65-F5344CB8AC3E}">
        <p14:creationId xmlns:p14="http://schemas.microsoft.com/office/powerpoint/2010/main" val="10976136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23</a:t>
            </a:fld>
            <a:endParaRPr lang="en-US"/>
          </a:p>
        </p:txBody>
      </p:sp>
    </p:spTree>
    <p:extLst>
      <p:ext uri="{BB962C8B-B14F-4D97-AF65-F5344CB8AC3E}">
        <p14:creationId xmlns:p14="http://schemas.microsoft.com/office/powerpoint/2010/main" val="42899327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24</a:t>
            </a:fld>
            <a:endParaRPr lang="en-US"/>
          </a:p>
        </p:txBody>
      </p:sp>
    </p:spTree>
    <p:extLst>
      <p:ext uri="{BB962C8B-B14F-4D97-AF65-F5344CB8AC3E}">
        <p14:creationId xmlns:p14="http://schemas.microsoft.com/office/powerpoint/2010/main" val="33067756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25</a:t>
            </a:fld>
            <a:endParaRPr lang="en-US"/>
          </a:p>
        </p:txBody>
      </p:sp>
    </p:spTree>
    <p:extLst>
      <p:ext uri="{BB962C8B-B14F-4D97-AF65-F5344CB8AC3E}">
        <p14:creationId xmlns:p14="http://schemas.microsoft.com/office/powerpoint/2010/main" val="39431548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26</a:t>
            </a:fld>
            <a:endParaRPr lang="en-US"/>
          </a:p>
        </p:txBody>
      </p:sp>
    </p:spTree>
    <p:extLst>
      <p:ext uri="{BB962C8B-B14F-4D97-AF65-F5344CB8AC3E}">
        <p14:creationId xmlns:p14="http://schemas.microsoft.com/office/powerpoint/2010/main" val="30893428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27</a:t>
            </a:fld>
            <a:endParaRPr lang="en-US"/>
          </a:p>
        </p:txBody>
      </p:sp>
    </p:spTree>
    <p:extLst>
      <p:ext uri="{BB962C8B-B14F-4D97-AF65-F5344CB8AC3E}">
        <p14:creationId xmlns:p14="http://schemas.microsoft.com/office/powerpoint/2010/main" val="22709687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28</a:t>
            </a:fld>
            <a:endParaRPr lang="en-US"/>
          </a:p>
        </p:txBody>
      </p:sp>
    </p:spTree>
    <p:extLst>
      <p:ext uri="{BB962C8B-B14F-4D97-AF65-F5344CB8AC3E}">
        <p14:creationId xmlns:p14="http://schemas.microsoft.com/office/powerpoint/2010/main" val="25975651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29</a:t>
            </a:fld>
            <a:endParaRPr lang="en-US"/>
          </a:p>
        </p:txBody>
      </p:sp>
    </p:spTree>
    <p:extLst>
      <p:ext uri="{BB962C8B-B14F-4D97-AF65-F5344CB8AC3E}">
        <p14:creationId xmlns:p14="http://schemas.microsoft.com/office/powerpoint/2010/main" val="28006902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3</a:t>
            </a:fld>
            <a:endParaRPr lang="en-US"/>
          </a:p>
        </p:txBody>
      </p:sp>
    </p:spTree>
    <p:extLst>
      <p:ext uri="{BB962C8B-B14F-4D97-AF65-F5344CB8AC3E}">
        <p14:creationId xmlns:p14="http://schemas.microsoft.com/office/powerpoint/2010/main" val="24141700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E56D7494-F31E-4597-B942-BF8D4C2650B1}" type="slidenum">
              <a:rPr lang="en-US" smtClean="0"/>
              <a:t>30</a:t>
            </a:fld>
            <a:endParaRPr lang="en-US"/>
          </a:p>
        </p:txBody>
      </p:sp>
    </p:spTree>
    <p:extLst>
      <p:ext uri="{BB962C8B-B14F-4D97-AF65-F5344CB8AC3E}">
        <p14:creationId xmlns:p14="http://schemas.microsoft.com/office/powerpoint/2010/main" val="21459256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31</a:t>
            </a:fld>
            <a:endParaRPr lang="en-US"/>
          </a:p>
        </p:txBody>
      </p:sp>
    </p:spTree>
    <p:extLst>
      <p:ext uri="{BB962C8B-B14F-4D97-AF65-F5344CB8AC3E}">
        <p14:creationId xmlns:p14="http://schemas.microsoft.com/office/powerpoint/2010/main" val="4056377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4</a:t>
            </a:fld>
            <a:endParaRPr lang="en-US"/>
          </a:p>
        </p:txBody>
      </p:sp>
    </p:spTree>
    <p:extLst>
      <p:ext uri="{BB962C8B-B14F-4D97-AF65-F5344CB8AC3E}">
        <p14:creationId xmlns:p14="http://schemas.microsoft.com/office/powerpoint/2010/main" val="1538526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5"/>
          </p:nvPr>
        </p:nvSpPr>
        <p:spPr/>
        <p:txBody>
          <a:bodyPr/>
          <a:lstStyle/>
          <a:p>
            <a:fld id="{E56D7494-F31E-4597-B942-BF8D4C2650B1}" type="slidenum">
              <a:rPr lang="en-US" smtClean="0"/>
              <a:t>5</a:t>
            </a:fld>
            <a:endParaRPr lang="en-US"/>
          </a:p>
        </p:txBody>
      </p:sp>
    </p:spTree>
    <p:extLst>
      <p:ext uri="{BB962C8B-B14F-4D97-AF65-F5344CB8AC3E}">
        <p14:creationId xmlns:p14="http://schemas.microsoft.com/office/powerpoint/2010/main" val="4146428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endParaRPr lang="en-US" sz="1800" b="0" i="0" dirty="0">
              <a:solidFill>
                <a:srgbClr val="000000"/>
              </a:solidFill>
              <a:effectLst/>
              <a:latin typeface="Segoe UI" panose="020B0502040204020203" pitchFamily="34" charset="0"/>
            </a:endParaRPr>
          </a:p>
        </p:txBody>
      </p:sp>
      <p:sp>
        <p:nvSpPr>
          <p:cNvPr id="4" name="Slide Number Placeholder 3"/>
          <p:cNvSpPr>
            <a:spLocks noGrp="1"/>
          </p:cNvSpPr>
          <p:nvPr>
            <p:ph type="sldNum" sz="quarter" idx="5"/>
          </p:nvPr>
        </p:nvSpPr>
        <p:spPr/>
        <p:txBody>
          <a:bodyPr/>
          <a:lstStyle/>
          <a:p>
            <a:fld id="{E56D7494-F31E-4597-B942-BF8D4C2650B1}" type="slidenum">
              <a:rPr lang="en-US" smtClean="0"/>
              <a:t>7</a:t>
            </a:fld>
            <a:endParaRPr lang="en-US"/>
          </a:p>
        </p:txBody>
      </p:sp>
    </p:spTree>
    <p:extLst>
      <p:ext uri="{BB962C8B-B14F-4D97-AF65-F5344CB8AC3E}">
        <p14:creationId xmlns:p14="http://schemas.microsoft.com/office/powerpoint/2010/main" val="2639138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8</a:t>
            </a:fld>
            <a:endParaRPr lang="en-US"/>
          </a:p>
        </p:txBody>
      </p:sp>
    </p:spTree>
    <p:extLst>
      <p:ext uri="{BB962C8B-B14F-4D97-AF65-F5344CB8AC3E}">
        <p14:creationId xmlns:p14="http://schemas.microsoft.com/office/powerpoint/2010/main" val="9870043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9</a:t>
            </a:fld>
            <a:endParaRPr lang="en-US"/>
          </a:p>
        </p:txBody>
      </p:sp>
    </p:spTree>
    <p:extLst>
      <p:ext uri="{BB962C8B-B14F-4D97-AF65-F5344CB8AC3E}">
        <p14:creationId xmlns:p14="http://schemas.microsoft.com/office/powerpoint/2010/main" val="22573239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E46ABC3-579F-48EC-A83A-B70061331252}"/>
              </a:ext>
            </a:extLst>
          </p:cNvPr>
          <p:cNvSpPr>
            <a:spLocks noGrp="1"/>
          </p:cNvSpPr>
          <p:nvPr>
            <p:ph type="body" sz="quarter" idx="10" hasCustomPrompt="1"/>
          </p:nvPr>
        </p:nvSpPr>
        <p:spPr>
          <a:xfrm>
            <a:off x="304800" y="609600"/>
            <a:ext cx="2336800" cy="381000"/>
          </a:xfrm>
          <a:prstGeom prst="rect">
            <a:avLst/>
          </a:prstGeom>
        </p:spPr>
        <p:txBody>
          <a:bodyPr/>
          <a:lstStyle>
            <a:lvl1pPr algn="l">
              <a:defRPr sz="2200" b="1" i="0" cap="none" baseline="0">
                <a:solidFill>
                  <a:srgbClr val="0D2C6C"/>
                </a:solidFill>
                <a:latin typeface="TROPILINE-EXTRABOLD" pitchFamily="2" charset="77"/>
              </a:defRPr>
            </a:lvl1pPr>
            <a:lvl2pPr marL="0" algn="l">
              <a:defRPr sz="1200" b="0">
                <a:solidFill>
                  <a:srgbClr val="B78D4D"/>
                </a:solidFill>
              </a:defRPr>
            </a:lvl2pPr>
          </a:lstStyle>
          <a:p>
            <a:pPr lvl="0"/>
            <a:r>
              <a:rPr lang="en-US" dirty="0"/>
              <a:t>Heading</a:t>
            </a:r>
          </a:p>
          <a:p>
            <a:pPr lvl="1"/>
            <a:r>
              <a:rPr lang="en-US" dirty="0"/>
              <a:t>Subheading</a:t>
            </a:r>
          </a:p>
        </p:txBody>
      </p:sp>
    </p:spTree>
    <p:extLst>
      <p:ext uri="{BB962C8B-B14F-4D97-AF65-F5344CB8AC3E}">
        <p14:creationId xmlns:p14="http://schemas.microsoft.com/office/powerpoint/2010/main" val="1702446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40139DE-8F41-34EF-77E2-2125051FB84A}"/>
              </a:ext>
            </a:extLst>
          </p:cNvPr>
          <p:cNvSpPr>
            <a:spLocks noGrp="1"/>
          </p:cNvSpPr>
          <p:nvPr>
            <p:ph type="body" sz="quarter" idx="12"/>
          </p:nvPr>
        </p:nvSpPr>
        <p:spPr>
          <a:xfrm>
            <a:off x="381000" y="762000"/>
            <a:ext cx="4114800" cy="1371600"/>
          </a:xfrm>
          <a:prstGeom prst="rect">
            <a:avLst/>
          </a:prstGeom>
        </p:spPr>
        <p:txBody>
          <a:bodyPr/>
          <a:lstStyle>
            <a:lvl1pPr>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90D9CCCC-9142-4D32-A6E8-79853A51A716}"/>
              </a:ext>
            </a:extLst>
          </p:cNvPr>
          <p:cNvSpPr>
            <a:spLocks noGrp="1"/>
          </p:cNvSpPr>
          <p:nvPr>
            <p:ph sz="quarter" idx="10" hasCustomPrompt="1"/>
          </p:nvPr>
        </p:nvSpPr>
        <p:spPr>
          <a:xfrm>
            <a:off x="381000" y="304801"/>
            <a:ext cx="4114800" cy="304800"/>
          </a:xfrm>
          <a:prstGeom prst="rect">
            <a:avLst/>
          </a:prstGeom>
        </p:spPr>
        <p:txBody>
          <a:bodyPr/>
          <a:lstStyle>
            <a:lvl1pPr>
              <a:defRPr sz="1600" b="1">
                <a:solidFill>
                  <a:schemeClr val="bg1"/>
                </a:solidFill>
                <a:latin typeface="+mj-lt"/>
              </a:defRPr>
            </a:lvl1pPr>
            <a:lvl2pPr marL="0" algn="l">
              <a:defRPr sz="1400" b="1">
                <a:solidFill>
                  <a:srgbClr val="B78D4D"/>
                </a:solidFill>
              </a:defRPr>
            </a:lvl2pPr>
            <a:lvl3pPr>
              <a:defRPr sz="1333">
                <a:latin typeface="+mn-lt"/>
              </a:defRPr>
            </a:lvl3pPr>
          </a:lstStyle>
          <a:p>
            <a:pPr lvl="0"/>
            <a:r>
              <a:rPr lang="en-US" dirty="0"/>
              <a:t>Heading</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4" r:id="rId2"/>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bodyStyle>
    <p:other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mailto:media@deltagamma.org"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838200"/>
            <a:ext cx="2336800" cy="381000"/>
          </a:xfrm>
        </p:spPr>
        <p:txBody>
          <a:bodyPr/>
          <a:lstStyle/>
          <a:p>
            <a:r>
              <a:rPr lang="en-US" dirty="0"/>
              <a:t>Welcome to CLC 2025! </a:t>
            </a:r>
          </a:p>
        </p:txBody>
      </p:sp>
    </p:spTree>
    <p:extLst>
      <p:ext uri="{BB962C8B-B14F-4D97-AF65-F5344CB8AC3E}">
        <p14:creationId xmlns:p14="http://schemas.microsoft.com/office/powerpoint/2010/main" val="3462858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710E87-CCAA-806C-7717-043BF8330B7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44416FD-9693-8F53-EAC5-8AB1470E3511}"/>
              </a:ext>
            </a:extLst>
          </p:cNvPr>
          <p:cNvSpPr>
            <a:spLocks noGrp="1"/>
          </p:cNvSpPr>
          <p:nvPr>
            <p:ph type="body" sz="quarter" idx="12"/>
          </p:nvPr>
        </p:nvSpPr>
        <p:spPr/>
        <p:txBody>
          <a:bodyPr lIns="91440" tIns="45720" rIns="91440" bIns="45720" anchor="t"/>
          <a:lstStyle/>
          <a:p>
            <a:r>
              <a:rPr lang="en-US" sz="1600" dirty="0">
                <a:latin typeface="Montserrat"/>
                <a:ea typeface="Calibri" panose="020F0502020204030204" pitchFamily="34" charset="0"/>
                <a:cs typeface="EB Garamond" panose="00000500000000000000" pitchFamily="2" charset="0"/>
              </a:rPr>
              <a:t>Keeping your </a:t>
            </a:r>
            <a:r>
              <a:rPr lang="en-US" sz="1600" dirty="0">
                <a:effectLst/>
                <a:latin typeface="Montserrat"/>
                <a:ea typeface="Calibri" panose="020F0502020204030204" pitchFamily="34" charset="0"/>
                <a:cs typeface="EB Garamond" panose="00000500000000000000" pitchFamily="2" charset="0"/>
              </a:rPr>
              <a:t>members </a:t>
            </a:r>
            <a:r>
              <a:rPr lang="en-US" sz="1600" dirty="0">
                <a:latin typeface="Montserrat"/>
                <a:ea typeface="Calibri" panose="020F0502020204030204" pitchFamily="34" charset="0"/>
                <a:cs typeface="EB Garamond" panose="00000500000000000000" pitchFamily="2" charset="0"/>
              </a:rPr>
              <a:t>informed is important! </a:t>
            </a:r>
            <a:r>
              <a:rPr lang="en-US" sz="1600" dirty="0">
                <a:effectLst/>
                <a:latin typeface="Montserrat"/>
                <a:ea typeface="Calibri" panose="020F0502020204030204" pitchFamily="34" charset="0"/>
                <a:cs typeface="EB Garamond" panose="00000500000000000000" pitchFamily="2" charset="0"/>
              </a:rPr>
              <a:t>How </a:t>
            </a:r>
            <a:r>
              <a:rPr lang="en-US" sz="1600" dirty="0">
                <a:latin typeface="Montserrat"/>
                <a:ea typeface="Calibri" panose="020F0502020204030204" pitchFamily="34" charset="0"/>
                <a:cs typeface="EB Garamond" panose="00000500000000000000" pitchFamily="2" charset="0"/>
              </a:rPr>
              <a:t>do </a:t>
            </a:r>
            <a:r>
              <a:rPr lang="en-US" sz="1600" dirty="0">
                <a:effectLst/>
                <a:latin typeface="Montserrat"/>
                <a:ea typeface="Calibri" panose="020F0502020204030204" pitchFamily="34" charset="0"/>
                <a:cs typeface="EB Garamond" panose="00000500000000000000" pitchFamily="2" charset="0"/>
              </a:rPr>
              <a:t>you </a:t>
            </a:r>
            <a:r>
              <a:rPr lang="en-US" sz="1600" dirty="0">
                <a:latin typeface="Montserrat"/>
                <a:ea typeface="Calibri" panose="020F0502020204030204" pitchFamily="34" charset="0"/>
                <a:cs typeface="EB Garamond" panose="00000500000000000000" pitchFamily="2" charset="0"/>
              </a:rPr>
              <a:t>communicate important </a:t>
            </a:r>
            <a:r>
              <a:rPr lang="en-US" sz="1600" dirty="0">
                <a:effectLst/>
                <a:latin typeface="Montserrat"/>
                <a:ea typeface="Calibri" panose="020F0502020204030204" pitchFamily="34" charset="0"/>
                <a:cs typeface="EB Garamond" panose="00000500000000000000" pitchFamily="2" charset="0"/>
              </a:rPr>
              <a:t>chapter</a:t>
            </a:r>
            <a:r>
              <a:rPr lang="en-US" sz="1600" dirty="0">
                <a:latin typeface="Montserrat"/>
                <a:ea typeface="Calibri" panose="020F0502020204030204" pitchFamily="34" charset="0"/>
                <a:cs typeface="EB Garamond" panose="00000500000000000000" pitchFamily="2" charset="0"/>
              </a:rPr>
              <a:t> news and updates with one another, both formally and informally</a:t>
            </a:r>
            <a:r>
              <a:rPr lang="en-US" sz="1600" dirty="0">
                <a:effectLst/>
                <a:latin typeface="Montserrat"/>
                <a:ea typeface="Calibri" panose="020F0502020204030204" pitchFamily="34" charset="0"/>
                <a:cs typeface="EB Garamond" panose="00000500000000000000" pitchFamily="2" charset="0"/>
              </a:rPr>
              <a:t>?</a:t>
            </a:r>
            <a:endParaRPr lang="en-US" sz="1600" dirty="0">
              <a:latin typeface="Montserrat"/>
            </a:endParaRPr>
          </a:p>
          <a:p>
            <a:endParaRPr lang="en-US" dirty="0"/>
          </a:p>
        </p:txBody>
      </p:sp>
      <p:sp>
        <p:nvSpPr>
          <p:cNvPr id="3" name="Content Placeholder 2">
            <a:extLst>
              <a:ext uri="{FF2B5EF4-FFF2-40B4-BE49-F238E27FC236}">
                <a16:creationId xmlns:a16="http://schemas.microsoft.com/office/drawing/2014/main" id="{672ACBC0-4A7B-C835-DB76-2B8E09C1A9AC}"/>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4264607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lgn="l">
              <a:buFont typeface="Arial"/>
              <a:buChar char="•"/>
            </a:pPr>
            <a:r>
              <a:rPr lang="en-US" dirty="0"/>
              <a:t>Slack, GroupMe, Facebook, Flare and </a:t>
            </a:r>
            <a:r>
              <a:rPr lang="en-US" dirty="0" err="1"/>
              <a:t>OurHouse</a:t>
            </a:r>
            <a:endParaRPr lang="en-US" dirty="0" err="1">
              <a:solidFill>
                <a:srgbClr val="000000"/>
              </a:solidFill>
              <a:latin typeface="Montserrat"/>
            </a:endParaRPr>
          </a:p>
          <a:p>
            <a:pPr marL="780415" lvl="1" indent="-171450" algn="l">
              <a:buFont typeface="Courier New"/>
              <a:buChar char="o"/>
            </a:pPr>
            <a:r>
              <a:rPr lang="en-US" dirty="0"/>
              <a:t>Consistent and easy to access</a:t>
            </a:r>
          </a:p>
          <a:p>
            <a:pPr marL="171450" indent="-171450">
              <a:buFont typeface="Arial" panose="020B0604020202020204" pitchFamily="34" charset="0"/>
              <a:buChar char="•"/>
            </a:pPr>
            <a:r>
              <a:rPr lang="en-US" dirty="0"/>
              <a:t>Along with sharing chapter meeting minutes in your group, consider emailing them out too! </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#1 | Responses </a:t>
            </a:r>
          </a:p>
        </p:txBody>
      </p:sp>
    </p:spTree>
    <p:extLst>
      <p:ext uri="{BB962C8B-B14F-4D97-AF65-F5344CB8AC3E}">
        <p14:creationId xmlns:p14="http://schemas.microsoft.com/office/powerpoint/2010/main" val="18380128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lIns="91440" tIns="45720" rIns="91440" bIns="45720" anchor="t"/>
          <a:lstStyle/>
          <a:p>
            <a:r>
              <a:rPr lang="en-US" sz="1600" dirty="0">
                <a:latin typeface="Montserrat"/>
                <a:ea typeface="Times New Roman" panose="02020603050405020304" pitchFamily="18" charset="0"/>
                <a:cs typeface="EB Garamond" panose="00000500000000000000" pitchFamily="2" charset="0"/>
              </a:rPr>
              <a:t>It’s never too early </a:t>
            </a:r>
            <a:r>
              <a:rPr lang="en-US" sz="1600" dirty="0">
                <a:effectLst/>
                <a:latin typeface="Montserrat"/>
                <a:ea typeface="Times New Roman" panose="02020603050405020304" pitchFamily="18" charset="0"/>
                <a:cs typeface="EB Garamond" panose="00000500000000000000" pitchFamily="2" charset="0"/>
              </a:rPr>
              <a:t>to </a:t>
            </a:r>
            <a:r>
              <a:rPr lang="en-US" sz="1600" dirty="0">
                <a:latin typeface="Montserrat"/>
                <a:ea typeface="Times New Roman" panose="02020603050405020304" pitchFamily="18" charset="0"/>
                <a:cs typeface="EB Garamond" panose="00000500000000000000" pitchFamily="2" charset="0"/>
              </a:rPr>
              <a:t>get ready to update your chapter’s BLSRs! Where would </a:t>
            </a:r>
            <a:r>
              <a:rPr lang="en-US" sz="1600" dirty="0">
                <a:effectLst/>
                <a:latin typeface="Montserrat"/>
                <a:ea typeface="Times New Roman" panose="02020603050405020304" pitchFamily="18" charset="0"/>
                <a:cs typeface="EB Garamond" panose="00000500000000000000" pitchFamily="2" charset="0"/>
              </a:rPr>
              <a:t>you </a:t>
            </a:r>
            <a:r>
              <a:rPr lang="en-US" sz="1600" dirty="0">
                <a:latin typeface="Montserrat"/>
                <a:ea typeface="Times New Roman" panose="02020603050405020304" pitchFamily="18" charset="0"/>
                <a:cs typeface="EB Garamond" panose="00000500000000000000" pitchFamily="2" charset="0"/>
              </a:rPr>
              <a:t>start and what steps would </a:t>
            </a:r>
            <a:r>
              <a:rPr lang="en-US" sz="1600" dirty="0">
                <a:effectLst/>
                <a:latin typeface="Montserrat"/>
                <a:ea typeface="Times New Roman" panose="02020603050405020304" pitchFamily="18" charset="0"/>
                <a:cs typeface="EB Garamond" panose="00000500000000000000" pitchFamily="2" charset="0"/>
              </a:rPr>
              <a:t>you </a:t>
            </a:r>
            <a:r>
              <a:rPr lang="en-US" sz="1600" dirty="0">
                <a:latin typeface="Montserrat"/>
                <a:ea typeface="Times New Roman" panose="02020603050405020304" pitchFamily="18" charset="0"/>
                <a:cs typeface="EB Garamond" panose="00000500000000000000" pitchFamily="2" charset="0"/>
              </a:rPr>
              <a:t>follow</a:t>
            </a:r>
            <a:r>
              <a:rPr lang="en-US" sz="1600" dirty="0">
                <a:effectLst/>
                <a:latin typeface="Montserrat"/>
                <a:ea typeface="Times New Roman" panose="02020603050405020304" pitchFamily="18" charset="0"/>
                <a:cs typeface="EB Garamond" panose="00000500000000000000" pitchFamily="2" charset="0"/>
              </a:rPr>
              <a:t>?</a:t>
            </a:r>
            <a:r>
              <a:rPr lang="en-US" sz="1600" dirty="0">
                <a:latin typeface="Montserrat"/>
                <a:ea typeface="Times New Roman" panose="02020603050405020304" pitchFamily="18" charset="0"/>
                <a:cs typeface="EB Garamond" panose="00000500000000000000" pitchFamily="2" charset="0"/>
              </a:rPr>
              <a:t> </a:t>
            </a:r>
            <a:endParaRPr lang="en-US" sz="1600" dirty="0"/>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14678817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#2</a:t>
            </a:r>
          </a:p>
        </p:txBody>
      </p:sp>
    </p:spTree>
    <p:extLst>
      <p:ext uri="{BB962C8B-B14F-4D97-AF65-F5344CB8AC3E}">
        <p14:creationId xmlns:p14="http://schemas.microsoft.com/office/powerpoint/2010/main" val="39562210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lIns="91440" tIns="45720" rIns="91440" bIns="45720" anchor="t"/>
          <a:lstStyle/>
          <a:p>
            <a:r>
              <a:rPr lang="en-US" sz="1600" dirty="0">
                <a:latin typeface="Montserrat"/>
                <a:ea typeface="Times New Roman" panose="02020603050405020304" pitchFamily="18" charset="0"/>
                <a:cs typeface="EB Garamond" panose="00000500000000000000" pitchFamily="2" charset="0"/>
              </a:rPr>
              <a:t>It’s never too early </a:t>
            </a:r>
            <a:r>
              <a:rPr lang="en-US" sz="1600" dirty="0">
                <a:effectLst/>
                <a:latin typeface="Montserrat"/>
                <a:ea typeface="Times New Roman" panose="02020603050405020304" pitchFamily="18" charset="0"/>
                <a:cs typeface="EB Garamond" panose="00000500000000000000" pitchFamily="2" charset="0"/>
              </a:rPr>
              <a:t>to </a:t>
            </a:r>
            <a:r>
              <a:rPr lang="en-US" sz="1600" dirty="0">
                <a:latin typeface="Montserrat"/>
                <a:ea typeface="Times New Roman" panose="02020603050405020304" pitchFamily="18" charset="0"/>
                <a:cs typeface="EB Garamond" panose="00000500000000000000" pitchFamily="2" charset="0"/>
              </a:rPr>
              <a:t>get ready to update your chapter’s BLSRs! Where would </a:t>
            </a:r>
            <a:r>
              <a:rPr lang="en-US" sz="1600" dirty="0">
                <a:effectLst/>
                <a:latin typeface="Montserrat"/>
                <a:ea typeface="Times New Roman" panose="02020603050405020304" pitchFamily="18" charset="0"/>
                <a:cs typeface="EB Garamond" panose="00000500000000000000" pitchFamily="2" charset="0"/>
              </a:rPr>
              <a:t>you </a:t>
            </a:r>
            <a:r>
              <a:rPr lang="en-US" sz="1600" dirty="0">
                <a:latin typeface="Montserrat"/>
                <a:ea typeface="Times New Roman" panose="02020603050405020304" pitchFamily="18" charset="0"/>
                <a:cs typeface="EB Garamond" panose="00000500000000000000" pitchFamily="2" charset="0"/>
              </a:rPr>
              <a:t>start and what steps would </a:t>
            </a:r>
            <a:r>
              <a:rPr lang="en-US" sz="1600" dirty="0">
                <a:effectLst/>
                <a:latin typeface="Montserrat"/>
                <a:ea typeface="Times New Roman" panose="02020603050405020304" pitchFamily="18" charset="0"/>
                <a:cs typeface="EB Garamond" panose="00000500000000000000" pitchFamily="2" charset="0"/>
              </a:rPr>
              <a:t>you </a:t>
            </a:r>
            <a:r>
              <a:rPr lang="en-US" sz="1600" dirty="0">
                <a:latin typeface="Montserrat"/>
                <a:ea typeface="Times New Roman" panose="02020603050405020304" pitchFamily="18" charset="0"/>
                <a:cs typeface="EB Garamond" panose="00000500000000000000" pitchFamily="2" charset="0"/>
              </a:rPr>
              <a:t>follow</a:t>
            </a:r>
            <a:r>
              <a:rPr lang="en-US" sz="1600" dirty="0">
                <a:effectLst/>
                <a:latin typeface="Montserrat"/>
                <a:ea typeface="Times New Roman" panose="02020603050405020304" pitchFamily="18" charset="0"/>
                <a:cs typeface="EB Garamond" panose="00000500000000000000" pitchFamily="2" charset="0"/>
              </a:rPr>
              <a:t>?</a:t>
            </a:r>
            <a:r>
              <a:rPr lang="en-US" sz="1600" dirty="0">
                <a:latin typeface="Montserrat"/>
                <a:ea typeface="Times New Roman" panose="02020603050405020304" pitchFamily="18" charset="0"/>
                <a:cs typeface="EB Garamond" panose="00000500000000000000" pitchFamily="2" charset="0"/>
              </a:rPr>
              <a:t> </a:t>
            </a:r>
            <a:endParaRPr lang="en-US" dirty="0"/>
          </a:p>
          <a:p>
            <a:endParaRPr lang="en-US" dirty="0"/>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21258894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a:xfrm>
            <a:off x="381286" y="693110"/>
            <a:ext cx="4114800" cy="1726275"/>
          </a:xfrm>
        </p:spPr>
        <p:txBody>
          <a:bodyPr lIns="91440" tIns="45720" rIns="91440" bIns="45720" anchor="t"/>
          <a:lstStyle/>
          <a:p>
            <a:pPr marL="171450" indent="-171450" algn="l">
              <a:buFont typeface="Arial"/>
              <a:buChar char="•"/>
            </a:pPr>
            <a:r>
              <a:rPr lang="en-US" sz="850" dirty="0"/>
              <a:t>Review chapter’s current BLSR with CMT &amp; JCMT</a:t>
            </a:r>
            <a:endParaRPr lang="en-US" sz="850">
              <a:solidFill>
                <a:srgbClr val="000000"/>
              </a:solidFill>
              <a:latin typeface="Montserrat"/>
            </a:endParaRPr>
          </a:p>
          <a:p>
            <a:pPr marL="171450" indent="-171450" algn="l">
              <a:buFont typeface="Arial"/>
              <a:buChar char="•"/>
            </a:pPr>
            <a:r>
              <a:rPr lang="en-US" sz="850" dirty="0"/>
              <a:t>Look at BLSR “hot spots” like chapter-specific director roles and committees, elections processes, points systems (both housing and participation), and any chapter standing rules to ensure all is up to date (and identify potential areas of change)</a:t>
            </a:r>
          </a:p>
          <a:p>
            <a:pPr marL="171450" indent="-171450" algn="l">
              <a:buFont typeface="Arial,Sans-Serif"/>
              <a:buChar char="•"/>
            </a:pPr>
            <a:r>
              <a:rPr lang="en-US" sz="850" dirty="0"/>
              <a:t>Create a timeline to know when:</a:t>
            </a:r>
          </a:p>
          <a:p>
            <a:pPr marL="780415" lvl="1" indent="-171450" algn="l">
              <a:buFont typeface="Courier New,monospace"/>
              <a:buChar char="o"/>
            </a:pPr>
            <a:r>
              <a:rPr lang="en-US" sz="850" dirty="0"/>
              <a:t>To review BLSR with JCMT </a:t>
            </a:r>
          </a:p>
          <a:p>
            <a:pPr marL="780415" lvl="1" indent="-171450" algn="l">
              <a:buFont typeface="Courier New,monospace"/>
              <a:buChar char="o"/>
            </a:pPr>
            <a:r>
              <a:rPr lang="en-US" sz="850" dirty="0"/>
              <a:t>JCMT members should submit ideas for changes</a:t>
            </a:r>
          </a:p>
          <a:p>
            <a:pPr marL="780415" lvl="1" indent="-171450" algn="l">
              <a:buFont typeface="Courier New,monospace"/>
              <a:buChar char="o"/>
            </a:pPr>
            <a:r>
              <a:rPr lang="en-US" sz="850" dirty="0"/>
              <a:t>To review final draft with CMT </a:t>
            </a:r>
          </a:p>
          <a:p>
            <a:pPr marL="171450" indent="-171450" algn="l">
              <a:buFont typeface="Arial,Sans-Serif"/>
              <a:buChar char="•"/>
            </a:pPr>
            <a:r>
              <a:rPr lang="en-US" sz="850" dirty="0"/>
              <a:t>Look out for an email from Executive Offices when the new model template is ready, and be prepared to set aside time to transfer old information over to the new version</a:t>
            </a:r>
          </a:p>
          <a:p>
            <a:pPr marL="171450" indent="-171450" algn="l">
              <a:buFont typeface="Arial"/>
              <a:buChar char="•"/>
            </a:pPr>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#2 | Responses </a:t>
            </a:r>
          </a:p>
        </p:txBody>
      </p:sp>
    </p:spTree>
    <p:extLst>
      <p:ext uri="{BB962C8B-B14F-4D97-AF65-F5344CB8AC3E}">
        <p14:creationId xmlns:p14="http://schemas.microsoft.com/office/powerpoint/2010/main" val="24400442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lIns="91440" tIns="45720" rIns="91440" bIns="45720" anchor="t"/>
          <a:lstStyle/>
          <a:p>
            <a:r>
              <a:rPr lang="en-US" sz="1600" dirty="0">
                <a:effectLst/>
                <a:latin typeface="Montserrat"/>
                <a:ea typeface="Calibri" panose="020F0502020204030204" pitchFamily="34" charset="0"/>
                <a:cs typeface="EB Garamond" panose="00000500000000000000" pitchFamily="2" charset="0"/>
              </a:rPr>
              <a:t>How </a:t>
            </a:r>
            <a:r>
              <a:rPr lang="en-US" sz="1600" dirty="0">
                <a:latin typeface="Montserrat"/>
                <a:ea typeface="Calibri" panose="020F0502020204030204" pitchFamily="34" charset="0"/>
                <a:cs typeface="EB Garamond" panose="00000500000000000000" pitchFamily="2" charset="0"/>
              </a:rPr>
              <a:t>do </a:t>
            </a:r>
            <a:r>
              <a:rPr lang="en-US" sz="1600" dirty="0">
                <a:effectLst/>
                <a:latin typeface="Montserrat"/>
                <a:ea typeface="Calibri" panose="020F0502020204030204" pitchFamily="34" charset="0"/>
                <a:cs typeface="EB Garamond" panose="00000500000000000000" pitchFamily="2" charset="0"/>
              </a:rPr>
              <a:t>you </a:t>
            </a:r>
            <a:r>
              <a:rPr lang="en-US" sz="1600" dirty="0">
                <a:latin typeface="Montserrat"/>
                <a:ea typeface="Calibri" panose="020F0502020204030204" pitchFamily="34" charset="0"/>
                <a:cs typeface="EB Garamond" panose="00000500000000000000" pitchFamily="2" charset="0"/>
              </a:rPr>
              <a:t>promote Delta Gamma values through your chapter’s social media account(s)? What education could be given to chapter members regarding individual social media accounts?</a:t>
            </a:r>
            <a:endParaRPr lang="en-US" sz="1600" dirty="0"/>
          </a:p>
          <a:p>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428701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#3</a:t>
            </a:r>
          </a:p>
        </p:txBody>
      </p:sp>
    </p:spTree>
    <p:extLst>
      <p:ext uri="{BB962C8B-B14F-4D97-AF65-F5344CB8AC3E}">
        <p14:creationId xmlns:p14="http://schemas.microsoft.com/office/powerpoint/2010/main" val="17375071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lIns="91440" tIns="45720" rIns="91440" bIns="45720" anchor="t"/>
          <a:lstStyle/>
          <a:p>
            <a:r>
              <a:rPr lang="en-US" sz="1600" dirty="0">
                <a:effectLst/>
                <a:latin typeface="Montserrat"/>
                <a:ea typeface="Calibri" panose="020F0502020204030204" pitchFamily="34" charset="0"/>
                <a:cs typeface="EB Garamond" panose="00000500000000000000" pitchFamily="2" charset="0"/>
              </a:rPr>
              <a:t>How </a:t>
            </a:r>
            <a:r>
              <a:rPr lang="en-US" sz="1600" dirty="0">
                <a:latin typeface="Montserrat"/>
                <a:ea typeface="Calibri" panose="020F0502020204030204" pitchFamily="34" charset="0"/>
                <a:cs typeface="EB Garamond" panose="00000500000000000000" pitchFamily="2" charset="0"/>
              </a:rPr>
              <a:t>do </a:t>
            </a:r>
            <a:r>
              <a:rPr lang="en-US" sz="1600" dirty="0">
                <a:effectLst/>
                <a:latin typeface="Montserrat"/>
                <a:ea typeface="Calibri" panose="020F0502020204030204" pitchFamily="34" charset="0"/>
                <a:cs typeface="EB Garamond" panose="00000500000000000000" pitchFamily="2" charset="0"/>
              </a:rPr>
              <a:t>you </a:t>
            </a:r>
            <a:r>
              <a:rPr lang="en-US" sz="1600" dirty="0">
                <a:latin typeface="Montserrat"/>
                <a:ea typeface="Calibri" panose="020F0502020204030204" pitchFamily="34" charset="0"/>
                <a:cs typeface="EB Garamond" panose="00000500000000000000" pitchFamily="2" charset="0"/>
              </a:rPr>
              <a:t>promote Delta Gamma values through your chapter’s social media account(s)? What education could be given to chapter members regarding individual social media accounts?</a:t>
            </a:r>
            <a:endParaRPr lang="en-US" sz="1600" dirty="0"/>
          </a:p>
          <a:p>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0619572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a:xfrm>
            <a:off x="381000" y="762000"/>
            <a:ext cx="4114800" cy="1698567"/>
          </a:xfrm>
        </p:spPr>
        <p:txBody>
          <a:bodyPr lIns="91440" tIns="45720" rIns="91440" bIns="45720" anchor="t"/>
          <a:lstStyle/>
          <a:p>
            <a:pPr marL="171450" indent="-171450" algn="l">
              <a:buFont typeface="Arial"/>
              <a:buChar char="•"/>
            </a:pPr>
            <a:r>
              <a:rPr lang="en-US" dirty="0"/>
              <a:t>Create a content calendar </a:t>
            </a:r>
            <a:endParaRPr lang="en-US">
              <a:solidFill>
                <a:srgbClr val="000000"/>
              </a:solidFill>
              <a:latin typeface="Montserrat"/>
            </a:endParaRPr>
          </a:p>
          <a:p>
            <a:pPr marL="171450" indent="-171450" algn="l">
              <a:buFont typeface="Arial"/>
              <a:buChar char="•"/>
            </a:pPr>
            <a:r>
              <a:rPr lang="en-US" dirty="0"/>
              <a:t>Consider using a committee</a:t>
            </a:r>
          </a:p>
          <a:p>
            <a:pPr marL="171450" indent="-171450" algn="l">
              <a:buFont typeface="Arial"/>
              <a:buChar char="•"/>
            </a:pPr>
            <a:r>
              <a:rPr lang="en-US" dirty="0"/>
              <a:t>Ensure your social media is a reflection of all members, not just the ones who send in pictures. </a:t>
            </a:r>
          </a:p>
          <a:p>
            <a:pPr marL="171450" indent="-171450" algn="l">
              <a:buFont typeface="Arial"/>
              <a:buChar char="•"/>
            </a:pPr>
            <a:r>
              <a:rPr lang="en-US" dirty="0"/>
              <a:t>Ideas include member spotlights, Why DG Wednesday, DG Duos, philanthropy/service, sisterhood, etc.</a:t>
            </a:r>
          </a:p>
          <a:p>
            <a:pPr marL="171450" indent="-171450" algn="l">
              <a:buFont typeface="Arial"/>
              <a:buChar char="•"/>
            </a:pPr>
            <a:r>
              <a:rPr lang="en-US" dirty="0"/>
              <a:t>You can still have a good aesthetic and share your values in the caption! </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#3 | Responses </a:t>
            </a:r>
          </a:p>
        </p:txBody>
      </p:sp>
    </p:spTree>
    <p:extLst>
      <p:ext uri="{BB962C8B-B14F-4D97-AF65-F5344CB8AC3E}">
        <p14:creationId xmlns:p14="http://schemas.microsoft.com/office/powerpoint/2010/main" val="3070737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12-12:30pm ET: Welcome &amp; Opening </a:t>
            </a:r>
          </a:p>
          <a:p>
            <a:pPr marL="171450" indent="-171450">
              <a:buFont typeface="Arial" panose="020B0604020202020204" pitchFamily="34" charset="0"/>
              <a:buChar char="•"/>
            </a:pPr>
            <a:r>
              <a:rPr lang="en-US" dirty="0"/>
              <a:t>12:30-1:30pm ET: Scenario Practice </a:t>
            </a:r>
          </a:p>
          <a:p>
            <a:pPr marL="171450" indent="-171450">
              <a:buFont typeface="Arial" panose="020B0604020202020204" pitchFamily="34" charset="0"/>
              <a:buChar char="•"/>
            </a:pPr>
            <a:r>
              <a:rPr lang="en-US" dirty="0"/>
              <a:t>1:30-1:45pm ET: Break </a:t>
            </a:r>
          </a:p>
          <a:p>
            <a:pPr marL="171450" indent="-171450">
              <a:buFont typeface="Arial" panose="020B0604020202020204" pitchFamily="34" charset="0"/>
              <a:buChar char="•"/>
            </a:pPr>
            <a:r>
              <a:rPr lang="en-US" dirty="0"/>
              <a:t>1:45-2:45pm: Idea Sharing </a:t>
            </a:r>
          </a:p>
          <a:p>
            <a:pPr marL="171450" indent="-171450">
              <a:buFont typeface="Arial" panose="020B0604020202020204" pitchFamily="34" charset="0"/>
              <a:buChar char="•"/>
            </a:pPr>
            <a:r>
              <a:rPr lang="en-US" dirty="0"/>
              <a:t>2:45-3:00pm: Closing </a:t>
            </a:r>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Today’s Agenda </a:t>
            </a:r>
          </a:p>
        </p:txBody>
      </p:sp>
    </p:spTree>
    <p:extLst>
      <p:ext uri="{BB962C8B-B14F-4D97-AF65-F5344CB8AC3E}">
        <p14:creationId xmlns:p14="http://schemas.microsoft.com/office/powerpoint/2010/main" val="35190363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227E74-F1AD-8B71-C6D7-1099C785ED22}"/>
              </a:ext>
            </a:extLst>
          </p:cNvPr>
          <p:cNvSpPr>
            <a:spLocks noGrp="1"/>
          </p:cNvSpPr>
          <p:nvPr>
            <p:ph type="body" sz="quarter" idx="12"/>
          </p:nvPr>
        </p:nvSpPr>
        <p:spPr/>
        <p:txBody>
          <a:bodyPr lIns="91440" tIns="45720" rIns="91440" bIns="45720" anchor="t"/>
          <a:lstStyle/>
          <a:p>
            <a:r>
              <a:rPr lang="en-US" sz="1600" dirty="0">
                <a:effectLst/>
                <a:latin typeface="Montserrat"/>
                <a:ea typeface="Montserrat" panose="00000500000000000000" pitchFamily="2" charset="0"/>
                <a:cs typeface="Montserrat" panose="00000500000000000000" pitchFamily="2" charset="0"/>
              </a:rPr>
              <a:t>Your </a:t>
            </a:r>
            <a:r>
              <a:rPr lang="en-US" sz="1600" dirty="0">
                <a:latin typeface="Montserrat"/>
                <a:ea typeface="Montserrat" panose="00000500000000000000" pitchFamily="2" charset="0"/>
                <a:cs typeface="Montserrat" panose="00000500000000000000" pitchFamily="2" charset="0"/>
              </a:rPr>
              <a:t>chapter wants </a:t>
            </a:r>
            <a:r>
              <a:rPr lang="en-US" sz="1600" dirty="0">
                <a:effectLst/>
                <a:latin typeface="Montserrat"/>
                <a:ea typeface="Montserrat" panose="00000500000000000000" pitchFamily="2" charset="0"/>
                <a:cs typeface="Montserrat" panose="00000500000000000000" pitchFamily="2" charset="0"/>
              </a:rPr>
              <a:t>to </a:t>
            </a:r>
            <a:r>
              <a:rPr lang="en-US" sz="1600" dirty="0">
                <a:latin typeface="Montserrat"/>
                <a:ea typeface="Montserrat" panose="00000500000000000000" pitchFamily="2" charset="0"/>
                <a:cs typeface="Montserrat" panose="00000500000000000000" pitchFamily="2" charset="0"/>
              </a:rPr>
              <a:t>put out an official statement regarding an incident </a:t>
            </a:r>
            <a:r>
              <a:rPr lang="en-US" sz="1600" dirty="0">
                <a:effectLst/>
                <a:latin typeface="Montserrat"/>
                <a:ea typeface="Montserrat" panose="00000500000000000000" pitchFamily="2" charset="0"/>
                <a:cs typeface="Montserrat" panose="00000500000000000000" pitchFamily="2" charset="0"/>
              </a:rPr>
              <a:t>on campus. </a:t>
            </a:r>
            <a:r>
              <a:rPr lang="en-US" sz="1600" dirty="0">
                <a:latin typeface="Montserrat"/>
                <a:ea typeface="Montserrat" panose="00000500000000000000" pitchFamily="2" charset="0"/>
                <a:cs typeface="Montserrat" panose="00000500000000000000" pitchFamily="2" charset="0"/>
              </a:rPr>
              <a:t>How would you go about this</a:t>
            </a:r>
            <a:r>
              <a:rPr lang="en-US" sz="1600" dirty="0">
                <a:effectLst/>
                <a:latin typeface="Montserrat"/>
                <a:ea typeface="Montserrat" panose="00000500000000000000" pitchFamily="2" charset="0"/>
                <a:cs typeface="Montserrat" panose="00000500000000000000" pitchFamily="2" charset="0"/>
              </a:rPr>
              <a:t>, and </a:t>
            </a:r>
            <a:r>
              <a:rPr lang="en-US" sz="1600" dirty="0">
                <a:latin typeface="Montserrat"/>
                <a:ea typeface="Montserrat" panose="00000500000000000000" pitchFamily="2" charset="0"/>
                <a:cs typeface="Montserrat" panose="00000500000000000000" pitchFamily="2" charset="0"/>
              </a:rPr>
              <a:t>who would be involved?</a:t>
            </a:r>
            <a:endParaRPr lang="en-US" sz="1600" dirty="0"/>
          </a:p>
        </p:txBody>
      </p:sp>
      <p:sp>
        <p:nvSpPr>
          <p:cNvPr id="3" name="Content Placeholder 2">
            <a:extLst>
              <a:ext uri="{FF2B5EF4-FFF2-40B4-BE49-F238E27FC236}">
                <a16:creationId xmlns:a16="http://schemas.microsoft.com/office/drawing/2014/main" id="{AAB0A3E6-D83F-F020-E6F2-585005317994}"/>
              </a:ext>
            </a:extLst>
          </p:cNvPr>
          <p:cNvSpPr>
            <a:spLocks noGrp="1"/>
          </p:cNvSpPr>
          <p:nvPr>
            <p:ph sz="quarter" idx="10"/>
          </p:nvPr>
        </p:nvSpPr>
        <p:spPr/>
        <p:txBody>
          <a:bodyPr/>
          <a:lstStyle/>
          <a:p>
            <a:r>
              <a:rPr lang="en-US" dirty="0"/>
              <a:t>Scenario #4</a:t>
            </a:r>
          </a:p>
        </p:txBody>
      </p:sp>
    </p:spTree>
    <p:extLst>
      <p:ext uri="{BB962C8B-B14F-4D97-AF65-F5344CB8AC3E}">
        <p14:creationId xmlns:p14="http://schemas.microsoft.com/office/powerpoint/2010/main" val="27410166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#4</a:t>
            </a:r>
          </a:p>
        </p:txBody>
      </p:sp>
    </p:spTree>
    <p:extLst>
      <p:ext uri="{BB962C8B-B14F-4D97-AF65-F5344CB8AC3E}">
        <p14:creationId xmlns:p14="http://schemas.microsoft.com/office/powerpoint/2010/main" val="24889161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#4 </a:t>
            </a:r>
          </a:p>
        </p:txBody>
      </p:sp>
      <p:sp>
        <p:nvSpPr>
          <p:cNvPr id="4" name="Text Placeholder 1">
            <a:extLst>
              <a:ext uri="{FF2B5EF4-FFF2-40B4-BE49-F238E27FC236}">
                <a16:creationId xmlns:a16="http://schemas.microsoft.com/office/drawing/2014/main" id="{7E40A8DA-8810-157D-2503-3F34BFA92D19}"/>
              </a:ext>
            </a:extLst>
          </p:cNvPr>
          <p:cNvSpPr>
            <a:spLocks noGrp="1"/>
          </p:cNvSpPr>
          <p:nvPr>
            <p:ph type="body" sz="quarter" idx="12"/>
          </p:nvPr>
        </p:nvSpPr>
        <p:spPr>
          <a:xfrm>
            <a:off x="381000" y="762000"/>
            <a:ext cx="4114800" cy="1371600"/>
          </a:xfrm>
        </p:spPr>
        <p:txBody>
          <a:bodyPr lIns="91440" tIns="45720" rIns="91440" bIns="45720" anchor="t"/>
          <a:lstStyle/>
          <a:p>
            <a:r>
              <a:rPr lang="en-US" sz="1600" dirty="0">
                <a:effectLst/>
                <a:latin typeface="Montserrat"/>
                <a:ea typeface="Montserrat" panose="00000500000000000000" pitchFamily="2" charset="0"/>
                <a:cs typeface="Montserrat" panose="00000500000000000000" pitchFamily="2" charset="0"/>
              </a:rPr>
              <a:t>Your </a:t>
            </a:r>
            <a:r>
              <a:rPr lang="en-US" sz="1600" dirty="0">
                <a:latin typeface="Montserrat"/>
                <a:ea typeface="Montserrat" panose="00000500000000000000" pitchFamily="2" charset="0"/>
                <a:cs typeface="Montserrat" panose="00000500000000000000" pitchFamily="2" charset="0"/>
              </a:rPr>
              <a:t>chapter wants </a:t>
            </a:r>
            <a:r>
              <a:rPr lang="en-US" sz="1600" dirty="0">
                <a:effectLst/>
                <a:latin typeface="Montserrat"/>
                <a:ea typeface="Montserrat" panose="00000500000000000000" pitchFamily="2" charset="0"/>
                <a:cs typeface="Montserrat" panose="00000500000000000000" pitchFamily="2" charset="0"/>
              </a:rPr>
              <a:t>to </a:t>
            </a:r>
            <a:r>
              <a:rPr lang="en-US" sz="1600" dirty="0">
                <a:latin typeface="Montserrat"/>
                <a:ea typeface="Montserrat" panose="00000500000000000000" pitchFamily="2" charset="0"/>
                <a:cs typeface="Montserrat" panose="00000500000000000000" pitchFamily="2" charset="0"/>
              </a:rPr>
              <a:t>put out an official statement regarding an incident </a:t>
            </a:r>
            <a:r>
              <a:rPr lang="en-US" sz="1600" dirty="0">
                <a:effectLst/>
                <a:latin typeface="Montserrat"/>
                <a:ea typeface="Montserrat" panose="00000500000000000000" pitchFamily="2" charset="0"/>
                <a:cs typeface="Montserrat" panose="00000500000000000000" pitchFamily="2" charset="0"/>
              </a:rPr>
              <a:t>on campus. </a:t>
            </a:r>
            <a:r>
              <a:rPr lang="en-US" sz="1600" dirty="0">
                <a:latin typeface="Montserrat"/>
                <a:ea typeface="Montserrat" panose="00000500000000000000" pitchFamily="2" charset="0"/>
                <a:cs typeface="Montserrat" panose="00000500000000000000" pitchFamily="2" charset="0"/>
              </a:rPr>
              <a:t>How would you go about this</a:t>
            </a:r>
            <a:r>
              <a:rPr lang="en-US" sz="1600" dirty="0">
                <a:effectLst/>
                <a:latin typeface="Montserrat"/>
                <a:ea typeface="Montserrat" panose="00000500000000000000" pitchFamily="2" charset="0"/>
                <a:cs typeface="Montserrat" panose="00000500000000000000" pitchFamily="2" charset="0"/>
              </a:rPr>
              <a:t>, and </a:t>
            </a:r>
            <a:r>
              <a:rPr lang="en-US" sz="1600" dirty="0">
                <a:latin typeface="Montserrat"/>
                <a:ea typeface="Montserrat" panose="00000500000000000000" pitchFamily="2" charset="0"/>
                <a:cs typeface="Montserrat" panose="00000500000000000000" pitchFamily="2" charset="0"/>
              </a:rPr>
              <a:t>who would be involved?</a:t>
            </a:r>
            <a:endParaRPr lang="en-US" sz="1600" dirty="0"/>
          </a:p>
        </p:txBody>
      </p:sp>
    </p:spTree>
    <p:extLst>
      <p:ext uri="{BB962C8B-B14F-4D97-AF65-F5344CB8AC3E}">
        <p14:creationId xmlns:p14="http://schemas.microsoft.com/office/powerpoint/2010/main" val="21457448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a:xfrm>
            <a:off x="381000" y="762000"/>
            <a:ext cx="4114800" cy="1687483"/>
          </a:xfrm>
        </p:spPr>
        <p:txBody>
          <a:bodyPr lIns="91440" tIns="45720" rIns="91440" bIns="45720" anchor="t"/>
          <a:lstStyle/>
          <a:p>
            <a:pPr marL="171450" indent="-171450" algn="l">
              <a:buFont typeface="Arial"/>
              <a:buChar char="•"/>
            </a:pPr>
            <a:r>
              <a:rPr lang="en-US" dirty="0"/>
              <a:t>Executive Offices will assist the chapter in approving messaging as a result of a crisis. Send all media requests or statements requests for approval to </a:t>
            </a:r>
            <a:r>
              <a:rPr lang="en-US" dirty="0">
                <a:hlinkClick r:id="rId3"/>
              </a:rPr>
              <a:t>media@deltagamma.org</a:t>
            </a:r>
            <a:r>
              <a:rPr lang="en-US" dirty="0"/>
              <a:t>.</a:t>
            </a:r>
          </a:p>
          <a:p>
            <a:pPr marL="171450" indent="-171450" algn="l">
              <a:buFont typeface="Arial"/>
              <a:buChar char="•"/>
            </a:pPr>
            <a:r>
              <a:rPr lang="en-US" dirty="0"/>
              <a:t>The chapter is encouraged to draft the statement themselves before sending it to EO, so that the chapters sentiments can be captured. </a:t>
            </a:r>
            <a:endParaRPr lang="en-US" dirty="0">
              <a:solidFill>
                <a:srgbClr val="000000"/>
              </a:solidFill>
              <a:latin typeface="Montserrat"/>
            </a:endParaRPr>
          </a:p>
          <a:p>
            <a:pPr marL="171450" indent="-171450">
              <a:buFont typeface="Arial" panose="020B0604020202020204" pitchFamily="34" charset="0"/>
              <a:buChar char="•"/>
            </a:pPr>
            <a:r>
              <a:rPr lang="en-US" b="1" dirty="0"/>
              <a:t>Approval from EO is required prior to posting a statement on behalf of the chapter. </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#4 | Responses </a:t>
            </a:r>
          </a:p>
        </p:txBody>
      </p:sp>
    </p:spTree>
    <p:extLst>
      <p:ext uri="{BB962C8B-B14F-4D97-AF65-F5344CB8AC3E}">
        <p14:creationId xmlns:p14="http://schemas.microsoft.com/office/powerpoint/2010/main" val="25911278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ouple of people holding sparklers&#10;&#10;Description automatically generated">
            <a:extLst>
              <a:ext uri="{FF2B5EF4-FFF2-40B4-BE49-F238E27FC236}">
                <a16:creationId xmlns:a16="http://schemas.microsoft.com/office/drawing/2014/main" id="{DC1D2592-91F6-2467-9D07-1837650DE79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469" b="11262"/>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0EF6047C-AECF-0AB3-6619-420BA38ADA45}"/>
              </a:ext>
            </a:extLst>
          </p:cNvPr>
          <p:cNvSpPr>
            <a:spLocks noGrp="1"/>
          </p:cNvSpPr>
          <p:nvPr>
            <p:ph sz="quarter" idx="10"/>
          </p:nvPr>
        </p:nvSpPr>
        <p:spPr>
          <a:xfrm>
            <a:off x="3505180" y="152400"/>
            <a:ext cx="1371600" cy="304800"/>
          </a:xfrm>
          <a:solidFill>
            <a:srgbClr val="B78D4D"/>
          </a:solidFill>
        </p:spPr>
        <p:txBody>
          <a:bodyPr/>
          <a:lstStyle/>
          <a:p>
            <a:r>
              <a:rPr lang="en-US" dirty="0"/>
              <a:t>Break Time</a:t>
            </a:r>
          </a:p>
        </p:txBody>
      </p:sp>
    </p:spTree>
    <p:extLst>
      <p:ext uri="{BB962C8B-B14F-4D97-AF65-F5344CB8AC3E}">
        <p14:creationId xmlns:p14="http://schemas.microsoft.com/office/powerpoint/2010/main" val="36388417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994508"/>
            <a:ext cx="2336800" cy="381000"/>
          </a:xfrm>
        </p:spPr>
        <p:txBody>
          <a:bodyPr/>
          <a:lstStyle/>
          <a:p>
            <a:r>
              <a:rPr lang="en-US" dirty="0"/>
              <a:t>Idea Sharing</a:t>
            </a:r>
          </a:p>
        </p:txBody>
      </p:sp>
    </p:spTree>
    <p:extLst>
      <p:ext uri="{BB962C8B-B14F-4D97-AF65-F5344CB8AC3E}">
        <p14:creationId xmlns:p14="http://schemas.microsoft.com/office/powerpoint/2010/main" val="28103365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 Idea Sharing</a:t>
            </a:r>
          </a:p>
        </p:txBody>
      </p:sp>
    </p:spTree>
    <p:extLst>
      <p:ext uri="{BB962C8B-B14F-4D97-AF65-F5344CB8AC3E}">
        <p14:creationId xmlns:p14="http://schemas.microsoft.com/office/powerpoint/2010/main" val="8675146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762000"/>
            <a:ext cx="2336800" cy="381000"/>
          </a:xfrm>
        </p:spPr>
        <p:txBody>
          <a:bodyPr/>
          <a:lstStyle/>
          <a:p>
            <a:r>
              <a:rPr lang="en-US" dirty="0"/>
              <a:t>Networking &amp; Idea Sharing</a:t>
            </a:r>
          </a:p>
        </p:txBody>
      </p:sp>
    </p:spTree>
    <p:extLst>
      <p:ext uri="{BB962C8B-B14F-4D97-AF65-F5344CB8AC3E}">
        <p14:creationId xmlns:p14="http://schemas.microsoft.com/office/powerpoint/2010/main" val="42005719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women posing for a photo&#10;&#10;Description automatically generated">
            <a:extLst>
              <a:ext uri="{FF2B5EF4-FFF2-40B4-BE49-F238E27FC236}">
                <a16:creationId xmlns:a16="http://schemas.microsoft.com/office/drawing/2014/main" id="{1A1D2E7C-D453-CCBB-B325-4E3806035325}"/>
              </a:ext>
            </a:extLst>
          </p:cNvPr>
          <p:cNvPicPr>
            <a:picLocks noChangeAspect="1"/>
          </p:cNvPicPr>
          <p:nvPr/>
        </p:nvPicPr>
        <p:blipFill rotWithShape="1">
          <a:blip r:embed="rId3">
            <a:extLst>
              <a:ext uri="{28A0092B-C50C-407E-A947-70E740481C1C}">
                <a14:useLocalDpi xmlns:a14="http://schemas.microsoft.com/office/drawing/2010/main" val="0"/>
              </a:ext>
            </a:extLst>
          </a:blip>
          <a:srcRect t="16263" r="1" b="5078"/>
          <a:stretch/>
        </p:blipFill>
        <p:spPr>
          <a:xfrm>
            <a:off x="-361" y="0"/>
            <a:ext cx="4877520" cy="2743200"/>
          </a:xfrm>
          <a:prstGeom prst="rect">
            <a:avLst/>
          </a:prstGeom>
          <a:noFill/>
        </p:spPr>
      </p:pic>
    </p:spTree>
    <p:extLst>
      <p:ext uri="{BB962C8B-B14F-4D97-AF65-F5344CB8AC3E}">
        <p14:creationId xmlns:p14="http://schemas.microsoft.com/office/powerpoint/2010/main" val="18350062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holding a small anchor&#10;&#10;Description automatically generated">
            <a:extLst>
              <a:ext uri="{FF2B5EF4-FFF2-40B4-BE49-F238E27FC236}">
                <a16:creationId xmlns:a16="http://schemas.microsoft.com/office/drawing/2014/main" id="{6DABE44A-03A9-F992-7E2E-5DD5E3D05625}"/>
              </a:ext>
            </a:extLst>
          </p:cNvPr>
          <p:cNvPicPr>
            <a:picLocks noChangeAspect="1"/>
          </p:cNvPicPr>
          <p:nvPr/>
        </p:nvPicPr>
        <p:blipFill rotWithShape="1">
          <a:blip r:embed="rId3">
            <a:extLst>
              <a:ext uri="{28A0092B-C50C-407E-A947-70E740481C1C}">
                <a14:useLocalDpi xmlns:a14="http://schemas.microsoft.com/office/drawing/2010/main" val="0"/>
              </a:ext>
            </a:extLst>
          </a:blip>
          <a:srcRect t="22224" b="2776"/>
          <a:stretch/>
        </p:blipFill>
        <p:spPr>
          <a:xfrm>
            <a:off x="20" y="10"/>
            <a:ext cx="4876780" cy="2743190"/>
          </a:xfrm>
          <a:prstGeom prst="rect">
            <a:avLst/>
          </a:prstGeom>
          <a:noFill/>
        </p:spPr>
      </p:pic>
    </p:spTree>
    <p:extLst>
      <p:ext uri="{BB962C8B-B14F-4D97-AF65-F5344CB8AC3E}">
        <p14:creationId xmlns:p14="http://schemas.microsoft.com/office/powerpoint/2010/main" val="3593592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D74F30-D862-8EEA-B531-87725198C699}"/>
              </a:ext>
            </a:extLst>
          </p:cNvPr>
          <p:cNvSpPr>
            <a:spLocks noGrp="1"/>
          </p:cNvSpPr>
          <p:nvPr>
            <p:ph type="body" sz="quarter" idx="12"/>
          </p:nvPr>
        </p:nvSpPr>
        <p:spPr/>
        <p:txBody>
          <a:bodyPr/>
          <a:lstStyle/>
          <a:p>
            <a:r>
              <a:rPr lang="en-US" b="1" dirty="0"/>
              <a:t>Large Group: </a:t>
            </a:r>
          </a:p>
          <a:p>
            <a:pPr marL="171450" indent="-171450">
              <a:buFont typeface="Arial" panose="020B0604020202020204" pitchFamily="34" charset="0"/>
              <a:buChar char="•"/>
            </a:pPr>
            <a:r>
              <a:rPr lang="en-US" dirty="0"/>
              <a:t>Main zoom room </a:t>
            </a:r>
          </a:p>
          <a:p>
            <a:pPr marL="171450" indent="-171450">
              <a:buFont typeface="Arial" panose="020B0604020202020204" pitchFamily="34" charset="0"/>
              <a:buChar char="•"/>
            </a:pPr>
            <a:r>
              <a:rPr lang="en-US" dirty="0"/>
              <a:t>Introduce concepts and ideas </a:t>
            </a:r>
          </a:p>
          <a:p>
            <a:endParaRPr lang="en-US" dirty="0"/>
          </a:p>
          <a:p>
            <a:r>
              <a:rPr lang="en-US" b="1" dirty="0"/>
              <a:t>Small Group: </a:t>
            </a:r>
          </a:p>
          <a:p>
            <a:pPr marL="171450" indent="-171450">
              <a:buFont typeface="Arial" panose="020B0604020202020204" pitchFamily="34" charset="0"/>
              <a:buChar char="•"/>
            </a:pPr>
            <a:r>
              <a:rPr lang="en-US" dirty="0"/>
              <a:t>Breakout rooms </a:t>
            </a:r>
          </a:p>
          <a:p>
            <a:pPr marL="171450" indent="-171450">
              <a:buFont typeface="Arial" panose="020B0604020202020204" pitchFamily="34" charset="0"/>
              <a:buChar char="•"/>
            </a:pPr>
            <a:r>
              <a:rPr lang="en-US" dirty="0"/>
              <a:t>Chapters of similar size </a:t>
            </a:r>
          </a:p>
          <a:p>
            <a:pPr marL="171450" indent="-171450">
              <a:buFont typeface="Arial" panose="020B0604020202020204" pitchFamily="34" charset="0"/>
              <a:buChar char="•"/>
            </a:pPr>
            <a:r>
              <a:rPr lang="en-US" dirty="0"/>
              <a:t>Small group facilitator </a:t>
            </a:r>
          </a:p>
          <a:p>
            <a:pPr marL="171450" indent="-171450">
              <a:buFont typeface="Arial" panose="020B0604020202020204" pitchFamily="34" charset="0"/>
              <a:buChar char="•"/>
            </a:pPr>
            <a:r>
              <a:rPr lang="en-US" dirty="0"/>
              <a:t>Discuss, reflect, share ideas </a:t>
            </a:r>
          </a:p>
        </p:txBody>
      </p:sp>
      <p:sp>
        <p:nvSpPr>
          <p:cNvPr id="3" name="Content Placeholder 2">
            <a:extLst>
              <a:ext uri="{FF2B5EF4-FFF2-40B4-BE49-F238E27FC236}">
                <a16:creationId xmlns:a16="http://schemas.microsoft.com/office/drawing/2014/main" id="{21E11B3C-77C2-244A-F458-4091C5A4E697}"/>
              </a:ext>
            </a:extLst>
          </p:cNvPr>
          <p:cNvSpPr>
            <a:spLocks noGrp="1"/>
          </p:cNvSpPr>
          <p:nvPr>
            <p:ph sz="quarter" idx="10"/>
          </p:nvPr>
        </p:nvSpPr>
        <p:spPr/>
        <p:txBody>
          <a:bodyPr/>
          <a:lstStyle/>
          <a:p>
            <a:r>
              <a:rPr lang="en-US" dirty="0"/>
              <a:t>Learning Format </a:t>
            </a:r>
          </a:p>
        </p:txBody>
      </p:sp>
    </p:spTree>
    <p:extLst>
      <p:ext uri="{BB962C8B-B14F-4D97-AF65-F5344CB8AC3E}">
        <p14:creationId xmlns:p14="http://schemas.microsoft.com/office/powerpoint/2010/main" val="1709937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59B0AF-F97E-85C5-FBF1-393B1C722314}"/>
              </a:ext>
            </a:extLst>
          </p:cNvPr>
          <p:cNvSpPr>
            <a:spLocks noGrp="1"/>
          </p:cNvSpPr>
          <p:nvPr>
            <p:ph type="body" sz="quarter" idx="10"/>
          </p:nvPr>
        </p:nvSpPr>
        <p:spPr>
          <a:xfrm>
            <a:off x="327804" y="684362"/>
            <a:ext cx="2336800" cy="381000"/>
          </a:xfrm>
        </p:spPr>
        <p:txBody>
          <a:bodyPr lIns="91440" tIns="45720" rIns="91440" bIns="45720" anchor="t"/>
          <a:lstStyle/>
          <a:p>
            <a:r>
              <a:rPr lang="en-US" dirty="0">
                <a:latin typeface="TROPILINE-EXTRABOLD"/>
              </a:rPr>
              <a:t>Naming Recognition Opportunity</a:t>
            </a:r>
            <a:endParaRPr lang="en-US" dirty="0"/>
          </a:p>
        </p:txBody>
      </p:sp>
      <p:pic>
        <p:nvPicPr>
          <p:cNvPr id="4" name="Picture 3" descr="A qr code with a anchor in the center&#10;&#10;Description automatically generated">
            <a:extLst>
              <a:ext uri="{FF2B5EF4-FFF2-40B4-BE49-F238E27FC236}">
                <a16:creationId xmlns:a16="http://schemas.microsoft.com/office/drawing/2014/main" id="{8B61F9B0-B784-2AD9-FCFC-776EE4F0F5F4}"/>
              </a:ext>
            </a:extLst>
          </p:cNvPr>
          <p:cNvPicPr>
            <a:picLocks noChangeAspect="1"/>
          </p:cNvPicPr>
          <p:nvPr/>
        </p:nvPicPr>
        <p:blipFill>
          <a:blip r:embed="rId3"/>
          <a:stretch>
            <a:fillRect/>
          </a:stretch>
        </p:blipFill>
        <p:spPr>
          <a:xfrm>
            <a:off x="2501355" y="1213041"/>
            <a:ext cx="1214465" cy="1214465"/>
          </a:xfrm>
          <a:prstGeom prst="rect">
            <a:avLst/>
          </a:prstGeom>
        </p:spPr>
      </p:pic>
    </p:spTree>
    <p:extLst>
      <p:ext uri="{BB962C8B-B14F-4D97-AF65-F5344CB8AC3E}">
        <p14:creationId xmlns:p14="http://schemas.microsoft.com/office/powerpoint/2010/main" val="16648372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59B0AF-F97E-85C5-FBF1-393B1C722314}"/>
              </a:ext>
            </a:extLst>
          </p:cNvPr>
          <p:cNvSpPr>
            <a:spLocks noGrp="1"/>
          </p:cNvSpPr>
          <p:nvPr>
            <p:ph type="body" sz="quarter" idx="10"/>
          </p:nvPr>
        </p:nvSpPr>
        <p:spPr>
          <a:xfrm>
            <a:off x="304800" y="914400"/>
            <a:ext cx="2336800" cy="381000"/>
          </a:xfrm>
        </p:spPr>
        <p:txBody>
          <a:bodyPr/>
          <a:lstStyle/>
          <a:p>
            <a:r>
              <a:rPr lang="en-US" dirty="0"/>
              <a:t>Thank you! </a:t>
            </a:r>
          </a:p>
        </p:txBody>
      </p:sp>
      <p:pic>
        <p:nvPicPr>
          <p:cNvPr id="4" name="Picture 3" descr="A qr code with a anchor&#10;&#10;AI-generated content may be incorrect.">
            <a:extLst>
              <a:ext uri="{FF2B5EF4-FFF2-40B4-BE49-F238E27FC236}">
                <a16:creationId xmlns:a16="http://schemas.microsoft.com/office/drawing/2014/main" id="{F6526D1F-996A-B5B5-A479-B4B46DA565AA}"/>
              </a:ext>
            </a:extLst>
          </p:cNvPr>
          <p:cNvPicPr>
            <a:picLocks noChangeAspect="1"/>
          </p:cNvPicPr>
          <p:nvPr/>
        </p:nvPicPr>
        <p:blipFill>
          <a:blip r:embed="rId3"/>
          <a:stretch>
            <a:fillRect/>
          </a:stretch>
        </p:blipFill>
        <p:spPr>
          <a:xfrm>
            <a:off x="2161780" y="1037470"/>
            <a:ext cx="1456139" cy="1456139"/>
          </a:xfrm>
          <a:prstGeom prst="rect">
            <a:avLst/>
          </a:prstGeom>
        </p:spPr>
      </p:pic>
    </p:spTree>
    <p:extLst>
      <p:ext uri="{BB962C8B-B14F-4D97-AF65-F5344CB8AC3E}">
        <p14:creationId xmlns:p14="http://schemas.microsoft.com/office/powerpoint/2010/main" val="3018001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5F62EB-70AD-7EDD-B6C6-D2CC467D3445}"/>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Shared in email with the agenda and CLC toolkit</a:t>
            </a:r>
          </a:p>
        </p:txBody>
      </p:sp>
      <p:sp>
        <p:nvSpPr>
          <p:cNvPr id="3" name="Content Placeholder 2">
            <a:extLst>
              <a:ext uri="{FF2B5EF4-FFF2-40B4-BE49-F238E27FC236}">
                <a16:creationId xmlns:a16="http://schemas.microsoft.com/office/drawing/2014/main" id="{846FDE1C-5565-4008-5273-CCB1735F285C}"/>
              </a:ext>
            </a:extLst>
          </p:cNvPr>
          <p:cNvSpPr>
            <a:spLocks noGrp="1"/>
          </p:cNvSpPr>
          <p:nvPr>
            <p:ph sz="quarter" idx="10"/>
          </p:nvPr>
        </p:nvSpPr>
        <p:spPr/>
        <p:txBody>
          <a:bodyPr/>
          <a:lstStyle/>
          <a:p>
            <a:r>
              <a:rPr lang="en-US" dirty="0"/>
              <a:t>How to find your breakout room</a:t>
            </a:r>
          </a:p>
        </p:txBody>
      </p:sp>
    </p:spTree>
    <p:extLst>
      <p:ext uri="{BB962C8B-B14F-4D97-AF65-F5344CB8AC3E}">
        <p14:creationId xmlns:p14="http://schemas.microsoft.com/office/powerpoint/2010/main" val="2210949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EBCD25-2DD5-BE12-E40C-DF4B1F18382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Be in a productive environment </a:t>
            </a:r>
          </a:p>
          <a:p>
            <a:pPr marL="171450" indent="-171450">
              <a:buFont typeface="Arial" panose="020B0604020202020204" pitchFamily="34" charset="0"/>
              <a:buChar char="•"/>
            </a:pPr>
            <a:r>
              <a:rPr lang="en-US" dirty="0"/>
              <a:t>Keep camera on </a:t>
            </a:r>
          </a:p>
          <a:p>
            <a:pPr marL="171450" indent="-171450">
              <a:buFont typeface="Arial" panose="020B0604020202020204" pitchFamily="34" charset="0"/>
              <a:buChar char="•"/>
            </a:pPr>
            <a:r>
              <a:rPr lang="en-US" dirty="0"/>
              <a:t>Use the chat feature </a:t>
            </a:r>
          </a:p>
          <a:p>
            <a:pPr marL="171450" indent="-171450">
              <a:buFont typeface="Arial" panose="020B0604020202020204" pitchFamily="34" charset="0"/>
              <a:buChar char="•"/>
            </a:pPr>
            <a:r>
              <a:rPr lang="en-US" dirty="0"/>
              <a:t>Be ready to ask questions and share ideas </a:t>
            </a:r>
          </a:p>
          <a:p>
            <a:pPr marL="171450" indent="-171450">
              <a:buFont typeface="Arial" panose="020B0604020202020204" pitchFamily="34" charset="0"/>
              <a:buChar char="•"/>
            </a:pPr>
            <a:r>
              <a:rPr lang="en-US" dirty="0"/>
              <a:t>Have somewhere to take notes and the CLC worksheets available </a:t>
            </a:r>
          </a:p>
          <a:p>
            <a:pPr marL="171450" indent="-171450">
              <a:buFont typeface="Arial" panose="020B0604020202020204" pitchFamily="34" charset="0"/>
              <a:buChar char="•"/>
            </a:pPr>
            <a:r>
              <a:rPr lang="en-US" dirty="0"/>
              <a:t>Meet someone new! </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88B4E84E-7410-0961-70FF-15CBEEDF3385}"/>
              </a:ext>
            </a:extLst>
          </p:cNvPr>
          <p:cNvSpPr>
            <a:spLocks noGrp="1"/>
          </p:cNvSpPr>
          <p:nvPr>
            <p:ph sz="quarter" idx="10"/>
          </p:nvPr>
        </p:nvSpPr>
        <p:spPr/>
        <p:txBody>
          <a:bodyPr/>
          <a:lstStyle/>
          <a:p>
            <a:r>
              <a:rPr lang="en-US" dirty="0"/>
              <a:t>Let’s Make the Most out of CLC </a:t>
            </a:r>
          </a:p>
        </p:txBody>
      </p:sp>
    </p:spTree>
    <p:extLst>
      <p:ext uri="{BB962C8B-B14F-4D97-AF65-F5344CB8AC3E}">
        <p14:creationId xmlns:p14="http://schemas.microsoft.com/office/powerpoint/2010/main" val="2190032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Introduction</a:t>
            </a:r>
          </a:p>
        </p:txBody>
      </p:sp>
    </p:spTree>
    <p:extLst>
      <p:ext uri="{BB962C8B-B14F-4D97-AF65-F5344CB8AC3E}">
        <p14:creationId xmlns:p14="http://schemas.microsoft.com/office/powerpoint/2010/main" val="1662508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762000"/>
            <a:ext cx="2336800" cy="381000"/>
          </a:xfrm>
        </p:spPr>
        <p:txBody>
          <a:bodyPr/>
          <a:lstStyle/>
          <a:p>
            <a:r>
              <a:rPr lang="en-US" dirty="0"/>
              <a:t>Scenario Practice </a:t>
            </a:r>
          </a:p>
        </p:txBody>
      </p:sp>
    </p:spTree>
    <p:extLst>
      <p:ext uri="{BB962C8B-B14F-4D97-AF65-F5344CB8AC3E}">
        <p14:creationId xmlns:p14="http://schemas.microsoft.com/office/powerpoint/2010/main" val="726286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lIns="91440" tIns="45720" rIns="91440" bIns="45720" anchor="t"/>
          <a:lstStyle/>
          <a:p>
            <a:r>
              <a:rPr lang="en-US" sz="1600" dirty="0">
                <a:latin typeface="Montserrat"/>
                <a:ea typeface="Calibri" panose="020F0502020204030204" pitchFamily="34" charset="0"/>
                <a:cs typeface="EB Garamond" panose="00000500000000000000" pitchFamily="2" charset="0"/>
              </a:rPr>
              <a:t>Keeping your </a:t>
            </a:r>
            <a:r>
              <a:rPr lang="en-US" sz="1600" dirty="0">
                <a:effectLst/>
                <a:latin typeface="Montserrat"/>
                <a:ea typeface="Calibri" panose="020F0502020204030204" pitchFamily="34" charset="0"/>
                <a:cs typeface="EB Garamond" panose="00000500000000000000" pitchFamily="2" charset="0"/>
              </a:rPr>
              <a:t>members </a:t>
            </a:r>
            <a:r>
              <a:rPr lang="en-US" sz="1600" dirty="0">
                <a:latin typeface="Montserrat"/>
                <a:ea typeface="Calibri" panose="020F0502020204030204" pitchFamily="34" charset="0"/>
                <a:cs typeface="EB Garamond" panose="00000500000000000000" pitchFamily="2" charset="0"/>
              </a:rPr>
              <a:t>informed is important! </a:t>
            </a:r>
            <a:r>
              <a:rPr lang="en-US" sz="1600" dirty="0">
                <a:effectLst/>
                <a:latin typeface="Montserrat"/>
                <a:ea typeface="Calibri" panose="020F0502020204030204" pitchFamily="34" charset="0"/>
                <a:cs typeface="EB Garamond" panose="00000500000000000000" pitchFamily="2" charset="0"/>
              </a:rPr>
              <a:t>How </a:t>
            </a:r>
            <a:r>
              <a:rPr lang="en-US" sz="1600" dirty="0">
                <a:latin typeface="Montserrat"/>
                <a:ea typeface="Calibri" panose="020F0502020204030204" pitchFamily="34" charset="0"/>
                <a:cs typeface="EB Garamond" panose="00000500000000000000" pitchFamily="2" charset="0"/>
              </a:rPr>
              <a:t>do </a:t>
            </a:r>
            <a:r>
              <a:rPr lang="en-US" sz="1600" dirty="0">
                <a:effectLst/>
                <a:latin typeface="Montserrat"/>
                <a:ea typeface="Calibri" panose="020F0502020204030204" pitchFamily="34" charset="0"/>
                <a:cs typeface="EB Garamond" panose="00000500000000000000" pitchFamily="2" charset="0"/>
              </a:rPr>
              <a:t>you </a:t>
            </a:r>
            <a:r>
              <a:rPr lang="en-US" sz="1600" dirty="0">
                <a:latin typeface="Montserrat"/>
                <a:ea typeface="Calibri" panose="020F0502020204030204" pitchFamily="34" charset="0"/>
                <a:cs typeface="EB Garamond" panose="00000500000000000000" pitchFamily="2" charset="0"/>
              </a:rPr>
              <a:t>communicate important </a:t>
            </a:r>
            <a:r>
              <a:rPr lang="en-US" sz="1600" dirty="0">
                <a:effectLst/>
                <a:latin typeface="Montserrat"/>
                <a:ea typeface="Calibri" panose="020F0502020204030204" pitchFamily="34" charset="0"/>
                <a:cs typeface="EB Garamond" panose="00000500000000000000" pitchFamily="2" charset="0"/>
              </a:rPr>
              <a:t>chapter</a:t>
            </a:r>
            <a:r>
              <a:rPr lang="en-US" sz="1600" dirty="0">
                <a:latin typeface="Montserrat"/>
                <a:ea typeface="Calibri" panose="020F0502020204030204" pitchFamily="34" charset="0"/>
                <a:cs typeface="EB Garamond" panose="00000500000000000000" pitchFamily="2" charset="0"/>
              </a:rPr>
              <a:t> news and updates with one another, both formally and informally</a:t>
            </a:r>
            <a:r>
              <a:rPr lang="en-US" sz="1600" dirty="0">
                <a:effectLst/>
                <a:latin typeface="Montserrat"/>
                <a:ea typeface="Calibri" panose="020F0502020204030204" pitchFamily="34" charset="0"/>
                <a:cs typeface="EB Garamond" panose="00000500000000000000" pitchFamily="2" charset="0"/>
              </a:rPr>
              <a:t>?</a:t>
            </a:r>
            <a:endParaRPr lang="en-US" sz="1600" dirty="0">
              <a:latin typeface="Montserrat"/>
            </a:endParaRPr>
          </a:p>
          <a:p>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29734134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#1</a:t>
            </a:r>
          </a:p>
        </p:txBody>
      </p:sp>
    </p:spTree>
    <p:extLst>
      <p:ext uri="{BB962C8B-B14F-4D97-AF65-F5344CB8AC3E}">
        <p14:creationId xmlns:p14="http://schemas.microsoft.com/office/powerpoint/2010/main" val="3905675055"/>
      </p:ext>
    </p:extLst>
  </p:cSld>
  <p:clrMapOvr>
    <a:masterClrMapping/>
  </p:clrMapOvr>
</p:sld>
</file>

<file path=ppt/theme/theme1.xml><?xml version="1.0" encoding="utf-8"?>
<a:theme xmlns:a="http://schemas.openxmlformats.org/drawingml/2006/main" name="Flower Pattern">
  <a:themeElements>
    <a:clrScheme name="Convention 2022">
      <a:dk1>
        <a:srgbClr val="00205B"/>
      </a:dk1>
      <a:lt1>
        <a:sysClr val="window" lastClr="FFFFFF"/>
      </a:lt1>
      <a:dk2>
        <a:srgbClr val="00205B"/>
      </a:dk2>
      <a:lt2>
        <a:srgbClr val="FFFFFF"/>
      </a:lt2>
      <a:accent1>
        <a:srgbClr val="B88F52"/>
      </a:accent1>
      <a:accent2>
        <a:srgbClr val="FFFFFF"/>
      </a:accent2>
      <a:accent3>
        <a:srgbClr val="DCB073"/>
      </a:accent3>
      <a:accent4>
        <a:srgbClr val="FFFFFF"/>
      </a:accent4>
      <a:accent5>
        <a:srgbClr val="00205B"/>
      </a:accent5>
      <a:accent6>
        <a:srgbClr val="DCB073"/>
      </a:accent6>
      <a:hlink>
        <a:srgbClr val="DCB073"/>
      </a:hlink>
      <a:folHlink>
        <a:srgbClr val="DCB073"/>
      </a:folHlink>
    </a:clrScheme>
    <a:fontScheme name="Convention 2022">
      <a:majorFont>
        <a:latin typeface="Tropiline"/>
        <a:ea typeface=""/>
        <a:cs typeface=""/>
      </a:majorFont>
      <a:minorFont>
        <a:latin typeface="Montserra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5FD6C42C-CB75-48E4-9E21-F6E2CA0A3646}" vid="{8450879E-8F56-4A46-BABE-B86BEEE467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23F8ECF3795A34286EC99F74346F8C2" ma:contentTypeVersion="18" ma:contentTypeDescription="Create a new document." ma:contentTypeScope="" ma:versionID="8799db9ea4022f992a269d71e8bc16ba">
  <xsd:schema xmlns:xsd="http://www.w3.org/2001/XMLSchema" xmlns:xs="http://www.w3.org/2001/XMLSchema" xmlns:p="http://schemas.microsoft.com/office/2006/metadata/properties" xmlns:ns2="38d0f7a5-8910-4363-98fd-ee4d4f13758b" xmlns:ns3="ee9bb1d1-cab2-43e6-b3f0-cdb4d6c3ef08" targetNamespace="http://schemas.microsoft.com/office/2006/metadata/properties" ma:root="true" ma:fieldsID="d20d26bf446ac6f6dcf451d30e15caed" ns2:_="" ns3:_="">
    <xsd:import namespace="38d0f7a5-8910-4363-98fd-ee4d4f13758b"/>
    <xsd:import namespace="ee9bb1d1-cab2-43e6-b3f0-cdb4d6c3ef0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lcf76f155ced4ddcb4097134ff3c332f" minOccurs="0"/>
                <xsd:element ref="ns3:TaxCatchAll" minOccurs="0"/>
                <xsd:element ref="ns2:MediaLengthInSeconds"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d0f7a5-8910-4363-98fd-ee4d4f1375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2eaaf9f0-9cfd-4642-a7d0-184488b5176e" ma:termSetId="09814cd3-568e-fe90-9814-8d621ff8fb84" ma:anchorId="fba54fb3-c3e1-fe81-a776-ca4b69148c4d" ma:open="true" ma:isKeyword="false">
      <xsd:complexType>
        <xsd:sequence>
          <xsd:element ref="pc:Terms" minOccurs="0" maxOccurs="1"/>
        </xsd:sequence>
      </xsd:complexType>
    </xsd:element>
    <xsd:element name="MediaLengthInSeconds" ma:index="22" nillable="true" ma:displayName="MediaLengthInSeconds" ma:hidden="true" ma:internalName="MediaLengthInSeconds" ma:readOnly="true">
      <xsd:simpleType>
        <xsd:restriction base="dms:Unknown"/>
      </xsd:simpleType>
    </xsd:element>
    <xsd:element name="MediaServiceLocation" ma:index="23" nillable="true" ma:displayName="Location" ma:indexed="true"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e9bb1d1-cab2-43e6-b3f0-cdb4d6c3ef0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5c893f71-9c0c-4b88-95b5-2f042b41bde3}" ma:internalName="TaxCatchAll" ma:showField="CatchAllData" ma:web="ee9bb1d1-cab2-43e6-b3f0-cdb4d6c3ef0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ee9bb1d1-cab2-43e6-b3f0-cdb4d6c3ef08" xsi:nil="true"/>
    <lcf76f155ced4ddcb4097134ff3c332f xmlns="38d0f7a5-8910-4363-98fd-ee4d4f13758b">
      <Terms xmlns="http://schemas.microsoft.com/office/infopath/2007/PartnerControls"/>
    </lcf76f155ced4ddcb4097134ff3c332f>
    <SharedWithUsers xmlns="ee9bb1d1-cab2-43e6-b3f0-cdb4d6c3ef08">
      <UserInfo>
        <DisplayName/>
        <AccountId xsi:nil="true"/>
        <AccountType/>
      </UserInfo>
    </SharedWithUsers>
    <MediaLengthInSeconds xmlns="38d0f7a5-8910-4363-98fd-ee4d4f13758b" xsi:nil="true"/>
  </documentManagement>
</p:properties>
</file>

<file path=customXml/itemProps1.xml><?xml version="1.0" encoding="utf-8"?>
<ds:datastoreItem xmlns:ds="http://schemas.openxmlformats.org/officeDocument/2006/customXml" ds:itemID="{C8A4BD9D-4920-43F7-85AA-1E31242299FE}">
  <ds:schemaRefs>
    <ds:schemaRef ds:uri="http://schemas.microsoft.com/sharepoint/v3/contenttype/forms"/>
  </ds:schemaRefs>
</ds:datastoreItem>
</file>

<file path=customXml/itemProps2.xml><?xml version="1.0" encoding="utf-8"?>
<ds:datastoreItem xmlns:ds="http://schemas.openxmlformats.org/officeDocument/2006/customXml" ds:itemID="{A041EE7E-567D-41ED-ABE8-6CB6D10880F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8d0f7a5-8910-4363-98fd-ee4d4f13758b"/>
    <ds:schemaRef ds:uri="ee9bb1d1-cab2-43e6-b3f0-cdb4d6c3ef0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F3B67A7-F5B8-48A6-BCA9-9C0A65E77B9E}">
  <ds:schemaRefs>
    <ds:schemaRef ds:uri="2ed3eb10-007e-47bf-9ad7-f627bcb06e42"/>
    <ds:schemaRef ds:uri="http://purl.org/dc/elements/1.1/"/>
    <ds:schemaRef ds:uri="5bcde06a-bf23-4d7b-bb30-7ffb4af0dab9"/>
    <ds:schemaRef ds:uri="http://schemas.microsoft.com/office/2006/metadata/propertie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0cb4b6b7-81e4-4acc-b1a0-f903da1e3558"/>
    <ds:schemaRef ds:uri="http://www.w3.org/XML/1998/namespace"/>
    <ds:schemaRef ds:uri="http://purl.org/dc/terms/"/>
    <ds:schemaRef ds:uri="ee9bb1d1-cab2-43e6-b3f0-cdb4d6c3ef08"/>
    <ds:schemaRef ds:uri="38d0f7a5-8910-4363-98fd-ee4d4f13758b"/>
  </ds:schemaRefs>
</ds:datastoreItem>
</file>

<file path=docProps/app.xml><?xml version="1.0" encoding="utf-8"?>
<Properties xmlns="http://schemas.openxmlformats.org/officeDocument/2006/extended-properties" xmlns:vt="http://schemas.openxmlformats.org/officeDocument/2006/docPropsVTypes">
  <Template/>
  <TotalTime>2024</TotalTime>
  <Words>726</Words>
  <Application>Microsoft Office PowerPoint</Application>
  <PresentationFormat>Custom</PresentationFormat>
  <Paragraphs>108</Paragraphs>
  <Slides>31</Slides>
  <Notes>31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Flower Pattern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 Branson</dc:creator>
  <cp:lastModifiedBy>Dylan Rowell</cp:lastModifiedBy>
  <cp:revision>134</cp:revision>
  <dcterms:created xsi:type="dcterms:W3CDTF">2021-10-18T19:40:09Z</dcterms:created>
  <dcterms:modified xsi:type="dcterms:W3CDTF">2025-02-20T14:05:49Z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2020-03-26T00:00:00Z</vt:filetime>
  </property>
  <property fmtid="{D5CDD505-2E9C-101B-9397-08002B2CF9AE}" pid="3" name="Creator">
    <vt:lpwstr>Adobe InDesign 15.0 (Macintosh)</vt:lpwstr>
  </property>
  <property fmtid="{D5CDD505-2E9C-101B-9397-08002B2CF9AE}" pid="4" name="LastSaved">
    <vt:filetime>2020-03-26T00:00:00Z</vt:filetime>
  </property>
  <property fmtid="{D5CDD505-2E9C-101B-9397-08002B2CF9AE}" pid="5" name="ContentTypeId">
    <vt:lpwstr>0x010100E23F8ECF3795A34286EC99F74346F8C2</vt:lpwstr>
  </property>
  <property fmtid="{D5CDD505-2E9C-101B-9397-08002B2CF9AE}" pid="6" name="Order">
    <vt:r8>642700</vt:r8>
  </property>
  <property fmtid="{D5CDD505-2E9C-101B-9397-08002B2CF9AE}" pid="7" name="xd_Signature">
    <vt:bool>false</vt:bool>
  </property>
  <property fmtid="{D5CDD505-2E9C-101B-9397-08002B2CF9AE}" pid="8" name="xd_ProgID">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MediaServiceImageTags">
    <vt:lpwstr/>
  </property>
</Properties>
</file>