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75" r:id="rId12"/>
    <p:sldId id="276" r:id="rId13"/>
    <p:sldId id="277" r:id="rId14"/>
    <p:sldId id="278" r:id="rId15"/>
    <p:sldId id="279" r:id="rId16"/>
    <p:sldId id="293" r:id="rId17"/>
    <p:sldId id="292" r:id="rId18"/>
    <p:sldId id="280" r:id="rId19"/>
    <p:sldId id="271" r:id="rId20"/>
    <p:sldId id="272" r:id="rId21"/>
    <p:sldId id="273" r:id="rId22"/>
    <p:sldId id="274" r:id="rId23"/>
    <p:sldId id="309" r:id="rId24"/>
    <p:sldId id="310" r:id="rId25"/>
    <p:sldId id="311" r:id="rId26"/>
    <p:sldId id="312" r:id="rId27"/>
    <p:sldId id="291" r:id="rId28"/>
    <p:sldId id="297" r:id="rId29"/>
    <p:sldId id="298" r:id="rId30"/>
    <p:sldId id="299" r:id="rId31"/>
    <p:sldId id="307" r:id="rId32"/>
    <p:sldId id="308" r:id="rId33"/>
    <p:sldId id="313"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CA66BE-7C39-6CEF-5370-FC68BC9701A7}" v="4" dt="2025-01-21T19:46:00.132"/>
    <p1510:client id="{26C456D3-5C27-0BB5-697B-5B0E988EF747}" v="3" dt="2025-01-21T19:53:43.103"/>
    <p1510:client id="{3731AB91-8086-F5D3-D7F9-4EA860E52998}" v="2" dt="2025-01-21T19:49:48.82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5F03C-3F66-80C4-5FE8-1EEDD94C9D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3022F0-7054-4905-C8EB-DB04CB1B3A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A4077B-A7E2-6090-DEE7-DDAC46422083}"/>
              </a:ext>
            </a:extLst>
          </p:cNvPr>
          <p:cNvSpPr>
            <a:spLocks noGrp="1"/>
          </p:cNvSpPr>
          <p:nvPr>
            <p:ph type="body" idx="1"/>
          </p:nvPr>
        </p:nvSpPr>
        <p:spPr/>
        <p:txBody>
          <a:bodyPr/>
          <a:lstStyle/>
          <a:p>
            <a:endParaRPr lang="en-US" dirty="0"/>
          </a:p>
          <a:p>
            <a:endParaRPr lang="en-US" dirty="0"/>
          </a:p>
        </p:txBody>
      </p:sp>
      <p:sp>
        <p:nvSpPr>
          <p:cNvPr id="4" name="Slide Number Placeholder 3">
            <a:extLst>
              <a:ext uri="{FF2B5EF4-FFF2-40B4-BE49-F238E27FC236}">
                <a16:creationId xmlns:a16="http://schemas.microsoft.com/office/drawing/2014/main" id="{F18ABB07-F5DE-F8AA-7200-D408D7166E3E}"/>
              </a:ext>
            </a:extLst>
          </p:cNvPr>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175643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358F8-1092-895B-B102-9415A9E3E4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F80B0D-9690-6003-452D-84A7E93F9C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E2D6F6-12C4-B4F9-0D5A-2AFCDB27ABFB}"/>
              </a:ext>
            </a:extLst>
          </p:cNvPr>
          <p:cNvSpPr>
            <a:spLocks noGrp="1"/>
          </p:cNvSpPr>
          <p:nvPr>
            <p:ph type="body" idx="1"/>
          </p:nvPr>
        </p:nvSpPr>
        <p:spPr/>
        <p:txBody>
          <a:bodyPr/>
          <a:lstStyle/>
          <a:p>
            <a:endParaRPr lang="en-US" i="0" dirty="0"/>
          </a:p>
        </p:txBody>
      </p:sp>
      <p:sp>
        <p:nvSpPr>
          <p:cNvPr id="4" name="Slide Number Placeholder 3">
            <a:extLst>
              <a:ext uri="{FF2B5EF4-FFF2-40B4-BE49-F238E27FC236}">
                <a16:creationId xmlns:a16="http://schemas.microsoft.com/office/drawing/2014/main" id="{EA6FDA69-66B3-EE91-4D62-E0EBCE9F25D4}"/>
              </a:ext>
            </a:extLst>
          </p:cNvPr>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932239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EF467-7791-3380-7E67-93053DBE3E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C6F841-16CC-2213-9D28-8A9840C36C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EDDA9B-C88E-978D-DB58-6119DE10E55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6DCC1B-FBAD-A68F-76CD-BD6697CA62DE}"/>
              </a:ext>
            </a:extLst>
          </p:cNvPr>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3127996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97697-C639-8662-8E43-014E46560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9A8B76-544C-47CC-3C81-D9DC514640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218A63-1DBC-2F64-0CB4-BAA871775FB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A4E0918-FFF1-2E12-0D25-8FEC7093FDCD}"/>
              </a:ext>
            </a:extLst>
          </p:cNvPr>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4062099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endParaRPr lang="en-US" sz="1800" b="0" i="0" dirty="0">
              <a:solidFill>
                <a:srgbClr val="000000"/>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6462884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The Delta Gamma Foundation is comprised of Three Areas of Support- Individual Member Support, Training and Programming and Service for Sight. How does your chapter discuss these topics? Which area is most frequently discussed? Which area do you feel your chapter could improve education about? </a:t>
            </a:r>
            <a:endParaRPr kumimoji="0" lang="en-US" sz="1100" b="0" i="0" u="none" strike="noStrike" kern="0" cap="none" spc="0" normalizeH="0" baseline="0" noProof="0" dirty="0">
              <a:ln>
                <a:noFill/>
              </a:ln>
              <a:solidFill>
                <a:sysClr val="windowText" lastClr="000000"/>
              </a:solidFill>
              <a:effectLst/>
              <a:uLnTx/>
              <a:uFillTx/>
              <a:latin typeface="Montserrat"/>
              <a:ea typeface="+mn-ea"/>
              <a:cs typeface="+mn-cs"/>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125889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sz="850" dirty="0"/>
              <a:t>Service for Sight is most frequently discussed but educating the chapter on other areas is just as important!</a:t>
            </a:r>
          </a:p>
          <a:p>
            <a:pPr marL="171450" indent="-171450">
              <a:buFont typeface="Arial" panose="020B0604020202020204" pitchFamily="34" charset="0"/>
              <a:buChar char="•"/>
            </a:pPr>
            <a:r>
              <a:rPr lang="en-US" sz="850" dirty="0"/>
              <a:t>Your members may have participated in Training &amp; Programming opportunities like Lewis Institute, Alcohol Skills Training Program (ASTP) or Hope Serving</a:t>
            </a:r>
          </a:p>
          <a:p>
            <a:pPr marL="171450" indent="-171450">
              <a:buFont typeface="Arial" panose="020B0604020202020204" pitchFamily="34" charset="0"/>
              <a:buChar char="•"/>
            </a:pPr>
            <a:r>
              <a:rPr lang="en-US" sz="850" dirty="0"/>
              <a:t>Talk about Individual Member Support (merit-based undergraduate scholarships &amp; graduate fellowships, Sisters Helping Sisters: Need-Based Scholarships and Crisis Grants) can provide financial opportunities for members. These are also great talking points during recruitment!</a:t>
            </a:r>
          </a:p>
          <a:p>
            <a:pPr marL="781035" lvl="1" indent="-171450">
              <a:buFont typeface="Arial" panose="020B0604020202020204" pitchFamily="34" charset="0"/>
              <a:buChar char="•"/>
            </a:pPr>
            <a:r>
              <a:rPr lang="en-US" sz="850" dirty="0"/>
              <a:t>Note deadlines for these applications &amp; where to find them</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2440044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a:xfrm>
            <a:off x="304800" y="685800"/>
            <a:ext cx="4114800" cy="1371600"/>
          </a:xfrm>
        </p:spPr>
        <p:txBody>
          <a:bodyPr/>
          <a:lstStyle/>
          <a:p>
            <a:r>
              <a:rPr lang="en-US" sz="11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CMT has a goal to offer additional Service for Sight opportunities to the chapter. If you are in an area with local connections, how do you maintain these relationships? What type of volunteer opportunities are available? If you are from an area without local service opportunities, how do you provide service? How can you work to build connections to provide service for sight opportunities to the chapter?</a:t>
            </a:r>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#2</a:t>
            </a:r>
          </a:p>
        </p:txBody>
      </p:sp>
    </p:spTree>
    <p:extLst>
      <p:ext uri="{BB962C8B-B14F-4D97-AF65-F5344CB8AC3E}">
        <p14:creationId xmlns:p14="http://schemas.microsoft.com/office/powerpoint/2010/main" val="1428701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1737507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a:xfrm>
            <a:off x="304800" y="685800"/>
            <a:ext cx="4114800" cy="1371600"/>
          </a:xfrm>
        </p:spPr>
        <p:txBody>
          <a:bodyPr/>
          <a:lstStyle/>
          <a:p>
            <a:r>
              <a:rPr lang="en-US" sz="11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CMT has a goal to offer additional Service for Sight opportunities to the chapter. If you are in an area with local connections, how do you maintain these relationships? What type of volunteer opportunities are available? If you are from an area without local service opportunities, how do you provide service? How can you work to build connections to provide service for sight opportunities to the chapter?</a:t>
            </a:r>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#2</a:t>
            </a:r>
          </a:p>
        </p:txBody>
      </p:sp>
    </p:spTree>
    <p:extLst>
      <p:ext uri="{BB962C8B-B14F-4D97-AF65-F5344CB8AC3E}">
        <p14:creationId xmlns:p14="http://schemas.microsoft.com/office/powerpoint/2010/main" val="1061957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228600" y="685800"/>
            <a:ext cx="4267200" cy="1371600"/>
          </a:xfrm>
        </p:spPr>
        <p:txBody>
          <a:bodyPr/>
          <a:lstStyle/>
          <a:p>
            <a:pPr marL="342900" marR="0" lvl="0" indent="-342900">
              <a:spcBef>
                <a:spcPts val="0"/>
              </a:spcBef>
              <a:spcAft>
                <a:spcPts val="0"/>
              </a:spcAft>
              <a:buFont typeface="Symbol" panose="05050102010706020507" pitchFamily="18" charset="2"/>
              <a:buChar char=""/>
            </a:pPr>
            <a:r>
              <a:rPr lang="en-US" sz="850" dirty="0">
                <a:effectLst/>
                <a:ea typeface="Calibri" panose="020F0502020204030204" pitchFamily="34" charset="0"/>
                <a:cs typeface="EB Garamond" panose="00000500000000000000" pitchFamily="2" charset="0"/>
              </a:rPr>
              <a:t>Use the Service for Sight activities list on the Delta Gamma Do Good Week blog</a:t>
            </a:r>
          </a:p>
          <a:p>
            <a:pPr marL="342900" marR="0" lvl="0" indent="-342900">
              <a:spcBef>
                <a:spcPts val="0"/>
              </a:spcBef>
              <a:spcAft>
                <a:spcPts val="0"/>
              </a:spcAft>
              <a:buFont typeface="Symbol" panose="05050102010706020507" pitchFamily="18" charset="2"/>
              <a:buChar char=""/>
            </a:pPr>
            <a:r>
              <a:rPr lang="en-US" sz="850" dirty="0">
                <a:ea typeface="Calibri" panose="020F0502020204030204" pitchFamily="34" charset="0"/>
                <a:cs typeface="EB Garamond" panose="00000500000000000000" pitchFamily="2" charset="0"/>
              </a:rPr>
              <a:t>Use the Foundation’s website to find local SFS organizations </a:t>
            </a:r>
          </a:p>
          <a:p>
            <a:pPr marL="342900" marR="0" lvl="0" indent="-342900">
              <a:spcBef>
                <a:spcPts val="0"/>
              </a:spcBef>
              <a:spcAft>
                <a:spcPts val="0"/>
              </a:spcAft>
              <a:buFont typeface="Symbol" panose="05050102010706020507" pitchFamily="18" charset="2"/>
              <a:buChar char=""/>
            </a:pPr>
            <a:r>
              <a:rPr lang="en-US" sz="850" dirty="0">
                <a:effectLst/>
                <a:ea typeface="Calibri" panose="020F0502020204030204" pitchFamily="34" charset="0"/>
                <a:cs typeface="EB Garamond" panose="00000500000000000000" pitchFamily="2" charset="0"/>
              </a:rPr>
              <a:t>Reach out to chapters close by and collaborate</a:t>
            </a:r>
          </a:p>
          <a:p>
            <a:pPr marL="342900" marR="0" lvl="0" indent="-342900">
              <a:spcBef>
                <a:spcPts val="0"/>
              </a:spcBef>
              <a:spcAft>
                <a:spcPts val="0"/>
              </a:spcAft>
              <a:buFont typeface="Symbol" panose="05050102010706020507" pitchFamily="18" charset="2"/>
              <a:buChar char=""/>
            </a:pPr>
            <a:r>
              <a:rPr lang="en-US" sz="850" dirty="0">
                <a:ea typeface="Calibri" panose="020F0502020204030204" pitchFamily="34" charset="0"/>
                <a:cs typeface="EB Garamond" panose="00000500000000000000" pitchFamily="2" charset="0"/>
              </a:rPr>
              <a:t>Virtual opportunities such as translating books into audio or transcribing historical documents</a:t>
            </a:r>
          </a:p>
          <a:p>
            <a:pPr marL="342900" marR="0" lvl="0" indent="-342900">
              <a:spcBef>
                <a:spcPts val="0"/>
              </a:spcBef>
              <a:spcAft>
                <a:spcPts val="0"/>
              </a:spcAft>
              <a:buFont typeface="Symbol" panose="05050102010706020507" pitchFamily="18" charset="2"/>
              <a:buChar char=""/>
            </a:pPr>
            <a:r>
              <a:rPr lang="en-US" sz="850" dirty="0">
                <a:ea typeface="Calibri" panose="020F0502020204030204" pitchFamily="34" charset="0"/>
                <a:cs typeface="EB Garamond" panose="00000500000000000000" pitchFamily="2" charset="0"/>
              </a:rPr>
              <a:t>Guide dog puppy raising, volunteering or making needed supplies</a:t>
            </a:r>
          </a:p>
          <a:p>
            <a:pPr marL="342900" marR="0" lvl="0" indent="-342900">
              <a:spcBef>
                <a:spcPts val="0"/>
              </a:spcBef>
              <a:spcAft>
                <a:spcPts val="0"/>
              </a:spcAft>
              <a:buFont typeface="Symbol" panose="05050102010706020507" pitchFamily="18" charset="2"/>
              <a:buChar char=""/>
            </a:pPr>
            <a:r>
              <a:rPr lang="en-US" sz="850" dirty="0">
                <a:effectLst/>
                <a:ea typeface="Calibri" panose="020F0502020204030204" pitchFamily="34" charset="0"/>
                <a:cs typeface="EB Garamond" panose="00000500000000000000" pitchFamily="2" charset="0"/>
              </a:rPr>
              <a:t>Partner with organizations that are certified to provide eye exams in schools or the community</a:t>
            </a:r>
          </a:p>
          <a:p>
            <a:pPr marL="342900" marR="0" lvl="0" indent="-342900">
              <a:spcBef>
                <a:spcPts val="0"/>
              </a:spcBef>
              <a:spcAft>
                <a:spcPts val="0"/>
              </a:spcAft>
              <a:buFont typeface="Symbol" panose="05050102010706020507" pitchFamily="18" charset="2"/>
              <a:buChar char=""/>
            </a:pPr>
            <a:r>
              <a:rPr lang="en-US" sz="850" dirty="0" err="1">
                <a:ea typeface="Calibri" panose="020F0502020204030204" pitchFamily="34" charset="0"/>
                <a:cs typeface="EB Garamond" panose="00000500000000000000" pitchFamily="2" charset="0"/>
              </a:rPr>
              <a:t>Collumnae</a:t>
            </a:r>
            <a:r>
              <a:rPr lang="en-US" sz="850" dirty="0">
                <a:ea typeface="Calibri" panose="020F0502020204030204" pitchFamily="34" charset="0"/>
                <a:cs typeface="EB Garamond" panose="00000500000000000000" pitchFamily="2" charset="0"/>
              </a:rPr>
              <a:t> service event with local alumnae group</a:t>
            </a:r>
          </a:p>
          <a:p>
            <a:pPr marL="342900" marR="0" lvl="0" indent="-342900">
              <a:spcBef>
                <a:spcPts val="0"/>
              </a:spcBef>
              <a:spcAft>
                <a:spcPts val="0"/>
              </a:spcAft>
              <a:buFont typeface="Symbol" panose="05050102010706020507" pitchFamily="18" charset="2"/>
              <a:buChar char=""/>
            </a:pPr>
            <a:r>
              <a:rPr lang="en-US" sz="850" dirty="0">
                <a:effectLst/>
                <a:ea typeface="Calibri" panose="020F0502020204030204" pitchFamily="34" charset="0"/>
                <a:cs typeface="EB Garamond" panose="00000500000000000000" pitchFamily="2" charset="0"/>
              </a:rPr>
              <a:t>Locate if there is a local Lions Club available to partner on sight-related projects</a:t>
            </a:r>
            <a:endParaRPr lang="en-US" sz="850" dirty="0">
              <a:effectLst/>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lIns="91440" tIns="45720" rIns="91440" bIns="45720" anchor="t"/>
          <a:lstStyle/>
          <a:p>
            <a:r>
              <a:rPr lang="en-US" dirty="0"/>
              <a:t>Scenario #2 | Responses </a:t>
            </a:r>
          </a:p>
        </p:txBody>
      </p:sp>
    </p:spTree>
    <p:extLst>
      <p:ext uri="{BB962C8B-B14F-4D97-AF65-F5344CB8AC3E}">
        <p14:creationId xmlns:p14="http://schemas.microsoft.com/office/powerpoint/2010/main" val="3070737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Your Desserts with DG event is done and was a huge success! At the end of the event, you… </a:t>
            </a:r>
            <a:endParaRPr lang="en-US" sz="900" dirty="0">
              <a:effectLst/>
              <a:latin typeface="Times New Roman" panose="02020603050405020304" pitchFamily="18" charset="0"/>
              <a:ea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$2,500 collected via your event’s </a:t>
            </a:r>
            <a:r>
              <a:rPr lang="en-US" sz="9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memberplanet</a:t>
            </a: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donation site</a:t>
            </a:r>
            <a:endParaRPr lang="en-US" sz="900" dirty="0">
              <a:latin typeface="Calibri" panose="020F0502020204030204" pitchFamily="34" charset="0"/>
              <a:ea typeface="Times New Roman" panose="02020603050405020304" pitchFamily="18"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Collected $500 in cash from desserts purchased during the event </a:t>
            </a:r>
            <a:endParaRPr lang="en-US" sz="900" dirty="0">
              <a:latin typeface="Calibri" panose="020F0502020204030204" pitchFamily="34" charset="0"/>
              <a:ea typeface="Times New Roman" panose="02020603050405020304" pitchFamily="18"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a check from another organization on campus for $200</a:t>
            </a:r>
          </a:p>
          <a:p>
            <a:pPr marL="171450" marR="0" lvl="0" indent="-171450">
              <a:spcBef>
                <a:spcPts val="0"/>
              </a:spcBef>
              <a:spcAft>
                <a:spcPts val="0"/>
              </a:spcAft>
              <a:buFont typeface="Arial" panose="020B0604020202020204" pitchFamily="34"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Need to reimburse a member who purchased supplies for the event for $50</a:t>
            </a:r>
            <a:endParaRPr lang="en-US" sz="900" dirty="0">
              <a:latin typeface="Calibri" panose="020F0502020204030204" pitchFamily="34" charset="0"/>
              <a:ea typeface="Times New Roman" panose="02020603050405020304" pitchFamily="18"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You purchased desserts for $400 the day of the event</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900" dirty="0">
              <a:solidFill>
                <a:srgbClr val="000000"/>
              </a:solidFill>
              <a:effectLst/>
              <a:latin typeface="Montserrat" panose="00000500000000000000" pitchFamily="2" charset="0"/>
              <a:ea typeface="Times New Roman" panose="02020603050405020304" pitchFamily="18" charset="0"/>
            </a:endParaRPr>
          </a:p>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What steps do you need to take now?</a:t>
            </a:r>
            <a:endParaRPr lang="en-US" sz="900" dirty="0">
              <a:effectLst/>
              <a:latin typeface="Times New Roman" panose="02020603050405020304" pitchFamily="18" charset="0"/>
              <a:ea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#3 </a:t>
            </a:r>
          </a:p>
        </p:txBody>
      </p:sp>
    </p:spTree>
    <p:extLst>
      <p:ext uri="{BB962C8B-B14F-4D97-AF65-F5344CB8AC3E}">
        <p14:creationId xmlns:p14="http://schemas.microsoft.com/office/powerpoint/2010/main" val="2973413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3905675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a:xfrm>
            <a:off x="381000" y="762000"/>
            <a:ext cx="4114800" cy="1759527"/>
          </a:xfrm>
        </p:spPr>
        <p:txBody>
          <a:bodyPr/>
          <a:lstStyle/>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Your Desserts with DG event is done and was a huge success! At the end of the event, you… </a:t>
            </a:r>
            <a:endParaRPr lang="en-US" sz="9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$2,500 collected via your event’s </a:t>
            </a:r>
            <a:r>
              <a:rPr lang="en-US" sz="9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memberplanet</a:t>
            </a: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donation site</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Collected $500 in cash from desserts purchased in cash during the event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a check from another organization on campus for $200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Need to reimburse a member who purchased supplied for the event for $50</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You purchased desserts for $400 the day of the event</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What steps do you need to take now?</a:t>
            </a:r>
            <a:endParaRPr lang="en-US" sz="900" dirty="0">
              <a:effectLst/>
              <a:latin typeface="Times New Roman" panose="02020603050405020304" pitchFamily="18" charset="0"/>
              <a:ea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#3 </a:t>
            </a:r>
          </a:p>
        </p:txBody>
      </p:sp>
    </p:spTree>
    <p:extLst>
      <p:ext uri="{BB962C8B-B14F-4D97-AF65-F5344CB8AC3E}">
        <p14:creationId xmlns:p14="http://schemas.microsoft.com/office/powerpoint/2010/main" val="5265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sz="1050" dirty="0"/>
              <a:t>Complete a FFRF in Anchorbase </a:t>
            </a:r>
          </a:p>
          <a:p>
            <a:pPr marL="171450" indent="-171450">
              <a:buFont typeface="Arial" panose="020B0604020202020204" pitchFamily="34" charset="0"/>
              <a:buChar char="•"/>
            </a:pPr>
            <a:r>
              <a:rPr lang="en-US" sz="1050" dirty="0"/>
              <a:t>Mail the completed FFRF and check to the Foundation </a:t>
            </a:r>
          </a:p>
          <a:p>
            <a:pPr marL="171450" indent="-171450">
              <a:buFont typeface="Arial" panose="020B0604020202020204" pitchFamily="34" charset="0"/>
              <a:buChar char="•"/>
            </a:pPr>
            <a:r>
              <a:rPr lang="en-US" sz="1050" dirty="0"/>
              <a:t>Work with the </a:t>
            </a:r>
            <a:r>
              <a:rPr lang="en-US" sz="1050" dirty="0" err="1"/>
              <a:t>vp</a:t>
            </a:r>
            <a:r>
              <a:rPr lang="en-US" sz="1050" dirty="0"/>
              <a:t>: finance to reimburse yourself and the member (receipts must be provided) and deposit cash into the chapter’s bank account</a:t>
            </a:r>
          </a:p>
          <a:p>
            <a:pPr marL="171450" indent="-171450">
              <a:buFont typeface="Arial" panose="020B0604020202020204" pitchFamily="34" charset="0"/>
              <a:buChar char="•"/>
            </a:pPr>
            <a:r>
              <a:rPr lang="en-US" sz="1050" dirty="0"/>
              <a:t>Take appropriate steps based on if 332 account is negative or positive  (positive = write a check to the Foundation, negative = request fundraising reimbursement)</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1838012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62095-A44F-A185-B6E8-ACCBECCB7AD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AF1696C-8261-7EE5-EC8C-9C7115CFB3C8}"/>
              </a:ext>
            </a:extLst>
          </p:cNvPr>
          <p:cNvSpPr>
            <a:spLocks noGrp="1"/>
          </p:cNvSpPr>
          <p:nvPr>
            <p:ph type="body" sz="quarter" idx="12"/>
          </p:nvPr>
        </p:nvSpPr>
        <p:spPr/>
        <p:txBody>
          <a:bodyPr/>
          <a:lstStyle/>
          <a:p>
            <a:pPr marL="0" marR="0">
              <a:spcBef>
                <a:spcPts val="0"/>
              </a:spcBef>
              <a:spcAft>
                <a:spcPts val="0"/>
              </a:spcAft>
            </a:pP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Oh no! The campus pool is closed for construction for the entire school year. Anchor Splash is your signature fundraising event in the spring. What are your options to be able to host Anchor Splash according to the policies/procedure? What other signature events could be held in its place?</a:t>
            </a:r>
            <a:r>
              <a:rPr lang="en-US" sz="1200" b="1" dirty="0">
                <a:effectLst/>
                <a:latin typeface="Montserrat" panose="00000500000000000000" pitchFamily="2" charset="0"/>
                <a:ea typeface="Times New Roman" panose="02020603050405020304" pitchFamily="18" charset="0"/>
                <a:cs typeface="Times New Roman" panose="02020603050405020304" pitchFamily="18" charset="0"/>
              </a:rPr>
              <a:t> </a:t>
            </a:r>
            <a:endParaRPr lang="en-US" sz="1200" dirty="0"/>
          </a:p>
        </p:txBody>
      </p:sp>
      <p:sp>
        <p:nvSpPr>
          <p:cNvPr id="3" name="Content Placeholder 2">
            <a:extLst>
              <a:ext uri="{FF2B5EF4-FFF2-40B4-BE49-F238E27FC236}">
                <a16:creationId xmlns:a16="http://schemas.microsoft.com/office/drawing/2014/main" id="{F79B6AFE-98B9-12D3-FBDF-EF801E1AEED9}"/>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594757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14DC8-BAF6-B31D-94E1-8F1C795BA3C8}"/>
            </a:ext>
          </a:extLst>
        </p:cNvPr>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F35DE5F6-D096-18FA-ED52-ECB505FDA073}"/>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55EFCA86-44E9-6884-FF8B-E4165ED765F6}"/>
              </a:ext>
            </a:extLst>
          </p:cNvPr>
          <p:cNvSpPr>
            <a:spLocks noGrp="1"/>
          </p:cNvSpPr>
          <p:nvPr>
            <p:ph sz="quarter" idx="10"/>
          </p:nvPr>
        </p:nvSpPr>
        <p:spPr>
          <a:xfrm>
            <a:off x="1676400" y="152400"/>
            <a:ext cx="3200380" cy="304800"/>
          </a:xfrm>
          <a:solidFill>
            <a:srgbClr val="B78D4D"/>
          </a:solidFill>
        </p:spPr>
        <p:txBody>
          <a:bodyPr lIns="91440" tIns="45720" rIns="91440" bIns="45720" anchor="t"/>
          <a:lstStyle/>
          <a:p>
            <a:r>
              <a:rPr lang="en-US" dirty="0"/>
              <a:t>Breakout Rooms: Scenario #4</a:t>
            </a:r>
          </a:p>
        </p:txBody>
      </p:sp>
    </p:spTree>
    <p:extLst>
      <p:ext uri="{BB962C8B-B14F-4D97-AF65-F5344CB8AC3E}">
        <p14:creationId xmlns:p14="http://schemas.microsoft.com/office/powerpoint/2010/main" val="1055118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DBFE0-ED54-5599-29A5-31672568B24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2440E1A-FB80-A3BA-0327-9399247C3EB3}"/>
              </a:ext>
            </a:extLst>
          </p:cNvPr>
          <p:cNvSpPr>
            <a:spLocks noGrp="1"/>
          </p:cNvSpPr>
          <p:nvPr>
            <p:ph type="body" sz="quarter" idx="12"/>
          </p:nvPr>
        </p:nvSpPr>
        <p:spPr/>
        <p:txBody>
          <a:bodyPr/>
          <a:lstStyle/>
          <a:p>
            <a:pPr marL="0" marR="0">
              <a:spcBef>
                <a:spcPts val="0"/>
              </a:spcBef>
              <a:spcAft>
                <a:spcPts val="0"/>
              </a:spcAft>
            </a:pP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Oh no! The campus pool is closed for construction for the entire school year. Anchor Splash is your signature fundraising event in the spring. What are your options to be able to host Anchor Splash according to the policies/procedure? What other signature events could be held in its place?</a:t>
            </a:r>
            <a:r>
              <a:rPr lang="en-US" sz="1200" b="1" dirty="0">
                <a:effectLst/>
                <a:latin typeface="Montserrat" panose="00000500000000000000" pitchFamily="2" charset="0"/>
                <a:ea typeface="Times New Roman" panose="02020603050405020304" pitchFamily="18" charset="0"/>
                <a:cs typeface="Times New Roman" panose="02020603050405020304" pitchFamily="18" charset="0"/>
              </a:rPr>
              <a:t> </a:t>
            </a:r>
            <a:endParaRPr lang="en-US" sz="1200" dirty="0"/>
          </a:p>
        </p:txBody>
      </p:sp>
      <p:sp>
        <p:nvSpPr>
          <p:cNvPr id="3" name="Content Placeholder 2">
            <a:extLst>
              <a:ext uri="{FF2B5EF4-FFF2-40B4-BE49-F238E27FC236}">
                <a16:creationId xmlns:a16="http://schemas.microsoft.com/office/drawing/2014/main" id="{B4505269-251F-67F0-5950-4FFE332991B2}"/>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4288722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11228-9F19-4C27-A0FF-E87C4201179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2C25E5F-B921-D1E8-F8B2-CAB76094B9D8}"/>
              </a:ext>
            </a:extLst>
          </p:cNvPr>
          <p:cNvSpPr>
            <a:spLocks noGrp="1"/>
          </p:cNvSpPr>
          <p:nvPr>
            <p:ph type="body" sz="quarter" idx="12"/>
          </p:nvPr>
        </p:nvSpPr>
        <p:spPr/>
        <p:txBody>
          <a:bodyPr/>
          <a:lstStyle/>
          <a:p>
            <a:pPr marL="171450" indent="-171450">
              <a:buFont typeface="Arial" panose="020B0604020202020204" pitchFamily="34" charset="0"/>
              <a:buChar char="•"/>
            </a:pPr>
            <a:r>
              <a:rPr lang="en-US" sz="1200" dirty="0"/>
              <a:t>Find another location near campus if possible (local YMCA, local aquatic center, etc.)</a:t>
            </a:r>
          </a:p>
          <a:p>
            <a:pPr marL="171450" indent="-171450">
              <a:buFont typeface="Arial" panose="020B0604020202020204" pitchFamily="34" charset="0"/>
              <a:buChar char="•"/>
            </a:pPr>
            <a:r>
              <a:rPr lang="en-US" sz="1200" dirty="0"/>
              <a:t>Anchor Slam, Anchor Cheer, Champion of the Anchor, Anchor Games, Anchor Bowl, Anchor Tee</a:t>
            </a:r>
          </a:p>
        </p:txBody>
      </p:sp>
      <p:sp>
        <p:nvSpPr>
          <p:cNvPr id="3" name="Content Placeholder 2">
            <a:extLst>
              <a:ext uri="{FF2B5EF4-FFF2-40B4-BE49-F238E27FC236}">
                <a16:creationId xmlns:a16="http://schemas.microsoft.com/office/drawing/2014/main" id="{DF15A40D-EC3D-50BA-0018-A86175BCF120}"/>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18489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AI-generated content may be incorrect.">
            <a:extLst>
              <a:ext uri="{FF2B5EF4-FFF2-40B4-BE49-F238E27FC236}">
                <a16:creationId xmlns:a16="http://schemas.microsoft.com/office/drawing/2014/main" id="{43D666A9-B107-53CF-D15A-50E2E2BA7CF5}"/>
              </a:ext>
            </a:extLst>
          </p:cNvPr>
          <p:cNvPicPr>
            <a:picLocks noChangeAspect="1"/>
          </p:cNvPicPr>
          <p:nvPr/>
        </p:nvPicPr>
        <p:blipFill>
          <a:blip r:embed="rId3"/>
          <a:stretch>
            <a:fillRect/>
          </a:stretch>
        </p:blipFill>
        <p:spPr>
          <a:xfrm>
            <a:off x="2219289" y="1106481"/>
            <a:ext cx="1392879" cy="1387128"/>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pPr marL="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The Delta Gamma Foundation is comprised of Three Areas of Support- Individual Member Support, Training and Programming and Service for Sight. How does your chapter discuss these topics? Which area is most frequently discussed? Which area do you feel your chapter could improve education about? </a:t>
            </a:r>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146788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56221051"/>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962DA1-BEC5-4E20-B797-ABF4EF41D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http://www.w3.org/XML/1998/namespace"/>
    <ds:schemaRef ds:uri="http://schemas.microsoft.com/office/infopath/2007/PartnerControls"/>
    <ds:schemaRef ds:uri="5bcde06a-bf23-4d7b-bb30-7ffb4af0dab9"/>
    <ds:schemaRef ds:uri="0cb4b6b7-81e4-4acc-b1a0-f903da1e3558"/>
    <ds:schemaRef ds:uri="http://purl.org/dc/terms/"/>
    <ds:schemaRef ds:uri="http://purl.org/dc/dcmitype/"/>
    <ds:schemaRef ds:uri="http://schemas.microsoft.com/office/2006/documentManagement/types"/>
    <ds:schemaRef ds:uri="http://schemas.openxmlformats.org/package/2006/metadata/core-properties"/>
    <ds:schemaRef ds:uri="2ed3eb10-007e-47bf-9ad7-f627bcb06e42"/>
    <ds:schemaRef ds:uri="http://schemas.microsoft.com/office/2006/metadata/properties"/>
    <ds:schemaRef ds:uri="http://purl.org/dc/elements/1.1/"/>
    <ds:schemaRef ds:uri="ee9bb1d1-cab2-43e6-b3f0-cdb4d6c3ef08"/>
    <ds:schemaRef ds:uri="38d0f7a5-8910-4363-98fd-ee4d4f13758b"/>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2069</TotalTime>
  <Words>1059</Words>
  <Application>Microsoft Office PowerPoint</Application>
  <PresentationFormat>Custom</PresentationFormat>
  <Paragraphs>120</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25</cp:revision>
  <dcterms:created xsi:type="dcterms:W3CDTF">2021-10-18T19:40:09Z</dcterms:created>
  <dcterms:modified xsi:type="dcterms:W3CDTF">2025-02-20T14:06:59Z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