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56" r:id="rId5"/>
    <p:sldId id="257" r:id="rId6"/>
    <p:sldId id="266" r:id="rId7"/>
    <p:sldId id="268" r:id="rId8"/>
    <p:sldId id="267" r:id="rId9"/>
    <p:sldId id="269" r:id="rId10"/>
    <p:sldId id="270" r:id="rId11"/>
    <p:sldId id="281" r:id="rId12"/>
    <p:sldId id="272" r:id="rId13"/>
    <p:sldId id="309" r:id="rId14"/>
    <p:sldId id="282" r:id="rId15"/>
    <p:sldId id="273" r:id="rId16"/>
    <p:sldId id="276" r:id="rId17"/>
    <p:sldId id="310" r:id="rId18"/>
    <p:sldId id="274" r:id="rId19"/>
    <p:sldId id="275" r:id="rId20"/>
    <p:sldId id="293" r:id="rId21"/>
    <p:sldId id="277" r:id="rId22"/>
    <p:sldId id="278" r:id="rId23"/>
    <p:sldId id="279" r:id="rId24"/>
    <p:sldId id="295" r:id="rId25"/>
    <p:sldId id="294" r:id="rId26"/>
    <p:sldId id="285" r:id="rId27"/>
    <p:sldId id="291" r:id="rId28"/>
    <p:sldId id="297" r:id="rId29"/>
    <p:sldId id="298" r:id="rId30"/>
    <p:sldId id="299" r:id="rId31"/>
    <p:sldId id="307" r:id="rId32"/>
    <p:sldId id="308" r:id="rId33"/>
    <p:sldId id="311" r:id="rId34"/>
    <p:sldId id="312" r:id="rId35"/>
  </p:sldIdLst>
  <p:sldSz cx="4876800" cy="2743200"/>
  <p:notesSz cx="3657600" cy="2743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8D4D"/>
    <a:srgbClr val="0D2C6C"/>
    <a:srgbClr val="DC9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B0B1DC-585F-15B2-5C64-269D710A56AD}" v="5" dt="2025-01-21T19:45:43.83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6" autoAdjust="0"/>
    <p:restoredTop sz="42457" autoAdjust="0"/>
  </p:normalViewPr>
  <p:slideViewPr>
    <p:cSldViewPr>
      <p:cViewPr varScale="1">
        <p:scale>
          <a:sx n="97" d="100"/>
          <a:sy n="97" d="100"/>
        </p:scale>
        <p:origin x="2458" y="67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08" d="100"/>
          <a:sy n="208" d="100"/>
        </p:scale>
        <p:origin x="2170" y="8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19A26D-C455-4966-BEF9-1DDC67CA0C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64656-C61D-46B6-B888-B9FDAB5A32F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A1AC7-257B-40AF-9C72-818D2817B486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9CDEA-EAF1-4853-BF96-BC21B2BBA3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1FFBF-663D-4B32-AA5D-87E76A0E93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AED7C-84ED-4A89-BBF4-A3218A91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93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B8D65-F931-4D44-92D2-8C0AB7F01B90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D7494-F31E-4597-B942-BF8D4C26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2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71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84158-0C35-0A36-8BF5-A3124F0FD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F6A40C-0C6D-6FC5-9682-DC778C982F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23D5D6-F145-83B5-41F0-B6ECCC95D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1283B5-EA43-D31D-26AD-4517AD35C4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18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61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6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88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D851C-BB43-CA16-9AAD-C659CBFE8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898718-8FD1-6FFC-0C6D-A28F1AC184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8345A8-9FAF-654C-5AFD-66FB2209BD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17D6D-40B5-3F6D-2F71-4D2F410157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46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90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18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91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02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38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0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40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847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36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327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75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54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2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687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651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9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700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25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54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26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28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3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endParaRPr lang="en-US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38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43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D7494-F31E-4597-B942-BF8D4C2650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46ABC3-579F-48EC-A83A-B700613312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09600"/>
            <a:ext cx="2336800" cy="381000"/>
          </a:xfrm>
          <a:prstGeom prst="rect">
            <a:avLst/>
          </a:prstGeom>
        </p:spPr>
        <p:txBody>
          <a:bodyPr/>
          <a:lstStyle>
            <a:lvl1pPr algn="l">
              <a:defRPr sz="2200" b="1" i="0" cap="none" baseline="0">
                <a:solidFill>
                  <a:srgbClr val="0D2C6C"/>
                </a:solidFill>
                <a:latin typeface="TROPILINE-EXTRABOLD" pitchFamily="2" charset="77"/>
              </a:defRPr>
            </a:lvl1pPr>
            <a:lvl2pPr marL="0" algn="l">
              <a:defRPr sz="1200" b="0">
                <a:solidFill>
                  <a:srgbClr val="B78D4D"/>
                </a:solidFill>
              </a:defRPr>
            </a:lvl2pPr>
          </a:lstStyle>
          <a:p>
            <a:pPr lvl="0"/>
            <a:r>
              <a:rPr lang="en-US" dirty="0"/>
              <a:t>Heading</a:t>
            </a:r>
          </a:p>
          <a:p>
            <a:pPr lvl="1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70244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0139DE-8F41-34EF-77E2-2125051FB8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+mn-lt"/>
              </a:defRPr>
            </a:lvl1pPr>
            <a:lvl2pPr>
              <a:defRPr sz="1100">
                <a:latin typeface="+mn-lt"/>
              </a:defRPr>
            </a:lvl2pPr>
            <a:lvl3pPr>
              <a:defRPr sz="1100">
                <a:latin typeface="+mn-lt"/>
              </a:defRPr>
            </a:lvl3pPr>
            <a:lvl4pPr>
              <a:defRPr sz="1100">
                <a:latin typeface="+mn-lt"/>
              </a:defRPr>
            </a:lvl4pPr>
            <a:lvl5pPr>
              <a:defRPr sz="11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0D9CCCC-9142-4D32-A6E8-79853A51A71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304801"/>
            <a:ext cx="4114800" cy="304800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+mj-lt"/>
              </a:defRPr>
            </a:lvl1pPr>
            <a:lvl2pPr marL="0" algn="l">
              <a:defRPr sz="1400" b="1">
                <a:solidFill>
                  <a:srgbClr val="B78D4D"/>
                </a:solidFill>
              </a:defRPr>
            </a:lvl2pPr>
            <a:lvl3pPr>
              <a:defRPr sz="1333">
                <a:latin typeface="+mn-lt"/>
              </a:defRPr>
            </a:lvl3pPr>
          </a:lstStyle>
          <a:p>
            <a:pPr lvl="0"/>
            <a:r>
              <a:rPr lang="en-US" dirty="0"/>
              <a:t>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DE144C-8AB0-4343-A0B3-F5326BD27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838200"/>
            <a:ext cx="2336800" cy="381000"/>
          </a:xfrm>
        </p:spPr>
        <p:txBody>
          <a:bodyPr/>
          <a:lstStyle/>
          <a:p>
            <a:r>
              <a:rPr lang="en-US" dirty="0"/>
              <a:t>Welcome to CLC 2025! </a:t>
            </a:r>
          </a:p>
        </p:txBody>
      </p:sp>
    </p:spTree>
    <p:extLst>
      <p:ext uri="{BB962C8B-B14F-4D97-AF65-F5344CB8AC3E}">
        <p14:creationId xmlns:p14="http://schemas.microsoft.com/office/powerpoint/2010/main" val="346285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C0905-ED40-9F47-70D7-F3C0F1076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819D14-B09A-BB4A-5E5F-EBE1E0488B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How do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you 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promote scholarship within your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chapter? What 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are some ways that you’ve seen work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 ensure members are keeping their grades up and being recognized for their accomplishments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69B6E-97D4-B4F6-ADE6-DD00B91E1C3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</a:t>
            </a:r>
          </a:p>
        </p:txBody>
      </p:sp>
    </p:spTree>
    <p:extLst>
      <p:ext uri="{BB962C8B-B14F-4D97-AF65-F5344CB8AC3E}">
        <p14:creationId xmlns:p14="http://schemas.microsoft.com/office/powerpoint/2010/main" val="3861852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dirty="0"/>
              <a:t>Scholarship shoutouts at chapter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Awards/prizes like “smarty pants” or “nerd of the week”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Hosting study hours in the house or at the library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Creating study groups for sisters with the same major 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Hosting a scholarship recognition dinner</a:t>
            </a:r>
          </a:p>
          <a:p>
            <a:pPr marL="171450" indent="-171450" algn="l">
              <a:buFont typeface="Arial"/>
              <a:buChar char="•"/>
            </a:pPr>
            <a:r>
              <a:rPr lang="en-US" dirty="0"/>
              <a:t>Awarding points for attending study hours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| Responses </a:t>
            </a:r>
          </a:p>
        </p:txBody>
      </p:sp>
    </p:spTree>
    <p:extLst>
      <p:ext uri="{BB962C8B-B14F-4D97-AF65-F5344CB8AC3E}">
        <p14:creationId xmlns:p14="http://schemas.microsoft.com/office/powerpoint/2010/main" val="1933758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During Initiation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, you </a:t>
            </a:r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notice chapter 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members </a:t>
            </a:r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goofing around and not taking the ceremony seriously. 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How </a:t>
            </a:r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you </a:t>
            </a:r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communicate with them, and with 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the chapter</a:t>
            </a:r>
            <a:r>
              <a:rPr lang="en-US" sz="1400" dirty="0">
                <a:latin typeface="Montserrat"/>
                <a:ea typeface="Calibri"/>
                <a:cs typeface="EB Garamond" panose="00000500000000000000" pitchFamily="2" charset="0"/>
              </a:rPr>
              <a:t> at large, the importance of ritual</a:t>
            </a:r>
            <a:r>
              <a:rPr lang="en-US" sz="1400" dirty="0">
                <a:effectLst/>
                <a:latin typeface="Montserrat"/>
                <a:ea typeface="Calibri"/>
                <a:cs typeface="EB Garamond" panose="00000500000000000000" pitchFamily="2" charset="0"/>
              </a:rPr>
              <a:t>?</a:t>
            </a:r>
            <a:endParaRPr lang="en-US" sz="1400" dirty="0">
              <a:latin typeface="Montserrat"/>
              <a:ea typeface="Calibri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</a:t>
            </a:r>
          </a:p>
        </p:txBody>
      </p:sp>
    </p:spTree>
    <p:extLst>
      <p:ext uri="{BB962C8B-B14F-4D97-AF65-F5344CB8AC3E}">
        <p14:creationId xmlns:p14="http://schemas.microsoft.com/office/powerpoint/2010/main" val="52655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#2</a:t>
            </a:r>
          </a:p>
        </p:txBody>
      </p:sp>
    </p:spTree>
    <p:extLst>
      <p:ext uri="{BB962C8B-B14F-4D97-AF65-F5344CB8AC3E}">
        <p14:creationId xmlns:p14="http://schemas.microsoft.com/office/powerpoint/2010/main" val="3956221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0E59C-78BF-39B2-F466-C8EA7AEEB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BDE3C7-FE10-CF18-706A-5652E55740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 Initiation, you notice chapter members goofing around and not taking the ceremony seriously. How would you communicate with them, and with the entire chapter, the importance of ritual? </a:t>
            </a:r>
            <a:endParaRPr lang="en-US" sz="1400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7BF01-B279-9FC2-FF41-B1A4BC71D19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</a:t>
            </a:r>
          </a:p>
        </p:txBody>
      </p:sp>
    </p:spTree>
    <p:extLst>
      <p:ext uri="{BB962C8B-B14F-4D97-AF65-F5344CB8AC3E}">
        <p14:creationId xmlns:p14="http://schemas.microsoft.com/office/powerpoint/2010/main" val="1498386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sz="950" dirty="0"/>
              <a:t>Speak directly with those members and reinforce the meaning of ritual</a:t>
            </a:r>
            <a:endParaRPr lang="en-US" sz="950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950" dirty="0"/>
              <a:t>Remind them that Initiation is our most cherished and important ritual &amp; rituals set us apart from other organizations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950" dirty="0"/>
              <a:t>Use the Rituals Handbook as a resource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950" dirty="0"/>
              <a:t>Consider having your member education or rituals adviser speak about rituals with the entire chapter – and have them present at Initiation if possible to mitigate disruptions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950" dirty="0"/>
              <a:t>Lead by example and encourage other members of CMT to do the same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#2 | Responses </a:t>
            </a:r>
          </a:p>
        </p:txBody>
      </p:sp>
    </p:spTree>
    <p:extLst>
      <p:ext uri="{BB962C8B-B14F-4D97-AF65-F5344CB8AC3E}">
        <p14:creationId xmlns:p14="http://schemas.microsoft.com/office/powerpoint/2010/main" val="1838012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C25B1A-AFC0-7514-D1FD-EE0BD0B11F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During new member meetings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, you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notice defined cliques are forming and new members are not interacting with anyone outside of their “group.”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How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 address this with the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new member class and work to promote inclusivity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8DDB-1645-BA4A-F952-1EB26E2B935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 </a:t>
            </a:r>
          </a:p>
        </p:txBody>
      </p:sp>
    </p:spTree>
    <p:extLst>
      <p:ext uri="{BB962C8B-B14F-4D97-AF65-F5344CB8AC3E}">
        <p14:creationId xmlns:p14="http://schemas.microsoft.com/office/powerpoint/2010/main" val="1467881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#3</a:t>
            </a:r>
          </a:p>
        </p:txBody>
      </p:sp>
    </p:spTree>
    <p:extLst>
      <p:ext uri="{BB962C8B-B14F-4D97-AF65-F5344CB8AC3E}">
        <p14:creationId xmlns:p14="http://schemas.microsoft.com/office/powerpoint/2010/main" val="1737507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C25B1A-AFC0-7514-D1FD-EE0BD0B11F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During new member meetings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, you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notice defined cliques are forming and new members are not interacting with anyone outside of their “group.”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How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would 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you address this with the </a:t>
            </a:r>
            <a:r>
              <a:rPr lang="en-US" sz="1400" dirty="0"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new member class and work to promote inclusivity</a:t>
            </a:r>
            <a:r>
              <a:rPr lang="en-US" sz="1400" dirty="0">
                <a:effectLst/>
                <a:latin typeface="Montserrat"/>
                <a:ea typeface="Times New Roman" panose="02020603050405020304" pitchFamily="18" charset="0"/>
                <a:cs typeface="EB Garamond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8DDB-1645-BA4A-F952-1EB26E2B935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 </a:t>
            </a:r>
          </a:p>
        </p:txBody>
      </p:sp>
    </p:spTree>
    <p:extLst>
      <p:ext uri="{BB962C8B-B14F-4D97-AF65-F5344CB8AC3E}">
        <p14:creationId xmlns:p14="http://schemas.microsoft.com/office/powerpoint/2010/main" val="2125889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171450" indent="-171450" algn="l">
              <a:buFont typeface="Arial"/>
              <a:buChar char="•"/>
            </a:pPr>
            <a:r>
              <a:rPr lang="en-US" sz="1000" dirty="0"/>
              <a:t>Consider assigning small groups or mixing up existing groups through planned activities during the meetings</a:t>
            </a:r>
            <a:endParaRPr lang="en-US" sz="1000" dirty="0">
              <a:solidFill>
                <a:srgbClr val="000000"/>
              </a:solidFill>
              <a:latin typeface="Montserrat"/>
            </a:endParaRPr>
          </a:p>
          <a:p>
            <a:pPr marL="171450" indent="-171450" algn="l">
              <a:buFont typeface="Arial"/>
              <a:buChar char="•"/>
            </a:pPr>
            <a:r>
              <a:rPr lang="en-US" sz="1000" dirty="0"/>
              <a:t>Work with the </a:t>
            </a:r>
            <a:r>
              <a:rPr lang="en-US" sz="1000" err="1"/>
              <a:t>vp</a:t>
            </a:r>
            <a:r>
              <a:rPr lang="en-US" sz="1000" dirty="0"/>
              <a:t>: programming to plan outside events for the new members that will allow them to interact beyond their cliques</a:t>
            </a:r>
          </a:p>
          <a:p>
            <a:pPr marL="171450" indent="-171450" algn="l">
              <a:buFont typeface="Arial"/>
              <a:buChar char="•"/>
            </a:pPr>
            <a:r>
              <a:rPr lang="en-US" sz="1000" dirty="0"/>
              <a:t>Have a one-on-one meeting with each new member (if possible) to talk about their experience and encourage them to make connections with other </a:t>
            </a:r>
            <a:r>
              <a:rPr lang="en-US" sz="1000"/>
              <a:t>sisters</a:t>
            </a:r>
            <a:endParaRPr lang="en-US" sz="1000" dirty="0"/>
          </a:p>
          <a:p>
            <a:pPr marL="171450" indent="-171450" algn="l">
              <a:buFont typeface="Arial"/>
              <a:buChar char="•"/>
            </a:pPr>
            <a:r>
              <a:rPr lang="en-US" sz="1000" dirty="0"/>
              <a:t>Incorporate informal rituals into the meetings that can foster new connections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#3 | Responses </a:t>
            </a:r>
          </a:p>
        </p:txBody>
      </p:sp>
    </p:spTree>
    <p:extLst>
      <p:ext uri="{BB962C8B-B14F-4D97-AF65-F5344CB8AC3E}">
        <p14:creationId xmlns:p14="http://schemas.microsoft.com/office/powerpoint/2010/main" val="244004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080E7-3099-A710-2BBD-EC98A9B5D4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12-12:30pm ET: Welcome &amp; Opening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12:30-1:30pm ET: Scenario Practice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1:30-1:45pm ET: Break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1:45-2:45pm: Idea Sharing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2:45-3:00pm: Closing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07A3-0E8B-D4BD-B38E-54AB11CD01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Today’s Agenda </a:t>
            </a:r>
          </a:p>
        </p:txBody>
      </p:sp>
    </p:spTree>
    <p:extLst>
      <p:ext uri="{BB962C8B-B14F-4D97-AF65-F5344CB8AC3E}">
        <p14:creationId xmlns:p14="http://schemas.microsoft.com/office/powerpoint/2010/main" val="3519036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8BC592-AB8F-2F2A-0CFE-BCCF6FB38F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checking on </a:t>
            </a:r>
            <a:r>
              <a:rPr lang="en-US" sz="1400" dirty="0" err="1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Anchorbase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task completion you see that the Inspiration and Initiation Outline are not completed yet. It is now 6 weeks before Inspiration and Initiation, what should you do? </a:t>
            </a:r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A3CF-340B-6DC8-09B6-4E192F36348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</a:t>
            </a:r>
          </a:p>
        </p:txBody>
      </p:sp>
    </p:spTree>
    <p:extLst>
      <p:ext uri="{BB962C8B-B14F-4D97-AF65-F5344CB8AC3E}">
        <p14:creationId xmlns:p14="http://schemas.microsoft.com/office/powerpoint/2010/main" val="1428701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#4</a:t>
            </a:r>
          </a:p>
        </p:txBody>
      </p:sp>
    </p:spTree>
    <p:extLst>
      <p:ext uri="{BB962C8B-B14F-4D97-AF65-F5344CB8AC3E}">
        <p14:creationId xmlns:p14="http://schemas.microsoft.com/office/powerpoint/2010/main" val="1640459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8A3CF-340B-6DC8-09B6-4E192F36348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FC22051-7867-F7EE-CF2B-1CDF78F2CF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762000"/>
            <a:ext cx="4114800" cy="1371600"/>
          </a:xfrm>
        </p:spPr>
        <p:txBody>
          <a:bodyPr lIns="91440" tIns="45720" rIns="91440" bIns="45720" anchor="t"/>
          <a:lstStyle/>
          <a:p>
            <a:r>
              <a:rPr lang="en-US" sz="14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checking on </a:t>
            </a:r>
            <a:r>
              <a:rPr lang="en-US" sz="1400" dirty="0" err="1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Anchorbase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task completion you see that the Inspiration and Initiation Outline are not completed yet. It is now 6 weeks before Inspiration and Initiation, what should you do?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50872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B9818-99E3-55BC-96FB-F0F314165F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pPr marL="342900" marR="0" lvl="0" indent="-342900">
              <a:lnSpc>
                <a:spcPct val="116000"/>
              </a:lnSpc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 with RCS</a:t>
            </a:r>
            <a:endParaRPr lang="en-US" sz="14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6000"/>
              </a:lnSpc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 task with director of rituals to complete</a:t>
            </a:r>
          </a:p>
          <a:p>
            <a:pPr marL="342900" marR="0" lvl="0" indent="-342900">
              <a:lnSpc>
                <a:spcPct val="11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 tasks are detailed and clear and that dates align with calendar</a:t>
            </a:r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BE0FB-8310-D837-DE05-01D497D021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#4 | Responses </a:t>
            </a:r>
          </a:p>
        </p:txBody>
      </p:sp>
    </p:spTree>
    <p:extLst>
      <p:ext uri="{BB962C8B-B14F-4D97-AF65-F5344CB8AC3E}">
        <p14:creationId xmlns:p14="http://schemas.microsoft.com/office/powerpoint/2010/main" val="2591127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uple of people holding sparklers&#10;&#10;Description automatically generated">
            <a:extLst>
              <a:ext uri="{FF2B5EF4-FFF2-40B4-BE49-F238E27FC236}">
                <a16:creationId xmlns:a16="http://schemas.microsoft.com/office/drawing/2014/main" id="{DC1D2592-91F6-2467-9D07-1837650DE7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9" b="11262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EF6047C-AECF-0AB3-6619-420BA38ADA4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505180" y="152400"/>
            <a:ext cx="137160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 Time</a:t>
            </a:r>
          </a:p>
        </p:txBody>
      </p:sp>
    </p:spTree>
    <p:extLst>
      <p:ext uri="{BB962C8B-B14F-4D97-AF65-F5344CB8AC3E}">
        <p14:creationId xmlns:p14="http://schemas.microsoft.com/office/powerpoint/2010/main" val="3638841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B242B-F586-F9BF-3F5E-CB46586291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990600"/>
            <a:ext cx="2336800" cy="381000"/>
          </a:xfrm>
        </p:spPr>
        <p:txBody>
          <a:bodyPr/>
          <a:lstStyle/>
          <a:p>
            <a:r>
              <a:rPr lang="en-US" dirty="0"/>
              <a:t>Idea Sharing</a:t>
            </a:r>
          </a:p>
        </p:txBody>
      </p:sp>
    </p:spTree>
    <p:extLst>
      <p:ext uri="{BB962C8B-B14F-4D97-AF65-F5344CB8AC3E}">
        <p14:creationId xmlns:p14="http://schemas.microsoft.com/office/powerpoint/2010/main" val="28103365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 Idea Sharing</a:t>
            </a:r>
          </a:p>
        </p:txBody>
      </p:sp>
    </p:spTree>
    <p:extLst>
      <p:ext uri="{BB962C8B-B14F-4D97-AF65-F5344CB8AC3E}">
        <p14:creationId xmlns:p14="http://schemas.microsoft.com/office/powerpoint/2010/main" val="867514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B242B-F586-F9BF-3F5E-CB46586291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1066800"/>
            <a:ext cx="2336800" cy="381000"/>
          </a:xfrm>
        </p:spPr>
        <p:txBody>
          <a:bodyPr/>
          <a:lstStyle/>
          <a:p>
            <a:r>
              <a:rPr lang="en-US" dirty="0"/>
              <a:t>Idea Sharing</a:t>
            </a:r>
          </a:p>
        </p:txBody>
      </p:sp>
    </p:spTree>
    <p:extLst>
      <p:ext uri="{BB962C8B-B14F-4D97-AF65-F5344CB8AC3E}">
        <p14:creationId xmlns:p14="http://schemas.microsoft.com/office/powerpoint/2010/main" val="4200571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1A1D2E7C-D453-CCBB-B325-4E38060353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63" r="1" b="5078"/>
          <a:stretch/>
        </p:blipFill>
        <p:spPr>
          <a:xfrm>
            <a:off x="-361" y="0"/>
            <a:ext cx="487752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5006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mall anchor&#10;&#10;Description automatically generated">
            <a:extLst>
              <a:ext uri="{FF2B5EF4-FFF2-40B4-BE49-F238E27FC236}">
                <a16:creationId xmlns:a16="http://schemas.microsoft.com/office/drawing/2014/main" id="{6DABE44A-03A9-F992-7E2E-5DD5E3D056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4" b="2776"/>
          <a:stretch/>
        </p:blipFill>
        <p:spPr>
          <a:xfrm>
            <a:off x="20" y="10"/>
            <a:ext cx="4876780" cy="2743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359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D74F30-D862-8EEA-B531-87725198C6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Large Group: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Main zoom room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Introduce concepts and ideas </a:t>
            </a:r>
          </a:p>
          <a:p>
            <a:endParaRPr lang="en-US" dirty="0"/>
          </a:p>
          <a:p>
            <a:r>
              <a:rPr lang="en-US" b="1" dirty="0"/>
              <a:t>Small Group: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Breakout rooms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Chapters of similar size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Small group facilitator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Discuss, reflect, share ideas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11B3C-77C2-244A-F458-4091C5A4E6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Learning Format </a:t>
            </a:r>
          </a:p>
        </p:txBody>
      </p:sp>
    </p:spTree>
    <p:extLst>
      <p:ext uri="{BB962C8B-B14F-4D97-AF65-F5344CB8AC3E}">
        <p14:creationId xmlns:p14="http://schemas.microsoft.com/office/powerpoint/2010/main" val="1709937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59B0AF-F97E-85C5-FBF1-393B1C722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7804" y="684362"/>
            <a:ext cx="2336800" cy="381000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TROPILINE-EXTRABOLD"/>
              </a:rPr>
              <a:t>Naming Recognition Opportunity</a:t>
            </a:r>
            <a:endParaRPr lang="en-US" dirty="0"/>
          </a:p>
        </p:txBody>
      </p:sp>
      <p:pic>
        <p:nvPicPr>
          <p:cNvPr id="4" name="Picture 3" descr="A qr code with a anchor in the center&#10;&#10;Description automatically generated">
            <a:extLst>
              <a:ext uri="{FF2B5EF4-FFF2-40B4-BE49-F238E27FC236}">
                <a16:creationId xmlns:a16="http://schemas.microsoft.com/office/drawing/2014/main" id="{8B61F9B0-B784-2AD9-FCFC-776EE4F0F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355" y="1213041"/>
            <a:ext cx="1214465" cy="12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372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59B0AF-F97E-85C5-FBF1-393B1C722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914400"/>
            <a:ext cx="2336800" cy="381000"/>
          </a:xfrm>
        </p:spPr>
        <p:txBody>
          <a:bodyPr/>
          <a:lstStyle/>
          <a:p>
            <a:r>
              <a:rPr lang="en-US" dirty="0"/>
              <a:t>Thank you! </a:t>
            </a:r>
          </a:p>
        </p:txBody>
      </p:sp>
      <p:pic>
        <p:nvPicPr>
          <p:cNvPr id="3" name="Picture 2" descr="A qr code with a anchor&#10;&#10;AI-generated content may be incorrect.">
            <a:extLst>
              <a:ext uri="{FF2B5EF4-FFF2-40B4-BE49-F238E27FC236}">
                <a16:creationId xmlns:a16="http://schemas.microsoft.com/office/drawing/2014/main" id="{70CBA095-A988-EF31-4F6E-E5DF744B3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519" y="1025968"/>
            <a:ext cx="1410132" cy="14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1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5F62EB-70AD-7EDD-B6C6-D2CC467D34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Shared in email with the agenda and CLC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FDE1C-5565-4008-5273-CCB1735F285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How to find your breakout room</a:t>
            </a:r>
          </a:p>
        </p:txBody>
      </p:sp>
    </p:spTree>
    <p:extLst>
      <p:ext uri="{BB962C8B-B14F-4D97-AF65-F5344CB8AC3E}">
        <p14:creationId xmlns:p14="http://schemas.microsoft.com/office/powerpoint/2010/main" val="221094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EBCD25-2DD5-BE12-E40C-DF4B1F1838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 in a productive environment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Keep camera 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chat feature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 ready to ask questions and share ideas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Have somewhere to take notes and the CLC worksheets available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Meet someone new!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4E84E-7410-0961-70FF-15CBEEDF33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Let’s Make the Most out of CLC </a:t>
            </a:r>
          </a:p>
        </p:txBody>
      </p:sp>
    </p:spTree>
    <p:extLst>
      <p:ext uri="{BB962C8B-B14F-4D97-AF65-F5344CB8AC3E}">
        <p14:creationId xmlns:p14="http://schemas.microsoft.com/office/powerpoint/2010/main" val="219003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 Introduction</a:t>
            </a:r>
          </a:p>
        </p:txBody>
      </p:sp>
    </p:spTree>
    <p:extLst>
      <p:ext uri="{BB962C8B-B14F-4D97-AF65-F5344CB8AC3E}">
        <p14:creationId xmlns:p14="http://schemas.microsoft.com/office/powerpoint/2010/main" val="166250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DE144C-8AB0-4343-A0B3-F5326BD27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800" y="762000"/>
            <a:ext cx="2336800" cy="381000"/>
          </a:xfrm>
        </p:spPr>
        <p:txBody>
          <a:bodyPr/>
          <a:lstStyle/>
          <a:p>
            <a:r>
              <a:rPr lang="en-US" dirty="0"/>
              <a:t>Scenario Practice </a:t>
            </a:r>
          </a:p>
        </p:txBody>
      </p:sp>
    </p:spTree>
    <p:extLst>
      <p:ext uri="{BB962C8B-B14F-4D97-AF65-F5344CB8AC3E}">
        <p14:creationId xmlns:p14="http://schemas.microsoft.com/office/powerpoint/2010/main" val="726286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227E74-F1AD-8B71-C6D7-1099C785ED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/>
          <a:lstStyle/>
          <a:p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How do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you 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promote scholarship within your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chapter? What 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are some ways that you’ve seen work 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 ensure members are keeping their grades up and being recognized for their accomplishments</a:t>
            </a:r>
            <a:r>
              <a:rPr lang="en-US" sz="1400" dirty="0">
                <a:solidFill>
                  <a:srgbClr val="000000"/>
                </a:solidFill>
                <a:effectLst/>
                <a:latin typeface="Montserrat"/>
                <a:ea typeface="Montserrat" panose="00000500000000000000" pitchFamily="2" charset="0"/>
                <a:cs typeface="Montserrat" panose="00000500000000000000" pitchFamily="2" charset="0"/>
              </a:rPr>
              <a:t>?</a:t>
            </a:r>
            <a:endParaRPr lang="en-US" sz="1400" dirty="0">
              <a:latin typeface="Montserra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0A3E6-D83F-F020-E6F2-5850053179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Scenario #1 </a:t>
            </a:r>
          </a:p>
        </p:txBody>
      </p:sp>
    </p:spTree>
    <p:extLst>
      <p:ext uri="{BB962C8B-B14F-4D97-AF65-F5344CB8AC3E}">
        <p14:creationId xmlns:p14="http://schemas.microsoft.com/office/powerpoint/2010/main" val="3821630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holding anchors&#10;&#10;Description automatically generated">
            <a:extLst>
              <a:ext uri="{FF2B5EF4-FFF2-40B4-BE49-F238E27FC236}">
                <a16:creationId xmlns:a16="http://schemas.microsoft.com/office/drawing/2014/main" id="{8646EB4B-FB87-0460-BE69-77E905B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4"/>
          <a:stretch/>
        </p:blipFill>
        <p:spPr>
          <a:xfrm>
            <a:off x="0" y="0"/>
            <a:ext cx="4876780" cy="2743190"/>
          </a:xfrm>
          <a:prstGeom prst="rect">
            <a:avLst/>
          </a:prstGeom>
          <a:noFill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8183ED-808B-D4B7-0CF0-30BB3691F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76400" y="152400"/>
            <a:ext cx="3200380" cy="304800"/>
          </a:xfrm>
          <a:solidFill>
            <a:srgbClr val="B78D4D"/>
          </a:solidFill>
        </p:spPr>
        <p:txBody>
          <a:bodyPr/>
          <a:lstStyle/>
          <a:p>
            <a:r>
              <a:rPr lang="en-US" dirty="0"/>
              <a:t>Breakout Rooms: Scenario #1</a:t>
            </a:r>
          </a:p>
        </p:txBody>
      </p:sp>
    </p:spTree>
    <p:extLst>
      <p:ext uri="{BB962C8B-B14F-4D97-AF65-F5344CB8AC3E}">
        <p14:creationId xmlns:p14="http://schemas.microsoft.com/office/powerpoint/2010/main" val="3905675055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attern">
  <a:themeElements>
    <a:clrScheme name="Convention 2022">
      <a:dk1>
        <a:srgbClr val="00205B"/>
      </a:dk1>
      <a:lt1>
        <a:sysClr val="window" lastClr="FFFFFF"/>
      </a:lt1>
      <a:dk2>
        <a:srgbClr val="00205B"/>
      </a:dk2>
      <a:lt2>
        <a:srgbClr val="FFFFFF"/>
      </a:lt2>
      <a:accent1>
        <a:srgbClr val="B88F52"/>
      </a:accent1>
      <a:accent2>
        <a:srgbClr val="FFFFFF"/>
      </a:accent2>
      <a:accent3>
        <a:srgbClr val="DCB073"/>
      </a:accent3>
      <a:accent4>
        <a:srgbClr val="FFFFFF"/>
      </a:accent4>
      <a:accent5>
        <a:srgbClr val="00205B"/>
      </a:accent5>
      <a:accent6>
        <a:srgbClr val="DCB073"/>
      </a:accent6>
      <a:hlink>
        <a:srgbClr val="DCB073"/>
      </a:hlink>
      <a:folHlink>
        <a:srgbClr val="DCB073"/>
      </a:folHlink>
    </a:clrScheme>
    <a:fontScheme name="Convention 2022">
      <a:majorFont>
        <a:latin typeface="Tropiline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D6C42C-CB75-48E4-9E21-F6E2CA0A3646}" vid="{8450879E-8F56-4A46-BABE-B86BEEE46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F8ECF3795A34286EC99F74346F8C2" ma:contentTypeVersion="18" ma:contentTypeDescription="Create a new document." ma:contentTypeScope="" ma:versionID="8799db9ea4022f992a269d71e8bc16ba">
  <xsd:schema xmlns:xsd="http://www.w3.org/2001/XMLSchema" xmlns:xs="http://www.w3.org/2001/XMLSchema" xmlns:p="http://schemas.microsoft.com/office/2006/metadata/properties" xmlns:ns2="38d0f7a5-8910-4363-98fd-ee4d4f13758b" xmlns:ns3="ee9bb1d1-cab2-43e6-b3f0-cdb4d6c3ef08" targetNamespace="http://schemas.microsoft.com/office/2006/metadata/properties" ma:root="true" ma:fieldsID="d20d26bf446ac6f6dcf451d30e15caed" ns2:_="" ns3:_="">
    <xsd:import namespace="38d0f7a5-8910-4363-98fd-ee4d4f13758b"/>
    <xsd:import namespace="ee9bb1d1-cab2-43e6-b3f0-cdb4d6c3ef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d0f7a5-8910-4363-98fd-ee4d4f1375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eaaf9f0-9cfd-4642-a7d0-184488b517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9bb1d1-cab2-43e6-b3f0-cdb4d6c3ef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c893f71-9c0c-4b88-95b5-2f042b41bde3}" ma:internalName="TaxCatchAll" ma:showField="CatchAllData" ma:web="ee9bb1d1-cab2-43e6-b3f0-cdb4d6c3ef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e9bb1d1-cab2-43e6-b3f0-cdb4d6c3ef08" xsi:nil="true"/>
    <lcf76f155ced4ddcb4097134ff3c332f xmlns="38d0f7a5-8910-4363-98fd-ee4d4f13758b">
      <Terms xmlns="http://schemas.microsoft.com/office/infopath/2007/PartnerControls"/>
    </lcf76f155ced4ddcb4097134ff3c332f>
    <SharedWithUsers xmlns="ee9bb1d1-cab2-43e6-b3f0-cdb4d6c3ef08">
      <UserInfo>
        <DisplayName/>
        <AccountId xsi:nil="true"/>
        <AccountType/>
      </UserInfo>
    </SharedWithUsers>
    <MediaLengthInSeconds xmlns="38d0f7a5-8910-4363-98fd-ee4d4f13758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208AD0-2F2A-4BBA-B361-1E268ADA48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d0f7a5-8910-4363-98fd-ee4d4f13758b"/>
    <ds:schemaRef ds:uri="ee9bb1d1-cab2-43e6-b3f0-cdb4d6c3ef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3B67A7-F5B8-48A6-BCA9-9C0A65E77B9E}">
  <ds:schemaRefs>
    <ds:schemaRef ds:uri="2ed3eb10-007e-47bf-9ad7-f627bcb06e42"/>
    <ds:schemaRef ds:uri="http://purl.org/dc/elements/1.1/"/>
    <ds:schemaRef ds:uri="5bcde06a-bf23-4d7b-bb30-7ffb4af0dab9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cb4b6b7-81e4-4acc-b1a0-f903da1e3558"/>
    <ds:schemaRef ds:uri="http://www.w3.org/XML/1998/namespace"/>
    <ds:schemaRef ds:uri="http://purl.org/dc/terms/"/>
    <ds:schemaRef ds:uri="ee9bb1d1-cab2-43e6-b3f0-cdb4d6c3ef08"/>
    <ds:schemaRef ds:uri="38d0f7a5-8910-4363-98fd-ee4d4f13758b"/>
  </ds:schemaRefs>
</ds:datastoreItem>
</file>

<file path=customXml/itemProps3.xml><?xml version="1.0" encoding="utf-8"?>
<ds:datastoreItem xmlns:ds="http://schemas.openxmlformats.org/officeDocument/2006/customXml" ds:itemID="{C8A4BD9D-4920-43F7-85AA-1E31242299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2048</TotalTime>
  <Words>742</Words>
  <Application>Microsoft Office PowerPoint</Application>
  <PresentationFormat>Custom</PresentationFormat>
  <Paragraphs>107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Flower Pattern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Branson</dc:creator>
  <cp:lastModifiedBy>Dylan Rowell</cp:lastModifiedBy>
  <cp:revision>97</cp:revision>
  <dcterms:created xsi:type="dcterms:W3CDTF">2021-10-18T19:40:09Z</dcterms:created>
  <dcterms:modified xsi:type="dcterms:W3CDTF">2025-02-20T14:07:27Z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  <property fmtid="{D5CDD505-2E9C-101B-9397-08002B2CF9AE}" pid="5" name="ContentTypeId">
    <vt:lpwstr>0x010100E23F8ECF3795A34286EC99F74346F8C2</vt:lpwstr>
  </property>
  <property fmtid="{D5CDD505-2E9C-101B-9397-08002B2CF9AE}" pid="6" name="Order">
    <vt:r8>642700</vt:r8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