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6"/>
  </p:notesMasterIdLst>
  <p:handoutMasterIdLst>
    <p:handoutMasterId r:id="rId37"/>
  </p:handoutMasterIdLst>
  <p:sldIdLst>
    <p:sldId id="256" r:id="rId5"/>
    <p:sldId id="257" r:id="rId6"/>
    <p:sldId id="266" r:id="rId7"/>
    <p:sldId id="268" r:id="rId8"/>
    <p:sldId id="267" r:id="rId9"/>
    <p:sldId id="269" r:id="rId10"/>
    <p:sldId id="270" r:id="rId11"/>
    <p:sldId id="271" r:id="rId12"/>
    <p:sldId id="272" r:id="rId13"/>
    <p:sldId id="273" r:id="rId14"/>
    <p:sldId id="274" r:id="rId15"/>
    <p:sldId id="275" r:id="rId16"/>
    <p:sldId id="276" r:id="rId17"/>
    <p:sldId id="277" r:id="rId18"/>
    <p:sldId id="278" r:id="rId19"/>
    <p:sldId id="279" r:id="rId20"/>
    <p:sldId id="293" r:id="rId21"/>
    <p:sldId id="292" r:id="rId22"/>
    <p:sldId id="280" r:id="rId23"/>
    <p:sldId id="281" r:id="rId24"/>
    <p:sldId id="295" r:id="rId25"/>
    <p:sldId id="294" r:id="rId26"/>
    <p:sldId id="282" r:id="rId27"/>
    <p:sldId id="291" r:id="rId28"/>
    <p:sldId id="297" r:id="rId29"/>
    <p:sldId id="298" r:id="rId30"/>
    <p:sldId id="299" r:id="rId31"/>
    <p:sldId id="307" r:id="rId32"/>
    <p:sldId id="308" r:id="rId33"/>
    <p:sldId id="311" r:id="rId34"/>
    <p:sldId id="303" r:id="rId35"/>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344F74-EDEE-5319-08AA-B7BA6D9CEC80}" v="7" dt="2025-01-21T19:43:34.13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6" autoAdjust="0"/>
    <p:restoredTop sz="52663" autoAdjust="0"/>
  </p:normalViewPr>
  <p:slideViewPr>
    <p:cSldViewPr>
      <p:cViewPr varScale="1">
        <p:scale>
          <a:sx n="121" d="100"/>
          <a:sy n="121" d="100"/>
        </p:scale>
        <p:origin x="2088" y="77"/>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2/20/2025</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2/20/2025</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21459256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22573239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2025!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r>
              <a:rPr lang="en-US" sz="1200" dirty="0">
                <a:effectLst/>
                <a:latin typeface="Montserrat" panose="00000500000000000000" pitchFamily="2" charset="0"/>
                <a:ea typeface="Calibri" panose="020F0502020204030204" pitchFamily="34" charset="0"/>
                <a:cs typeface="EB Garamond" panose="00000500000000000000" pitchFamily="2" charset="0"/>
              </a:rPr>
              <a:t>Multi-purpose programming is a way that we can maximize our members time together. When done well, multi-purpose programming allows for multiple calendar requirements to be fulfilled at once. When has multi-purpose programming worked well in your chapter? What are examples of when multiple CMT officers could work together on an event?</a:t>
            </a:r>
            <a:endParaRPr lang="en-US" sz="1200" dirty="0"/>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342900" marR="0" lvl="0" indent="-342900">
              <a:spcBef>
                <a:spcPts val="0"/>
              </a:spcBef>
              <a:spcAft>
                <a:spcPts val="0"/>
              </a:spcAft>
              <a:buFont typeface="Symbol" panose="05050102010706020507" pitchFamily="18" charset="2"/>
              <a:buChar char=""/>
            </a:pPr>
            <a:r>
              <a:rPr lang="en-US" sz="900" dirty="0">
                <a:effectLst/>
                <a:latin typeface="Montserrat" panose="00000500000000000000" pitchFamily="2" charset="0"/>
                <a:ea typeface="Calibri" panose="020F0502020204030204" pitchFamily="34" charset="0"/>
                <a:cs typeface="EB Garamond" panose="00000500000000000000" pitchFamily="2" charset="0"/>
              </a:rPr>
              <a:t>Refer to the Multi-Purpose Programming guide in the DG Library and Calendar Planning Guide for ideas and inspiration!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900" dirty="0">
                <a:effectLst/>
                <a:latin typeface="Montserrat" panose="00000500000000000000" pitchFamily="2" charset="0"/>
                <a:ea typeface="Calibri" panose="020F0502020204030204" pitchFamily="34" charset="0"/>
                <a:cs typeface="EB Garamond" panose="00000500000000000000" pitchFamily="2" charset="0"/>
              </a:rPr>
              <a:t>Anytime we can maximize our members’ time together is a win. If we are asking members to attend something in person, let’s give them the biggest “bang for their buck”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900" dirty="0">
                <a:effectLst/>
                <a:latin typeface="Montserrat" panose="00000500000000000000" pitchFamily="2" charset="0"/>
                <a:ea typeface="Calibri" panose="020F0502020204030204" pitchFamily="34" charset="0"/>
                <a:cs typeface="EB Garamond" panose="00000500000000000000" pitchFamily="2" charset="0"/>
              </a:rPr>
              <a:t>Be forward thinking with your CMT – as </a:t>
            </a:r>
            <a:r>
              <a:rPr lang="en-US" sz="900" dirty="0" err="1">
                <a:effectLst/>
                <a:latin typeface="Montserrat" panose="00000500000000000000" pitchFamily="2" charset="0"/>
                <a:ea typeface="Calibri" panose="020F0502020204030204" pitchFamily="34" charset="0"/>
                <a:cs typeface="EB Garamond" panose="00000500000000000000" pitchFamily="2" charset="0"/>
              </a:rPr>
              <a:t>vp</a:t>
            </a:r>
            <a:r>
              <a:rPr lang="en-US" sz="900" dirty="0">
                <a:effectLst/>
                <a:latin typeface="Montserrat" panose="00000500000000000000" pitchFamily="2" charset="0"/>
                <a:ea typeface="Calibri" panose="020F0502020204030204" pitchFamily="34" charset="0"/>
                <a:cs typeface="EB Garamond" panose="00000500000000000000" pitchFamily="2" charset="0"/>
              </a:rPr>
              <a:t>: programming encourage CMT to review the calendar for the next couple weeks ahead at the end of each CMT meeting.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r>
              <a:rPr lang="en-US" sz="1400" b="0" i="0" dirty="0">
                <a:solidFill>
                  <a:srgbClr val="000000"/>
                </a:solidFill>
                <a:effectLst/>
                <a:latin typeface="Montserrat" panose="00000500000000000000" pitchFamily="2" charset="0"/>
              </a:rPr>
              <a:t>Choosing relevant programming means selecting programming initiatives that meet the needs of your chapter members. How will you do this in your first few months in your position? Give an example of a sisterhood event you attended &amp; enjoyed and why you enjoyed it.</a:t>
            </a:r>
            <a:endParaRPr lang="en-US" sz="700"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r>
              <a:rPr lang="en-US" sz="1400" b="0" i="0" dirty="0">
                <a:solidFill>
                  <a:srgbClr val="000000"/>
                </a:solidFill>
                <a:effectLst/>
                <a:latin typeface="Montserrat" panose="00000500000000000000" pitchFamily="2" charset="0"/>
              </a:rPr>
              <a:t>Choosing relevant programming means selecting programming initiatives that meet the needs of your chapter members. How will you do this in your first few months in your position? Give an example of a sisterhood event you attended &amp; enjoyed and why you enjoyed it.</a:t>
            </a:r>
            <a:endParaRPr lang="en-US" sz="1400" dirty="0"/>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Survey the chapter </a:t>
            </a:r>
          </a:p>
          <a:p>
            <a:pPr marL="171450" indent="-171450">
              <a:buFont typeface="Arial" panose="020B0604020202020204" pitchFamily="34" charset="0"/>
              <a:buChar char="•"/>
            </a:pPr>
            <a:r>
              <a:rPr lang="en-US" dirty="0"/>
              <a:t>Rely on other officers (JCMT, Honor Board) </a:t>
            </a:r>
          </a:p>
          <a:p>
            <a:pPr marL="171450" indent="-171450">
              <a:buFont typeface="Arial" panose="020B0604020202020204" pitchFamily="34" charset="0"/>
              <a:buChar char="•"/>
            </a:pPr>
            <a:r>
              <a:rPr lang="en-US" dirty="0"/>
              <a:t>Connect to chapter goals </a:t>
            </a:r>
          </a:p>
          <a:p>
            <a:pPr marL="171450" indent="-171450">
              <a:buFont typeface="Arial" panose="020B0604020202020204" pitchFamily="34" charset="0"/>
              <a:buChar char="•"/>
            </a:pPr>
            <a:r>
              <a:rPr lang="en-US" dirty="0"/>
              <a:t>Try new things!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a:lstStyle/>
          <a:p>
            <a:r>
              <a:rPr lang="en-US" sz="1400" dirty="0">
                <a:effectLst/>
                <a:latin typeface="Montserrat" panose="00000500000000000000" pitchFamily="2" charset="0"/>
                <a:ea typeface="Calibri" panose="020F0502020204030204" pitchFamily="34" charset="0"/>
                <a:cs typeface="EB Garamond" panose="00000500000000000000" pitchFamily="2" charset="0"/>
              </a:rPr>
              <a:t>It’s </a:t>
            </a:r>
            <a:r>
              <a:rPr lang="en-US" sz="1400" dirty="0">
                <a:latin typeface="Montserrat" panose="00000500000000000000" pitchFamily="2" charset="0"/>
                <a:ea typeface="Calibri" panose="020F0502020204030204" pitchFamily="34" charset="0"/>
                <a:cs typeface="EB Garamond" panose="00000500000000000000" pitchFamily="2" charset="0"/>
              </a:rPr>
              <a:t>almost </a:t>
            </a:r>
            <a:r>
              <a:rPr lang="en-US" sz="1400" dirty="0">
                <a:effectLst/>
                <a:latin typeface="Montserrat" panose="00000500000000000000" pitchFamily="2" charset="0"/>
                <a:ea typeface="Calibri" panose="020F0502020204030204" pitchFamily="34" charset="0"/>
                <a:cs typeface="EB Garamond" panose="00000500000000000000" pitchFamily="2" charset="0"/>
              </a:rPr>
              <a:t>time to prep for calendar planning! What will you do to prepare other officers for calendar planning and how will you make the most out of the meeting?</a:t>
            </a:r>
            <a:endParaRPr lang="en-US" sz="1800"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a:lstStyle/>
          <a:p>
            <a:r>
              <a:rPr lang="en-US" sz="1400" dirty="0">
                <a:effectLst/>
                <a:latin typeface="Montserrat" panose="00000500000000000000" pitchFamily="2" charset="0"/>
                <a:ea typeface="Calibri" panose="020F0502020204030204" pitchFamily="34" charset="0"/>
                <a:cs typeface="EB Garamond" panose="00000500000000000000" pitchFamily="2" charset="0"/>
              </a:rPr>
              <a:t>It’s almost time to prep for calendar planning! What will you do to prepare other officers for calendar planning and how will you make the most out of the meeting?</a:t>
            </a:r>
            <a:endParaRPr lang="en-US" sz="1400" dirty="0"/>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Gather all important campus, community and Panhellenic dates before the meeting</a:t>
            </a:r>
          </a:p>
          <a:p>
            <a:pPr marL="171450" indent="-171450">
              <a:buFont typeface="Arial" panose="020B0604020202020204" pitchFamily="34" charset="0"/>
              <a:buChar char="•"/>
            </a:pPr>
            <a:r>
              <a:rPr lang="en-US" dirty="0"/>
              <a:t>Ensure all officers understand their responsibilities during calendar meeting </a:t>
            </a:r>
          </a:p>
          <a:p>
            <a:pPr marL="171450" indent="-171450">
              <a:buFont typeface="Arial" panose="020B0604020202020204" pitchFamily="34" charset="0"/>
              <a:buChar char="•"/>
            </a:pPr>
            <a:r>
              <a:rPr lang="en-US" dirty="0"/>
              <a:t>Reflect on most recent calendar </a:t>
            </a:r>
          </a:p>
          <a:p>
            <a:pPr marL="171450" indent="-171450">
              <a:buFont typeface="Arial" panose="020B0604020202020204" pitchFamily="34" charset="0"/>
              <a:buChar char="•"/>
            </a:pPr>
            <a:r>
              <a:rPr lang="en-US" dirty="0"/>
              <a:t>Connect to chapter goals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12-12:30pm ET: Welcome &amp; Opening </a:t>
            </a:r>
          </a:p>
          <a:p>
            <a:pPr marL="171450" indent="-171450">
              <a:buFont typeface="Arial" panose="020B0604020202020204" pitchFamily="34" charset="0"/>
              <a:buChar char="•"/>
            </a:pPr>
            <a:r>
              <a:rPr lang="en-US" dirty="0"/>
              <a:t>12:30-1:30pm ET: Scenario Practice </a:t>
            </a:r>
          </a:p>
          <a:p>
            <a:pPr marL="171450" indent="-171450">
              <a:buFont typeface="Arial" panose="020B0604020202020204" pitchFamily="34" charset="0"/>
              <a:buChar char="•"/>
            </a:pPr>
            <a:r>
              <a:rPr lang="en-US" dirty="0"/>
              <a:t>1:30-1:45pm ET: Break </a:t>
            </a:r>
          </a:p>
          <a:p>
            <a:pPr marL="171450" indent="-171450">
              <a:buFont typeface="Arial" panose="020B0604020202020204" pitchFamily="34" charset="0"/>
              <a:buChar char="•"/>
            </a:pPr>
            <a:r>
              <a:rPr lang="en-US" dirty="0"/>
              <a:t>1:45-2:45pm: Idea Sharing </a:t>
            </a:r>
          </a:p>
          <a:p>
            <a:pPr marL="171450" indent="-171450">
              <a:buFont typeface="Arial" panose="020B0604020202020204" pitchFamily="34" charset="0"/>
              <a:buChar char="•"/>
            </a:pPr>
            <a:r>
              <a:rPr lang="en-US" dirty="0"/>
              <a:t>2:45-3:00pm: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1600" b="0" i="0" dirty="0">
                <a:solidFill>
                  <a:srgbClr val="000000"/>
                </a:solidFill>
                <a:effectLst/>
                <a:latin typeface="Montserrat" panose="00000500000000000000" pitchFamily="2" charset="0"/>
              </a:rPr>
              <a:t>Hooray, the semester is flying by! Your chapter has a class of seniors eager to graduate. In what ways can you recognize the graduating class (individually or as a group)?</a:t>
            </a:r>
            <a:endParaRPr lang="en-US" sz="16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a:lstStyle/>
          <a:p>
            <a:r>
              <a:rPr lang="en-US" sz="1600" b="0" i="0" dirty="0">
                <a:solidFill>
                  <a:srgbClr val="000000"/>
                </a:solidFill>
                <a:effectLst/>
                <a:latin typeface="Montserrat" panose="00000500000000000000" pitchFamily="2" charset="0"/>
              </a:rPr>
              <a:t>Hooray, the semester is flying by! Your chapter has a class of seniors eager to graduate. In what ways can you recognize the graduating class (individually or as a group)?</a:t>
            </a:r>
            <a:endParaRPr lang="en-US" sz="1600" dirty="0"/>
          </a:p>
        </p:txBody>
      </p:sp>
    </p:spTree>
    <p:extLst>
      <p:ext uri="{BB962C8B-B14F-4D97-AF65-F5344CB8AC3E}">
        <p14:creationId xmlns:p14="http://schemas.microsoft.com/office/powerpoint/2010/main" val="10250872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Gauge senior disengagement</a:t>
            </a:r>
          </a:p>
          <a:p>
            <a:pPr marL="171450" indent="-171450">
              <a:buFont typeface="Arial" panose="020B0604020202020204" pitchFamily="34" charset="0"/>
              <a:buChar char="•"/>
            </a:pPr>
            <a:r>
              <a:rPr lang="en-US" dirty="0"/>
              <a:t>Senior spotlights on Instagram</a:t>
            </a:r>
          </a:p>
          <a:p>
            <a:pPr marL="171450" indent="-171450">
              <a:buFont typeface="Arial" panose="020B0604020202020204" pitchFamily="34" charset="0"/>
              <a:buChar char="•"/>
            </a:pPr>
            <a:r>
              <a:rPr lang="en-US" dirty="0"/>
              <a:t>Senior Queen at chapter</a:t>
            </a:r>
          </a:p>
          <a:p>
            <a:pPr marL="171450" indent="-171450">
              <a:buFont typeface="Arial" panose="020B0604020202020204" pitchFamily="34" charset="0"/>
              <a:buChar char="•"/>
            </a:pPr>
            <a:r>
              <a:rPr lang="en-US" dirty="0"/>
              <a:t>Chapter specific events/programming</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4775"/>
            <a:ext cx="2336800" cy="381000"/>
          </a:xfrm>
        </p:spPr>
        <p:txBody>
          <a:bodyPr/>
          <a:lstStyle/>
          <a:p>
            <a:r>
              <a:rPr lang="en-US" dirty="0"/>
              <a:t>Idea Sharing</a:t>
            </a:r>
          </a:p>
        </p:txBody>
      </p:sp>
    </p:spTree>
    <p:extLst>
      <p:ext uri="{BB962C8B-B14F-4D97-AF65-F5344CB8AC3E}">
        <p14:creationId xmlns:p14="http://schemas.microsoft.com/office/powerpoint/2010/main" val="281033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27804" y="684362"/>
            <a:ext cx="2336800" cy="381000"/>
          </a:xfrm>
        </p:spPr>
        <p:txBody>
          <a:bodyPr lIns="91440" tIns="45720" rIns="91440" bIns="45720" anchor="t"/>
          <a:lstStyle/>
          <a:p>
            <a:r>
              <a:rPr lang="en-US" dirty="0">
                <a:latin typeface="TROPILINE-EXTRABOLD"/>
              </a:rPr>
              <a:t>Naming Recognition Opportunity</a:t>
            </a:r>
            <a:endParaRPr lang="en-US" dirty="0"/>
          </a:p>
        </p:txBody>
      </p:sp>
      <p:pic>
        <p:nvPicPr>
          <p:cNvPr id="4" name="Picture 3" descr="A qr code with a anchor in the center&#10;&#10;Description automatically generated">
            <a:extLst>
              <a:ext uri="{FF2B5EF4-FFF2-40B4-BE49-F238E27FC236}">
                <a16:creationId xmlns:a16="http://schemas.microsoft.com/office/drawing/2014/main" id="{8B61F9B0-B784-2AD9-FCFC-776EE4F0F5F4}"/>
              </a:ext>
            </a:extLst>
          </p:cNvPr>
          <p:cNvPicPr>
            <a:picLocks noChangeAspect="1"/>
          </p:cNvPicPr>
          <p:nvPr/>
        </p:nvPicPr>
        <p:blipFill>
          <a:blip r:embed="rId3"/>
          <a:stretch>
            <a:fillRect/>
          </a:stretch>
        </p:blipFill>
        <p:spPr>
          <a:xfrm>
            <a:off x="2501355" y="1213041"/>
            <a:ext cx="1214465" cy="1214465"/>
          </a:xfrm>
          <a:prstGeom prst="rect">
            <a:avLst/>
          </a:prstGeom>
        </p:spPr>
      </p:pic>
    </p:spTree>
    <p:extLst>
      <p:ext uri="{BB962C8B-B14F-4D97-AF65-F5344CB8AC3E}">
        <p14:creationId xmlns:p14="http://schemas.microsoft.com/office/powerpoint/2010/main" val="166483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4" name="Picture 3" descr="A qr code with a anchor&#10;&#10;AI-generated content may be incorrect.">
            <a:extLst>
              <a:ext uri="{FF2B5EF4-FFF2-40B4-BE49-F238E27FC236}">
                <a16:creationId xmlns:a16="http://schemas.microsoft.com/office/drawing/2014/main" id="{6666E9B4-6B2E-9E52-91E0-22D35CB62DD9}"/>
              </a:ext>
            </a:extLst>
          </p:cNvPr>
          <p:cNvPicPr>
            <a:picLocks noChangeAspect="1"/>
          </p:cNvPicPr>
          <p:nvPr/>
        </p:nvPicPr>
        <p:blipFill>
          <a:blip r:embed="rId3"/>
          <a:stretch>
            <a:fillRect/>
          </a:stretch>
        </p:blipFill>
        <p:spPr>
          <a:xfrm>
            <a:off x="2230790" y="916700"/>
            <a:ext cx="1490645" cy="1467641"/>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a:xfrm>
            <a:off x="381000" y="762000"/>
            <a:ext cx="4114800" cy="1659774"/>
          </a:xfrm>
        </p:spPr>
        <p:txBody>
          <a:bodyPr/>
          <a:lstStyle/>
          <a:p>
            <a:r>
              <a:rPr lang="en-US" sz="1200" dirty="0">
                <a:effectLst/>
                <a:latin typeface="Montserrat" panose="00000500000000000000" pitchFamily="2" charset="0"/>
                <a:ea typeface="Calibri" panose="020F0502020204030204" pitchFamily="34" charset="0"/>
                <a:cs typeface="EB Garamond" panose="00000500000000000000" pitchFamily="2" charset="0"/>
              </a:rPr>
              <a:t>Multi-purpose programming is a way that we can maximize our members time together. When done well, multi-purpose programming allows for multiple calendar requirements to be fulfilled at once. When has multi-purpose programming worked well in your chapter? What are examples of when multiple CMT officers could work together on an event?</a:t>
            </a:r>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e9bb1d1-cab2-43e6-b3f0-cdb4d6c3ef08" xsi:nil="true"/>
    <lcf76f155ced4ddcb4097134ff3c332f xmlns="38d0f7a5-8910-4363-98fd-ee4d4f13758b">
      <Terms xmlns="http://schemas.microsoft.com/office/infopath/2007/PartnerControls"/>
    </lcf76f155ced4ddcb4097134ff3c332f>
    <SharedWithUsers xmlns="ee9bb1d1-cab2-43e6-b3f0-cdb4d6c3ef08">
      <UserInfo>
        <DisplayName/>
        <AccountId xsi:nil="true"/>
        <AccountType/>
      </UserInfo>
    </SharedWithUsers>
    <MediaLengthInSeconds xmlns="38d0f7a5-8910-4363-98fd-ee4d4f13758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23F8ECF3795A34286EC99F74346F8C2" ma:contentTypeVersion="18" ma:contentTypeDescription="Create a new document." ma:contentTypeScope="" ma:versionID="8799db9ea4022f992a269d71e8bc16ba">
  <xsd:schema xmlns:xsd="http://www.w3.org/2001/XMLSchema" xmlns:xs="http://www.w3.org/2001/XMLSchema" xmlns:p="http://schemas.microsoft.com/office/2006/metadata/properties" xmlns:ns2="38d0f7a5-8910-4363-98fd-ee4d4f13758b" xmlns:ns3="ee9bb1d1-cab2-43e6-b3f0-cdb4d6c3ef08" targetNamespace="http://schemas.microsoft.com/office/2006/metadata/properties" ma:root="true" ma:fieldsID="d20d26bf446ac6f6dcf451d30e15caed" ns2:_="" ns3:_="">
    <xsd:import namespace="38d0f7a5-8910-4363-98fd-ee4d4f13758b"/>
    <xsd:import namespace="ee9bb1d1-cab2-43e6-b3f0-cdb4d6c3ef0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lcf76f155ced4ddcb4097134ff3c332f" minOccurs="0"/>
                <xsd:element ref="ns3:TaxCatchAll"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d0f7a5-8910-4363-98fd-ee4d4f1375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9bb1d1-cab2-43e6-b3f0-cdb4d6c3ef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5c893f71-9c0c-4b88-95b5-2f042b41bde3}" ma:internalName="TaxCatchAll" ma:showField="CatchAllData" ma:web="ee9bb1d1-cab2-43e6-b3f0-cdb4d6c3ef0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A4BD9D-4920-43F7-85AA-1E31242299FE}">
  <ds:schemaRefs>
    <ds:schemaRef ds:uri="http://schemas.microsoft.com/sharepoint/v3/contenttype/forms"/>
  </ds:schemaRefs>
</ds:datastoreItem>
</file>

<file path=customXml/itemProps2.xml><?xml version="1.0" encoding="utf-8"?>
<ds:datastoreItem xmlns:ds="http://schemas.openxmlformats.org/officeDocument/2006/customXml" ds:itemID="{FF3B67A7-F5B8-48A6-BCA9-9C0A65E77B9E}">
  <ds:schemaRefs>
    <ds:schemaRef ds:uri="http://purl.org/dc/terms/"/>
    <ds:schemaRef ds:uri="http://purl.org/dc/elements/1.1/"/>
    <ds:schemaRef ds:uri="0cb4b6b7-81e4-4acc-b1a0-f903da1e3558"/>
    <ds:schemaRef ds:uri="http://purl.org/dc/dcmitype/"/>
    <ds:schemaRef ds:uri="2ed3eb10-007e-47bf-9ad7-f627bcb06e42"/>
    <ds:schemaRef ds:uri="http://www.w3.org/XML/1998/namespace"/>
    <ds:schemaRef ds:uri="http://schemas.microsoft.com/office/2006/documentManagement/types"/>
    <ds:schemaRef ds:uri="5bcde06a-bf23-4d7b-bb30-7ffb4af0dab9"/>
    <ds:schemaRef ds:uri="http://schemas.microsoft.com/office/infopath/2007/PartnerControls"/>
    <ds:schemaRef ds:uri="http://schemas.openxmlformats.org/package/2006/metadata/core-properties"/>
    <ds:schemaRef ds:uri="http://schemas.microsoft.com/office/2006/metadata/properties"/>
    <ds:schemaRef ds:uri="ee9bb1d1-cab2-43e6-b3f0-cdb4d6c3ef08"/>
    <ds:schemaRef ds:uri="38d0f7a5-8910-4363-98fd-ee4d4f13758b"/>
  </ds:schemaRefs>
</ds:datastoreItem>
</file>

<file path=customXml/itemProps3.xml><?xml version="1.0" encoding="utf-8"?>
<ds:datastoreItem xmlns:ds="http://schemas.openxmlformats.org/officeDocument/2006/customXml" ds:itemID="{E052E181-D90E-4ECF-8E6E-896D16E969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d0f7a5-8910-4363-98fd-ee4d4f13758b"/>
    <ds:schemaRef ds:uri="ee9bb1d1-cab2-43e6-b3f0-cdb4d6c3ef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2098</TotalTime>
  <Words>771</Words>
  <Application>Microsoft Office PowerPoint</Application>
  <PresentationFormat>Custom</PresentationFormat>
  <Paragraphs>110</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Dylan Rowell</cp:lastModifiedBy>
  <cp:revision>27</cp:revision>
  <dcterms:created xsi:type="dcterms:W3CDTF">2021-10-18T19:40:09Z</dcterms:created>
  <dcterms:modified xsi:type="dcterms:W3CDTF">2025-02-20T14:08:47Z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0x010100E23F8ECF3795A34286EC99F74346F8C2</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