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6"/>
  </p:notesMasterIdLst>
  <p:handoutMasterIdLst>
    <p:handoutMasterId r:id="rId37"/>
  </p:handoutMasterIdLst>
  <p:sldIdLst>
    <p:sldId id="256" r:id="rId5"/>
    <p:sldId id="257" r:id="rId6"/>
    <p:sldId id="266" r:id="rId7"/>
    <p:sldId id="268" r:id="rId8"/>
    <p:sldId id="267" r:id="rId9"/>
    <p:sldId id="269" r:id="rId10"/>
    <p:sldId id="270" r:id="rId11"/>
    <p:sldId id="281" r:id="rId12"/>
    <p:sldId id="295" r:id="rId13"/>
    <p:sldId id="294" r:id="rId14"/>
    <p:sldId id="282" r:id="rId15"/>
    <p:sldId id="271" r:id="rId16"/>
    <p:sldId id="272" r:id="rId17"/>
    <p:sldId id="273" r:id="rId18"/>
    <p:sldId id="274" r:id="rId19"/>
    <p:sldId id="279" r:id="rId20"/>
    <p:sldId id="293" r:id="rId21"/>
    <p:sldId id="292" r:id="rId22"/>
    <p:sldId id="280" r:id="rId23"/>
    <p:sldId id="296" r:id="rId24"/>
    <p:sldId id="283" r:id="rId25"/>
    <p:sldId id="284" r:id="rId26"/>
    <p:sldId id="285" r:id="rId27"/>
    <p:sldId id="291" r:id="rId28"/>
    <p:sldId id="297" r:id="rId29"/>
    <p:sldId id="298" r:id="rId30"/>
    <p:sldId id="299" r:id="rId31"/>
    <p:sldId id="307" r:id="rId32"/>
    <p:sldId id="308" r:id="rId33"/>
    <p:sldId id="311" r:id="rId34"/>
    <p:sldId id="303" r:id="rId35"/>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211AEE-7D8F-EFD6-9905-8F24A6147EE3}" v="5" dt="2025-01-21T19:44:51.26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6" autoAdjust="0"/>
    <p:restoredTop sz="42457" autoAdjust="0"/>
  </p:normalViewPr>
  <p:slideViewPr>
    <p:cSldViewPr>
      <p:cViewPr varScale="1">
        <p:scale>
          <a:sx n="97" d="100"/>
          <a:sy n="97" d="100"/>
        </p:scale>
        <p:origin x="2458" y="67"/>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2/20/2025</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2/20/2025</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4157936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1635861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2706033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4113123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10976136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42899327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21459256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687943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12935847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2025!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#1</a:t>
            </a:r>
          </a:p>
        </p:txBody>
      </p:sp>
      <p:sp>
        <p:nvSpPr>
          <p:cNvPr id="6" name="Text Placeholder 1">
            <a:extLst>
              <a:ext uri="{FF2B5EF4-FFF2-40B4-BE49-F238E27FC236}">
                <a16:creationId xmlns:a16="http://schemas.microsoft.com/office/drawing/2014/main" id="{5FC22051-7867-F7EE-CF2B-1CDF78F2CF43}"/>
              </a:ext>
            </a:extLst>
          </p:cNvPr>
          <p:cNvSpPr>
            <a:spLocks noGrp="1"/>
          </p:cNvSpPr>
          <p:nvPr>
            <p:ph type="body" sz="quarter" idx="12"/>
          </p:nvPr>
        </p:nvSpPr>
        <p:spPr>
          <a:xfrm>
            <a:off x="381000" y="762000"/>
            <a:ext cx="4114800" cy="1371600"/>
          </a:xfrm>
        </p:spPr>
        <p:txBody>
          <a:bodyPr lIns="91440" tIns="45720" rIns="91440" bIns="45720" anchor="t"/>
          <a:lstStyle/>
          <a:p>
            <a:r>
              <a:rPr lang="en-US" sz="1600" dirty="0">
                <a:solidFill>
                  <a:srgbClr val="000000"/>
                </a:solidFill>
                <a:latin typeface="Montserrat"/>
                <a:ea typeface="Montserrat" panose="00000500000000000000" pitchFamily="2" charset="0"/>
                <a:cs typeface="Montserrat" panose="00000500000000000000" pitchFamily="2" charset="0"/>
              </a:rPr>
              <a:t>How do </a:t>
            </a:r>
            <a:r>
              <a:rPr lang="en-US" sz="1600" dirty="0">
                <a:solidFill>
                  <a:srgbClr val="000000"/>
                </a:solidFill>
                <a:effectLst/>
                <a:latin typeface="Montserrat"/>
                <a:ea typeface="Montserrat" panose="00000500000000000000" pitchFamily="2" charset="0"/>
                <a:cs typeface="Montserrat" panose="00000500000000000000" pitchFamily="2" charset="0"/>
              </a:rPr>
              <a:t>you </a:t>
            </a:r>
            <a:r>
              <a:rPr lang="en-US" sz="1600" dirty="0">
                <a:solidFill>
                  <a:srgbClr val="000000"/>
                </a:solidFill>
                <a:latin typeface="Montserrat"/>
                <a:ea typeface="Montserrat" panose="00000500000000000000" pitchFamily="2" charset="0"/>
                <a:cs typeface="Montserrat" panose="00000500000000000000" pitchFamily="2" charset="0"/>
              </a:rPr>
              <a:t>represent your </a:t>
            </a:r>
            <a:r>
              <a:rPr lang="en-US" sz="1600" dirty="0">
                <a:solidFill>
                  <a:srgbClr val="000000"/>
                </a:solidFill>
                <a:effectLst/>
                <a:latin typeface="Montserrat"/>
                <a:ea typeface="Montserrat" panose="00000500000000000000" pitchFamily="2" charset="0"/>
                <a:cs typeface="Montserrat" panose="00000500000000000000" pitchFamily="2" charset="0"/>
              </a:rPr>
              <a:t>chapter </a:t>
            </a:r>
            <a:r>
              <a:rPr lang="en-US" sz="1600" dirty="0">
                <a:solidFill>
                  <a:srgbClr val="000000"/>
                </a:solidFill>
                <a:latin typeface="Montserrat"/>
                <a:ea typeface="Montserrat" panose="00000500000000000000" pitchFamily="2" charset="0"/>
                <a:cs typeface="Montserrat" panose="00000500000000000000" pitchFamily="2" charset="0"/>
              </a:rPr>
              <a:t>and be an informed voter during College Panhellenic meetings</a:t>
            </a:r>
            <a:r>
              <a:rPr lang="en-US" sz="1600" dirty="0">
                <a:solidFill>
                  <a:srgbClr val="000000"/>
                </a:solidFill>
                <a:effectLst/>
                <a:latin typeface="Montserrat"/>
                <a:ea typeface="Montserrat" panose="00000500000000000000" pitchFamily="2" charset="0"/>
                <a:cs typeface="Montserrat" panose="00000500000000000000" pitchFamily="2" charset="0"/>
              </a:rPr>
              <a:t>?</a:t>
            </a:r>
            <a:endParaRPr lang="en-US" sz="1600" dirty="0">
              <a:latin typeface="Montserrat"/>
            </a:endParaRPr>
          </a:p>
        </p:txBody>
      </p:sp>
    </p:spTree>
    <p:extLst>
      <p:ext uri="{BB962C8B-B14F-4D97-AF65-F5344CB8AC3E}">
        <p14:creationId xmlns:p14="http://schemas.microsoft.com/office/powerpoint/2010/main" val="1025087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900" dirty="0"/>
              <a:t>Be familiar with Panhellenic documents and parliamentary procedure</a:t>
            </a:r>
            <a:endParaRPr lang="en-US" sz="900">
              <a:solidFill>
                <a:srgbClr val="000000"/>
              </a:solidFill>
              <a:latin typeface="Montserrat"/>
            </a:endParaRPr>
          </a:p>
          <a:p>
            <a:pPr marL="171450" indent="-171450" algn="l">
              <a:buFont typeface="Arial"/>
              <a:buChar char="•"/>
            </a:pPr>
            <a:r>
              <a:rPr lang="en-US" sz="900" dirty="0"/>
              <a:t>Consult your PSS before voting</a:t>
            </a:r>
          </a:p>
          <a:p>
            <a:pPr marL="171450" indent="-171450" algn="l">
              <a:buFont typeface="Arial"/>
              <a:buChar char="•"/>
            </a:pPr>
            <a:r>
              <a:rPr lang="en-US" sz="900" dirty="0"/>
              <a:t>Consult with your </a:t>
            </a:r>
            <a:r>
              <a:rPr lang="en-US" sz="900" dirty="0" err="1"/>
              <a:t>vp</a:t>
            </a:r>
            <a:r>
              <a:rPr lang="en-US" sz="900" dirty="0"/>
              <a:t>: membership for any recruitment changes</a:t>
            </a:r>
          </a:p>
          <a:p>
            <a:pPr marL="171450" indent="-171450" algn="l">
              <a:buFont typeface="Arial"/>
              <a:buChar char="•"/>
            </a:pPr>
            <a:r>
              <a:rPr lang="en-US" sz="900" dirty="0"/>
              <a:t>Remember that as the delegate, you are voting on behalf of the chapter. </a:t>
            </a:r>
          </a:p>
          <a:p>
            <a:pPr marL="171450" indent="-171450" algn="l">
              <a:buFont typeface="Arial"/>
              <a:buChar char="•"/>
            </a:pPr>
            <a:r>
              <a:rPr lang="en-US" sz="900" dirty="0"/>
              <a:t>Don't be afraid to ask questions! </a:t>
            </a:r>
          </a:p>
          <a:p>
            <a:pPr marL="171450" indent="-171450" algn="l">
              <a:buFont typeface="Arial"/>
              <a:buChar char="•"/>
            </a:pPr>
            <a:r>
              <a:rPr lang="en-US" sz="900" dirty="0"/>
              <a:t>If ever you do not feel ready to vote on behalf of your chapter, ask or "move" to table that vote to another meeting</a:t>
            </a:r>
          </a:p>
          <a:p>
            <a:pPr marL="171450" indent="-171450" algn="l">
              <a:buFont typeface="Arial"/>
              <a:buChar char="•"/>
            </a:pPr>
            <a:r>
              <a:rPr lang="en-US" sz="900" dirty="0"/>
              <a:t>Be brave and offer discussion on the topic that expresses your chapter's and/or CMT's viewpoints</a:t>
            </a:r>
          </a:p>
          <a:p>
            <a:pPr marL="171450" indent="-171450">
              <a:buFont typeface="Arial" panose="020B0604020202020204" pitchFamily="34" charset="0"/>
              <a:buChar char="•"/>
            </a:pPr>
            <a:endParaRPr lang="en-US" sz="1000"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933758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sz="1400" dirty="0">
                <a:latin typeface="Montserrat"/>
                <a:ea typeface="Calibri"/>
                <a:cs typeface="EB Garamond" panose="00000500000000000000" pitchFamily="2" charset="0"/>
              </a:rPr>
              <a:t>You overhear members </a:t>
            </a:r>
            <a:r>
              <a:rPr lang="en-US" sz="1400" dirty="0">
                <a:effectLst/>
                <a:latin typeface="Montserrat"/>
                <a:ea typeface="Calibri"/>
                <a:cs typeface="EB Garamond" panose="00000500000000000000" pitchFamily="2" charset="0"/>
              </a:rPr>
              <a:t>of </a:t>
            </a:r>
            <a:r>
              <a:rPr lang="en-US" sz="1400" dirty="0">
                <a:latin typeface="Montserrat"/>
                <a:ea typeface="Calibri"/>
                <a:cs typeface="EB Garamond" panose="00000500000000000000" pitchFamily="2" charset="0"/>
              </a:rPr>
              <a:t>your chapter speaking poorly about another Panhellenic organization on campus</a:t>
            </a:r>
            <a:r>
              <a:rPr lang="en-US" sz="1400" dirty="0">
                <a:effectLst/>
                <a:latin typeface="Montserrat"/>
                <a:ea typeface="Calibri"/>
                <a:cs typeface="EB Garamond" panose="00000500000000000000" pitchFamily="2" charset="0"/>
              </a:rPr>
              <a:t>. </a:t>
            </a:r>
            <a:r>
              <a:rPr lang="en-US" sz="1400" dirty="0">
                <a:latin typeface="Montserrat"/>
                <a:ea typeface="Calibri"/>
                <a:cs typeface="EB Garamond" panose="00000500000000000000" pitchFamily="2" charset="0"/>
              </a:rPr>
              <a:t>How would </a:t>
            </a:r>
            <a:r>
              <a:rPr lang="en-US" sz="1400" dirty="0">
                <a:effectLst/>
                <a:latin typeface="Montserrat"/>
                <a:ea typeface="Calibri"/>
                <a:cs typeface="EB Garamond" panose="00000500000000000000" pitchFamily="2" charset="0"/>
              </a:rPr>
              <a:t>you </a:t>
            </a:r>
            <a:r>
              <a:rPr lang="en-US" sz="1400" dirty="0">
                <a:latin typeface="Montserrat"/>
                <a:ea typeface="Calibri"/>
                <a:cs typeface="EB Garamond" panose="00000500000000000000" pitchFamily="2" charset="0"/>
              </a:rPr>
              <a:t>address </a:t>
            </a:r>
            <a:r>
              <a:rPr lang="en-US" sz="1400" dirty="0">
                <a:effectLst/>
                <a:latin typeface="Montserrat"/>
                <a:ea typeface="Calibri"/>
                <a:cs typeface="EB Garamond" panose="00000500000000000000" pitchFamily="2" charset="0"/>
              </a:rPr>
              <a:t>this</a:t>
            </a:r>
            <a:r>
              <a:rPr lang="en-US" sz="1400" dirty="0">
                <a:latin typeface="Montserrat"/>
                <a:ea typeface="Calibri"/>
                <a:cs typeface="EB Garamond" panose="00000500000000000000" pitchFamily="2" charset="0"/>
              </a:rPr>
              <a:t> with those </a:t>
            </a:r>
            <a:r>
              <a:rPr lang="en-US" sz="1400" dirty="0">
                <a:effectLst/>
                <a:latin typeface="Montserrat"/>
                <a:ea typeface="Calibri"/>
                <a:cs typeface="EB Garamond" panose="00000500000000000000" pitchFamily="2" charset="0"/>
              </a:rPr>
              <a:t>members</a:t>
            </a:r>
            <a:r>
              <a:rPr lang="en-US" sz="1400" dirty="0">
                <a:latin typeface="Montserrat"/>
                <a:ea typeface="Calibri"/>
                <a:cs typeface="EB Garamond" panose="00000500000000000000" pitchFamily="2" charset="0"/>
              </a:rPr>
              <a:t>, and what would</a:t>
            </a:r>
            <a:r>
              <a:rPr lang="en-US" sz="1400" dirty="0">
                <a:effectLst/>
                <a:latin typeface="Montserrat"/>
                <a:ea typeface="Calibri"/>
                <a:cs typeface="EB Garamond" panose="00000500000000000000" pitchFamily="2" charset="0"/>
              </a:rPr>
              <a:t> you </a:t>
            </a:r>
            <a:r>
              <a:rPr lang="en-US" sz="1400" dirty="0">
                <a:latin typeface="Montserrat"/>
                <a:ea typeface="Calibri"/>
                <a:cs typeface="EB Garamond" panose="00000500000000000000" pitchFamily="2" charset="0"/>
              </a:rPr>
              <a:t>do to promote a more positive Panhellenic culture within your </a:t>
            </a:r>
            <a:r>
              <a:rPr lang="en-US" sz="1400" dirty="0">
                <a:effectLst/>
                <a:latin typeface="Montserrat"/>
                <a:ea typeface="Calibri"/>
                <a:cs typeface="EB Garamond" panose="00000500000000000000" pitchFamily="2" charset="0"/>
              </a:rPr>
              <a:t>chapter?</a:t>
            </a:r>
            <a:endParaRPr lang="en-US" sz="14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973413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05675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sz="1400" dirty="0">
                <a:latin typeface="Montserrat"/>
                <a:ea typeface="Calibri"/>
                <a:cs typeface="EB Garamond" panose="00000500000000000000" pitchFamily="2" charset="0"/>
              </a:rPr>
              <a:t>You overhear members </a:t>
            </a:r>
            <a:r>
              <a:rPr lang="en-US" sz="1400" dirty="0">
                <a:effectLst/>
                <a:latin typeface="Montserrat"/>
                <a:ea typeface="Calibri"/>
                <a:cs typeface="EB Garamond" panose="00000500000000000000" pitchFamily="2" charset="0"/>
              </a:rPr>
              <a:t>of </a:t>
            </a:r>
            <a:r>
              <a:rPr lang="en-US" sz="1400" dirty="0">
                <a:latin typeface="Montserrat"/>
                <a:ea typeface="Calibri"/>
                <a:cs typeface="EB Garamond" panose="00000500000000000000" pitchFamily="2" charset="0"/>
              </a:rPr>
              <a:t>your chapter speaking poorly about another Panhellenic organization on campus</a:t>
            </a:r>
            <a:r>
              <a:rPr lang="en-US" sz="1400" dirty="0">
                <a:effectLst/>
                <a:latin typeface="Montserrat"/>
                <a:ea typeface="Calibri"/>
                <a:cs typeface="EB Garamond" panose="00000500000000000000" pitchFamily="2" charset="0"/>
              </a:rPr>
              <a:t>. </a:t>
            </a:r>
            <a:r>
              <a:rPr lang="en-US" sz="1400" dirty="0">
                <a:latin typeface="Montserrat"/>
                <a:ea typeface="Calibri"/>
                <a:cs typeface="EB Garamond" panose="00000500000000000000" pitchFamily="2" charset="0"/>
              </a:rPr>
              <a:t>How would </a:t>
            </a:r>
            <a:r>
              <a:rPr lang="en-US" sz="1400" dirty="0">
                <a:effectLst/>
                <a:latin typeface="Montserrat"/>
                <a:ea typeface="Calibri"/>
                <a:cs typeface="EB Garamond" panose="00000500000000000000" pitchFamily="2" charset="0"/>
              </a:rPr>
              <a:t>you </a:t>
            </a:r>
            <a:r>
              <a:rPr lang="en-US" sz="1400" dirty="0">
                <a:latin typeface="Montserrat"/>
                <a:ea typeface="Calibri"/>
                <a:cs typeface="EB Garamond" panose="00000500000000000000" pitchFamily="2" charset="0"/>
              </a:rPr>
              <a:t>address </a:t>
            </a:r>
            <a:r>
              <a:rPr lang="en-US" sz="1400" dirty="0">
                <a:effectLst/>
                <a:latin typeface="Montserrat"/>
                <a:ea typeface="Calibri"/>
                <a:cs typeface="EB Garamond" panose="00000500000000000000" pitchFamily="2" charset="0"/>
              </a:rPr>
              <a:t>this</a:t>
            </a:r>
            <a:r>
              <a:rPr lang="en-US" sz="1400" dirty="0">
                <a:latin typeface="Montserrat"/>
                <a:ea typeface="Calibri"/>
                <a:cs typeface="EB Garamond" panose="00000500000000000000" pitchFamily="2" charset="0"/>
              </a:rPr>
              <a:t> with those </a:t>
            </a:r>
            <a:r>
              <a:rPr lang="en-US" sz="1400" dirty="0">
                <a:effectLst/>
                <a:latin typeface="Montserrat"/>
                <a:ea typeface="Calibri"/>
                <a:cs typeface="EB Garamond" panose="00000500000000000000" pitchFamily="2" charset="0"/>
              </a:rPr>
              <a:t>members</a:t>
            </a:r>
            <a:r>
              <a:rPr lang="en-US" sz="1400" dirty="0">
                <a:latin typeface="Montserrat"/>
                <a:ea typeface="Calibri"/>
                <a:cs typeface="EB Garamond" panose="00000500000000000000" pitchFamily="2" charset="0"/>
              </a:rPr>
              <a:t>, and what would</a:t>
            </a:r>
            <a:r>
              <a:rPr lang="en-US" sz="1400" dirty="0">
                <a:effectLst/>
                <a:latin typeface="Montserrat"/>
                <a:ea typeface="Calibri"/>
                <a:cs typeface="EB Garamond" panose="00000500000000000000" pitchFamily="2" charset="0"/>
              </a:rPr>
              <a:t> you </a:t>
            </a:r>
            <a:r>
              <a:rPr lang="en-US" sz="1400" dirty="0">
                <a:latin typeface="Montserrat"/>
                <a:ea typeface="Calibri"/>
                <a:cs typeface="EB Garamond" panose="00000500000000000000" pitchFamily="2" charset="0"/>
              </a:rPr>
              <a:t>do to promote a more positive Panhellenic culture within your </a:t>
            </a:r>
            <a:r>
              <a:rPr lang="en-US" sz="1400" dirty="0">
                <a:effectLst/>
                <a:latin typeface="Montserrat"/>
                <a:ea typeface="Calibri"/>
                <a:cs typeface="EB Garamond" panose="00000500000000000000" pitchFamily="2" charset="0"/>
              </a:rPr>
              <a:t>chapter?</a:t>
            </a:r>
            <a:endParaRPr lang="en-US" sz="14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52655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dirty="0"/>
              <a:t>Address the Sorority Experience Policy, remind your chapter about the tenets of the Code of Ethics, the Panhellenic Creed, and Unanimous Agreements</a:t>
            </a:r>
            <a:endParaRPr lang="en-US" dirty="0">
              <a:solidFill>
                <a:srgbClr val="000000"/>
              </a:solidFill>
              <a:latin typeface="Montserrat"/>
            </a:endParaRPr>
          </a:p>
          <a:p>
            <a:pPr marL="171450" indent="-171450" algn="l">
              <a:buFont typeface="Arial"/>
              <a:buChar char="•"/>
            </a:pPr>
            <a:r>
              <a:rPr lang="en-US" dirty="0"/>
              <a:t>Implement methodologies of empowerment, education, accountability, and advocacy</a:t>
            </a:r>
          </a:p>
          <a:p>
            <a:pPr marL="171450" indent="-171450" algn="l">
              <a:buFont typeface="Arial"/>
              <a:buChar char="•"/>
            </a:pPr>
            <a:r>
              <a:rPr lang="en-US" dirty="0"/>
              <a:t>Encourage members to do better ("they talk about us") and to try and get to know members from that other chapter</a:t>
            </a:r>
          </a:p>
          <a:p>
            <a:pPr marL="171450" indent="-171450" algn="l">
              <a:buFont typeface="Arial"/>
              <a:buChar char="•"/>
            </a:pPr>
            <a:r>
              <a:rPr lang="en-US" dirty="0"/>
              <a:t>Consider hosting a small event together</a:t>
            </a:r>
            <a:endParaRPr lang="en-US" dirty="0">
              <a:solidFill>
                <a:srgbClr val="000000"/>
              </a:solidFill>
              <a:latin typeface="Montserrat"/>
            </a:endParaRPr>
          </a:p>
          <a:p>
            <a:pPr marL="171450" indent="-171450">
              <a:buFont typeface="Arial" panose="020B0604020202020204" pitchFamily="34" charset="0"/>
              <a:buChar char="•"/>
            </a:pPr>
            <a:endParaRPr lang="en-US"/>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18380128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600" dirty="0">
                <a:effectLst/>
                <a:latin typeface="Montserrat"/>
                <a:ea typeface="Calibri"/>
                <a:cs typeface="EB Garamond" panose="00000500000000000000" pitchFamily="2" charset="0"/>
              </a:rPr>
              <a:t>How </a:t>
            </a:r>
            <a:r>
              <a:rPr lang="en-US" sz="1600" dirty="0">
                <a:latin typeface="Montserrat"/>
                <a:ea typeface="Calibri"/>
                <a:cs typeface="EB Garamond" panose="00000500000000000000" pitchFamily="2" charset="0"/>
              </a:rPr>
              <a:t>do </a:t>
            </a:r>
            <a:r>
              <a:rPr lang="en-US" sz="1600" dirty="0">
                <a:effectLst/>
                <a:latin typeface="Montserrat"/>
                <a:ea typeface="Calibri"/>
                <a:cs typeface="EB Garamond" panose="00000500000000000000" pitchFamily="2" charset="0"/>
              </a:rPr>
              <a:t>you </a:t>
            </a:r>
            <a:r>
              <a:rPr lang="en-US" sz="1600" dirty="0">
                <a:latin typeface="Montserrat"/>
                <a:ea typeface="Calibri"/>
                <a:cs typeface="EB Garamond" panose="00000500000000000000" pitchFamily="2" charset="0"/>
              </a:rPr>
              <a:t>promote participation in other Panhellenic events on your campus</a:t>
            </a:r>
            <a:r>
              <a:rPr lang="en-US" sz="1600" dirty="0">
                <a:effectLst/>
                <a:latin typeface="Montserrat"/>
                <a:ea typeface="Calibri"/>
                <a:cs typeface="EB Garamond" panose="00000500000000000000" pitchFamily="2" charset="0"/>
              </a:rPr>
              <a:t>?</a:t>
            </a:r>
            <a:endParaRPr lang="en-US" sz="16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600" dirty="0">
                <a:effectLst/>
                <a:latin typeface="Montserrat"/>
                <a:ea typeface="Calibri"/>
                <a:cs typeface="EB Garamond" panose="00000500000000000000" pitchFamily="2" charset="0"/>
              </a:rPr>
              <a:t>How </a:t>
            </a:r>
            <a:r>
              <a:rPr lang="en-US" sz="1600" dirty="0">
                <a:latin typeface="Montserrat"/>
                <a:ea typeface="Calibri"/>
                <a:cs typeface="EB Garamond" panose="00000500000000000000" pitchFamily="2" charset="0"/>
              </a:rPr>
              <a:t>do </a:t>
            </a:r>
            <a:r>
              <a:rPr lang="en-US" sz="1600" dirty="0">
                <a:effectLst/>
                <a:latin typeface="Montserrat"/>
                <a:ea typeface="Calibri"/>
                <a:cs typeface="EB Garamond" panose="00000500000000000000" pitchFamily="2" charset="0"/>
              </a:rPr>
              <a:t>you </a:t>
            </a:r>
            <a:r>
              <a:rPr lang="en-US" sz="1600" dirty="0">
                <a:latin typeface="Montserrat"/>
                <a:ea typeface="Calibri"/>
                <a:cs typeface="EB Garamond" panose="00000500000000000000" pitchFamily="2" charset="0"/>
              </a:rPr>
              <a:t>promote participation in other Panhellenic events on your campus</a:t>
            </a:r>
            <a:r>
              <a:rPr lang="en-US" sz="1600" dirty="0">
                <a:effectLst/>
                <a:latin typeface="Montserrat"/>
                <a:ea typeface="Calibri"/>
                <a:cs typeface="EB Garamond" panose="00000500000000000000" pitchFamily="2" charset="0"/>
              </a:rPr>
              <a:t>?</a:t>
            </a:r>
            <a:endParaRPr lang="en-US" sz="16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1000" dirty="0"/>
              <a:t>Share Panhellenic leadership opportunities</a:t>
            </a:r>
            <a:endParaRPr lang="en-US" sz="1000" dirty="0">
              <a:solidFill>
                <a:srgbClr val="000000"/>
              </a:solidFill>
              <a:latin typeface="Montserrat"/>
            </a:endParaRPr>
          </a:p>
          <a:p>
            <a:pPr marL="171450" indent="-171450" algn="l">
              <a:buFont typeface="Arial" panose="020B0604020202020204" pitchFamily="34" charset="0"/>
              <a:buChar char="•"/>
            </a:pPr>
            <a:r>
              <a:rPr lang="en-US" sz="1000" dirty="0"/>
              <a:t>Highlight </a:t>
            </a:r>
            <a:r>
              <a:rPr lang="en-US" sz="1000" dirty="0" err="1"/>
              <a:t>interfraternal</a:t>
            </a:r>
            <a:r>
              <a:rPr lang="en-US" sz="1000" dirty="0"/>
              <a:t>  &amp; Panhellenic activities and encourage the chapter to participate.</a:t>
            </a:r>
          </a:p>
          <a:p>
            <a:pPr marL="171450" indent="-171450" algn="l">
              <a:buFont typeface="Arial" panose="020B0604020202020204" pitchFamily="34" charset="0"/>
              <a:buChar char="•"/>
            </a:pPr>
            <a:r>
              <a:rPr lang="en-US" sz="1000" dirty="0"/>
              <a:t>Panhellenic Point System</a:t>
            </a:r>
          </a:p>
          <a:p>
            <a:pPr marL="171450" indent="-171450" algn="l">
              <a:buFont typeface="Arial" panose="020B0604020202020204" pitchFamily="34" charset="0"/>
              <a:buChar char="•"/>
            </a:pPr>
            <a:r>
              <a:rPr lang="en-US" sz="1000" dirty="0"/>
              <a:t>Encourage members directly to apply for opportunities!</a:t>
            </a:r>
          </a:p>
          <a:p>
            <a:pPr marL="171450" indent="-171450" algn="l">
              <a:buFont typeface="Arial" panose="020B0604020202020204" pitchFamily="34" charset="0"/>
              <a:buChar char="•"/>
            </a:pPr>
            <a:r>
              <a:rPr lang="en-US" sz="1000" dirty="0"/>
              <a:t>Recognize those chapter members who are supportive of other fraternity/sorority organizations</a:t>
            </a:r>
          </a:p>
          <a:p>
            <a:pPr marL="171450" indent="-171450" algn="l">
              <a:buFont typeface="Arial" panose="020B0604020202020204" pitchFamily="34" charset="0"/>
              <a:buChar char="•"/>
            </a:pPr>
            <a:r>
              <a:rPr lang="en-US" sz="1000" dirty="0"/>
              <a:t>Highlight Delta Gamma's long history of leadership in NPC and that we expect that to continue at the collegiate level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12-12:30pm ET: Welcome &amp; Opening </a:t>
            </a:r>
          </a:p>
          <a:p>
            <a:pPr marL="171450" indent="-171450">
              <a:buFont typeface="Arial" panose="020B0604020202020204" pitchFamily="34" charset="0"/>
              <a:buChar char="•"/>
            </a:pPr>
            <a:r>
              <a:rPr lang="en-US" dirty="0"/>
              <a:t>12:30-1:30pm ET: Scenario Practice </a:t>
            </a:r>
          </a:p>
          <a:p>
            <a:pPr marL="171450" indent="-171450">
              <a:buFont typeface="Arial" panose="020B0604020202020204" pitchFamily="34" charset="0"/>
              <a:buChar char="•"/>
            </a:pPr>
            <a:r>
              <a:rPr lang="en-US" dirty="0"/>
              <a:t>1:30-1:45pm ET: Break </a:t>
            </a:r>
          </a:p>
          <a:p>
            <a:pPr marL="171450" indent="-171450">
              <a:buFont typeface="Arial" panose="020B0604020202020204" pitchFamily="34" charset="0"/>
              <a:buChar char="•"/>
            </a:pPr>
            <a:r>
              <a:rPr lang="en-US" dirty="0"/>
              <a:t>1:45-2:45pm: Idea Sharing </a:t>
            </a:r>
          </a:p>
          <a:p>
            <a:pPr marL="171450" indent="-171450">
              <a:buFont typeface="Arial" panose="020B0604020202020204" pitchFamily="34" charset="0"/>
              <a:buChar char="•"/>
            </a:pPr>
            <a:r>
              <a:rPr lang="en-US" dirty="0"/>
              <a:t>2:45-3:00pm: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200" dirty="0">
                <a:latin typeface="Montserrat"/>
              </a:rPr>
              <a:t>Thank you to all the members who volunteer to be recruitment counselors! How will you ensure these members are following Panhellenic recruitment rules while being disaffiliated from the chapter? In what ways can you help these members feel welcomed back into the chapter after recruitment?</a:t>
            </a:r>
            <a:endParaRPr lang="en-US" sz="12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2741016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24889161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#4 </a:t>
            </a:r>
          </a:p>
        </p:txBody>
      </p:sp>
      <p:sp>
        <p:nvSpPr>
          <p:cNvPr id="4" name="Text Placeholder 1">
            <a:extLst>
              <a:ext uri="{FF2B5EF4-FFF2-40B4-BE49-F238E27FC236}">
                <a16:creationId xmlns:a16="http://schemas.microsoft.com/office/drawing/2014/main" id="{7E40A8DA-8810-157D-2503-3F34BFA92D19}"/>
              </a:ext>
            </a:extLst>
          </p:cNvPr>
          <p:cNvSpPr>
            <a:spLocks noGrp="1"/>
          </p:cNvSpPr>
          <p:nvPr>
            <p:ph type="body" sz="quarter" idx="12"/>
          </p:nvPr>
        </p:nvSpPr>
        <p:spPr>
          <a:xfrm>
            <a:off x="381000" y="762000"/>
            <a:ext cx="4114800" cy="1371600"/>
          </a:xfrm>
        </p:spPr>
        <p:txBody>
          <a:bodyPr lIns="91440" tIns="45720" rIns="91440" bIns="4572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latin typeface="Montserrat"/>
                <a:ea typeface="+mn-ea"/>
                <a:cs typeface="+mn-cs"/>
              </a:rPr>
              <a:t>Thank you to all the members who volunteer to be recruitment counselors! How will you ensure these members are following Panhellenic recruitment rules while being disaffiliated from the chapter? In what ways can you help these members feel welcomed back into the chapter after recruitment?</a:t>
            </a:r>
          </a:p>
        </p:txBody>
      </p:sp>
    </p:spTree>
    <p:extLst>
      <p:ext uri="{BB962C8B-B14F-4D97-AF65-F5344CB8AC3E}">
        <p14:creationId xmlns:p14="http://schemas.microsoft.com/office/powerpoint/2010/main" val="2145744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1200" dirty="0"/>
              <a:t>Become educated on Panhellenic rules and share them (attendance at events, social media policy, </a:t>
            </a:r>
            <a:r>
              <a:rPr lang="en-US" sz="1200" dirty="0" err="1"/>
              <a:t>etc</a:t>
            </a:r>
            <a:r>
              <a:rPr lang="en-US" sz="1200" dirty="0"/>
              <a:t>)</a:t>
            </a:r>
          </a:p>
          <a:p>
            <a:pPr marL="171450" indent="-171450" algn="l">
              <a:buFont typeface="Arial"/>
              <a:buChar char="•"/>
            </a:pPr>
            <a:r>
              <a:rPr lang="en-US" sz="1200" dirty="0"/>
              <a:t>Hold members accountable for following the rules</a:t>
            </a:r>
          </a:p>
          <a:p>
            <a:pPr marL="171450" indent="-171450" algn="l">
              <a:buFont typeface="Arial"/>
              <a:buChar char="•"/>
            </a:pPr>
            <a:r>
              <a:rPr lang="en-US" sz="1200" dirty="0"/>
              <a:t>Help welcome members back on Bid Day</a:t>
            </a:r>
          </a:p>
          <a:p>
            <a:pPr marL="171450" indent="-171450" algn="l">
              <a:buFont typeface="Arial"/>
              <a:buChar char="•"/>
            </a:pPr>
            <a:endParaRPr lang="en-US" dirty="0"/>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2591127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990600"/>
            <a:ext cx="2336800" cy="381000"/>
          </a:xfrm>
        </p:spPr>
        <p:txBody>
          <a:bodyPr/>
          <a:lstStyle/>
          <a:p>
            <a:r>
              <a:rPr lang="en-US" dirty="0"/>
              <a:t>Idea Sharing</a:t>
            </a:r>
          </a:p>
        </p:txBody>
      </p:sp>
    </p:spTree>
    <p:extLst>
      <p:ext uri="{BB962C8B-B14F-4D97-AF65-F5344CB8AC3E}">
        <p14:creationId xmlns:p14="http://schemas.microsoft.com/office/powerpoint/2010/main" val="2810336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990600"/>
            <a:ext cx="2336800" cy="381000"/>
          </a:xfrm>
        </p:spPr>
        <p:txBody>
          <a:bodyPr/>
          <a:lstStyle/>
          <a:p>
            <a:r>
              <a:rPr lang="en-US" dirty="0"/>
              <a:t>Idea Sharing</a:t>
            </a:r>
          </a:p>
        </p:txBody>
      </p:sp>
    </p:spTree>
    <p:extLst>
      <p:ext uri="{BB962C8B-B14F-4D97-AF65-F5344CB8AC3E}">
        <p14:creationId xmlns:p14="http://schemas.microsoft.com/office/powerpoint/2010/main" val="4200571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27804" y="684362"/>
            <a:ext cx="2336800" cy="381000"/>
          </a:xfrm>
        </p:spPr>
        <p:txBody>
          <a:bodyPr lIns="91440" tIns="45720" rIns="91440" bIns="45720" anchor="t"/>
          <a:lstStyle/>
          <a:p>
            <a:r>
              <a:rPr lang="en-US" dirty="0">
                <a:latin typeface="TROPILINE-EXTRABOLD"/>
              </a:rPr>
              <a:t>Naming Recognition Opportunity</a:t>
            </a:r>
            <a:endParaRPr lang="en-US" dirty="0"/>
          </a:p>
        </p:txBody>
      </p:sp>
      <p:pic>
        <p:nvPicPr>
          <p:cNvPr id="4" name="Picture 3" descr="A qr code with a anchor in the center&#10;&#10;Description automatically generated">
            <a:extLst>
              <a:ext uri="{FF2B5EF4-FFF2-40B4-BE49-F238E27FC236}">
                <a16:creationId xmlns:a16="http://schemas.microsoft.com/office/drawing/2014/main" id="{8B61F9B0-B784-2AD9-FCFC-776EE4F0F5F4}"/>
              </a:ext>
            </a:extLst>
          </p:cNvPr>
          <p:cNvPicPr>
            <a:picLocks noChangeAspect="1"/>
          </p:cNvPicPr>
          <p:nvPr/>
        </p:nvPicPr>
        <p:blipFill>
          <a:blip r:embed="rId3"/>
          <a:stretch>
            <a:fillRect/>
          </a:stretch>
        </p:blipFill>
        <p:spPr>
          <a:xfrm>
            <a:off x="2501355" y="1213041"/>
            <a:ext cx="1214465" cy="1214465"/>
          </a:xfrm>
          <a:prstGeom prst="rect">
            <a:avLst/>
          </a:prstGeom>
        </p:spPr>
      </p:pic>
    </p:spTree>
    <p:extLst>
      <p:ext uri="{BB962C8B-B14F-4D97-AF65-F5344CB8AC3E}">
        <p14:creationId xmlns:p14="http://schemas.microsoft.com/office/powerpoint/2010/main" val="1664837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4" name="Picture 3" descr="A qr code with a anchor&#10;&#10;AI-generated content may be incorrect.">
            <a:extLst>
              <a:ext uri="{FF2B5EF4-FFF2-40B4-BE49-F238E27FC236}">
                <a16:creationId xmlns:a16="http://schemas.microsoft.com/office/drawing/2014/main" id="{330557A5-3D4A-B68A-1A6D-8C330522F8A6}"/>
              </a:ext>
            </a:extLst>
          </p:cNvPr>
          <p:cNvPicPr>
            <a:picLocks noChangeAspect="1"/>
          </p:cNvPicPr>
          <p:nvPr/>
        </p:nvPicPr>
        <p:blipFill>
          <a:blip r:embed="rId3"/>
          <a:stretch>
            <a:fillRect/>
          </a:stretch>
        </p:blipFill>
        <p:spPr>
          <a:xfrm>
            <a:off x="2242292" y="1008715"/>
            <a:ext cx="1398630" cy="1398630"/>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600" dirty="0">
                <a:solidFill>
                  <a:srgbClr val="000000"/>
                </a:solidFill>
                <a:latin typeface="Montserrat"/>
                <a:ea typeface="Montserrat" panose="00000500000000000000" pitchFamily="2" charset="0"/>
                <a:cs typeface="Montserrat" panose="00000500000000000000" pitchFamily="2" charset="0"/>
              </a:rPr>
              <a:t>How do </a:t>
            </a:r>
            <a:r>
              <a:rPr lang="en-US" sz="1600" dirty="0">
                <a:solidFill>
                  <a:srgbClr val="000000"/>
                </a:solidFill>
                <a:effectLst/>
                <a:latin typeface="Montserrat"/>
                <a:ea typeface="Montserrat" panose="00000500000000000000" pitchFamily="2" charset="0"/>
                <a:cs typeface="Montserrat" panose="00000500000000000000" pitchFamily="2" charset="0"/>
              </a:rPr>
              <a:t>you </a:t>
            </a:r>
            <a:r>
              <a:rPr lang="en-US" sz="1600" dirty="0">
                <a:solidFill>
                  <a:srgbClr val="000000"/>
                </a:solidFill>
                <a:latin typeface="Montserrat"/>
                <a:ea typeface="Montserrat" panose="00000500000000000000" pitchFamily="2" charset="0"/>
                <a:cs typeface="Montserrat" panose="00000500000000000000" pitchFamily="2" charset="0"/>
              </a:rPr>
              <a:t>represent your </a:t>
            </a:r>
            <a:r>
              <a:rPr lang="en-US" sz="1600" dirty="0">
                <a:solidFill>
                  <a:srgbClr val="000000"/>
                </a:solidFill>
                <a:effectLst/>
                <a:latin typeface="Montserrat"/>
                <a:ea typeface="Montserrat" panose="00000500000000000000" pitchFamily="2" charset="0"/>
                <a:cs typeface="Montserrat" panose="00000500000000000000" pitchFamily="2" charset="0"/>
              </a:rPr>
              <a:t>chapter </a:t>
            </a:r>
            <a:r>
              <a:rPr lang="en-US" sz="1600" dirty="0">
                <a:solidFill>
                  <a:srgbClr val="000000"/>
                </a:solidFill>
                <a:latin typeface="Montserrat"/>
                <a:ea typeface="Montserrat" panose="00000500000000000000" pitchFamily="2" charset="0"/>
                <a:cs typeface="Montserrat" panose="00000500000000000000" pitchFamily="2" charset="0"/>
              </a:rPr>
              <a:t>and be an informed voter during College Panhellenic meetings</a:t>
            </a:r>
            <a:r>
              <a:rPr lang="en-US" sz="1600" dirty="0">
                <a:solidFill>
                  <a:srgbClr val="000000"/>
                </a:solidFill>
                <a:effectLst/>
                <a:latin typeface="Montserrat"/>
                <a:ea typeface="Montserrat" panose="00000500000000000000" pitchFamily="2" charset="0"/>
                <a:cs typeface="Montserrat" panose="00000500000000000000" pitchFamily="2" charset="0"/>
              </a:rPr>
              <a:t>?</a:t>
            </a:r>
            <a:endParaRPr lang="en-US" sz="1600" dirty="0">
              <a:latin typeface="Montserrat"/>
            </a:endParaRPr>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3821630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1640459739"/>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23F8ECF3795A34286EC99F74346F8C2" ma:contentTypeVersion="18" ma:contentTypeDescription="Create a new document." ma:contentTypeScope="" ma:versionID="8799db9ea4022f992a269d71e8bc16ba">
  <xsd:schema xmlns:xsd="http://www.w3.org/2001/XMLSchema" xmlns:xs="http://www.w3.org/2001/XMLSchema" xmlns:p="http://schemas.microsoft.com/office/2006/metadata/properties" xmlns:ns2="38d0f7a5-8910-4363-98fd-ee4d4f13758b" xmlns:ns3="ee9bb1d1-cab2-43e6-b3f0-cdb4d6c3ef08" targetNamespace="http://schemas.microsoft.com/office/2006/metadata/properties" ma:root="true" ma:fieldsID="d20d26bf446ac6f6dcf451d30e15caed" ns2:_="" ns3:_="">
    <xsd:import namespace="38d0f7a5-8910-4363-98fd-ee4d4f13758b"/>
    <xsd:import namespace="ee9bb1d1-cab2-43e6-b3f0-cdb4d6c3ef0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lcf76f155ced4ddcb4097134ff3c332f" minOccurs="0"/>
                <xsd:element ref="ns3:TaxCatchAll"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d0f7a5-8910-4363-98fd-ee4d4f1375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e9bb1d1-cab2-43e6-b3f0-cdb4d6c3ef0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5c893f71-9c0c-4b88-95b5-2f042b41bde3}" ma:internalName="TaxCatchAll" ma:showField="CatchAllData" ma:web="ee9bb1d1-cab2-43e6-b3f0-cdb4d6c3ef0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ee9bb1d1-cab2-43e6-b3f0-cdb4d6c3ef08" xsi:nil="true"/>
    <lcf76f155ced4ddcb4097134ff3c332f xmlns="38d0f7a5-8910-4363-98fd-ee4d4f13758b">
      <Terms xmlns="http://schemas.microsoft.com/office/infopath/2007/PartnerControls"/>
    </lcf76f155ced4ddcb4097134ff3c332f>
    <SharedWithUsers xmlns="ee9bb1d1-cab2-43e6-b3f0-cdb4d6c3ef08">
      <UserInfo>
        <DisplayName/>
        <AccountId xsi:nil="true"/>
        <AccountType/>
      </UserInfo>
    </SharedWithUsers>
    <MediaLengthInSeconds xmlns="38d0f7a5-8910-4363-98fd-ee4d4f13758b" xsi:nil="true"/>
  </documentManagement>
</p:properties>
</file>

<file path=customXml/itemProps1.xml><?xml version="1.0" encoding="utf-8"?>
<ds:datastoreItem xmlns:ds="http://schemas.openxmlformats.org/officeDocument/2006/customXml" ds:itemID="{C8A4BD9D-4920-43F7-85AA-1E31242299FE}">
  <ds:schemaRefs>
    <ds:schemaRef ds:uri="http://schemas.microsoft.com/sharepoint/v3/contenttype/forms"/>
  </ds:schemaRefs>
</ds:datastoreItem>
</file>

<file path=customXml/itemProps2.xml><?xml version="1.0" encoding="utf-8"?>
<ds:datastoreItem xmlns:ds="http://schemas.openxmlformats.org/officeDocument/2006/customXml" ds:itemID="{438D3CFC-46BE-4F89-A0AA-770ED2D131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d0f7a5-8910-4363-98fd-ee4d4f13758b"/>
    <ds:schemaRef ds:uri="ee9bb1d1-cab2-43e6-b3f0-cdb4d6c3ef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F3B67A7-F5B8-48A6-BCA9-9C0A65E77B9E}">
  <ds:schemaRefs>
    <ds:schemaRef ds:uri="2ed3eb10-007e-47bf-9ad7-f627bcb06e42"/>
    <ds:schemaRef ds:uri="http://purl.org/dc/elements/1.1/"/>
    <ds:schemaRef ds:uri="5bcde06a-bf23-4d7b-bb30-7ffb4af0dab9"/>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cb4b6b7-81e4-4acc-b1a0-f903da1e3558"/>
    <ds:schemaRef ds:uri="http://www.w3.org/XML/1998/namespace"/>
    <ds:schemaRef ds:uri="http://purl.org/dc/terms/"/>
    <ds:schemaRef ds:uri="ee9bb1d1-cab2-43e6-b3f0-cdb4d6c3ef08"/>
    <ds:schemaRef ds:uri="38d0f7a5-8910-4363-98fd-ee4d4f13758b"/>
  </ds:schemaRefs>
</ds:datastoreItem>
</file>

<file path=docProps/app.xml><?xml version="1.0" encoding="utf-8"?>
<Properties xmlns="http://schemas.openxmlformats.org/officeDocument/2006/extended-properties" xmlns:vt="http://schemas.openxmlformats.org/officeDocument/2006/docPropsVTypes">
  <Template/>
  <TotalTime>2033</TotalTime>
  <Words>716</Words>
  <Application>Microsoft Office PowerPoint</Application>
  <PresentationFormat>Custom</PresentationFormat>
  <Paragraphs>109</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Dylan Rowell</cp:lastModifiedBy>
  <cp:revision>111</cp:revision>
  <dcterms:created xsi:type="dcterms:W3CDTF">2021-10-18T19:40:09Z</dcterms:created>
  <dcterms:modified xsi:type="dcterms:W3CDTF">2025-02-20T14:08:17Z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0x010100E23F8ECF3795A34286EC99F74346F8C2</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